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70" r:id="rId5"/>
  </p:sldMasterIdLst>
  <p:notesMasterIdLst>
    <p:notesMasterId r:id="rId32"/>
  </p:notesMasterIdLst>
  <p:handoutMasterIdLst>
    <p:handoutMasterId r:id="rId33"/>
  </p:handoutMasterIdLst>
  <p:sldIdLst>
    <p:sldId id="257" r:id="rId6"/>
    <p:sldId id="473" r:id="rId7"/>
    <p:sldId id="478" r:id="rId8"/>
    <p:sldId id="474" r:id="rId9"/>
    <p:sldId id="475" r:id="rId10"/>
    <p:sldId id="482" r:id="rId11"/>
    <p:sldId id="483" r:id="rId12"/>
    <p:sldId id="484" r:id="rId13"/>
    <p:sldId id="464" r:id="rId14"/>
    <p:sldId id="476" r:id="rId15"/>
    <p:sldId id="465" r:id="rId16"/>
    <p:sldId id="485" r:id="rId17"/>
    <p:sldId id="486" r:id="rId18"/>
    <p:sldId id="487" r:id="rId19"/>
    <p:sldId id="488" r:id="rId20"/>
    <p:sldId id="489" r:id="rId21"/>
    <p:sldId id="491" r:id="rId22"/>
    <p:sldId id="481" r:id="rId23"/>
    <p:sldId id="479" r:id="rId24"/>
    <p:sldId id="477" r:id="rId25"/>
    <p:sldId id="256" r:id="rId26"/>
    <p:sldId id="490" r:id="rId27"/>
    <p:sldId id="258" r:id="rId28"/>
    <p:sldId id="462" r:id="rId29"/>
    <p:sldId id="443" r:id="rId30"/>
    <p:sldId id="441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E9D"/>
    <a:srgbClr val="60A7DC"/>
    <a:srgbClr val="DFCD5C"/>
    <a:srgbClr val="113458"/>
    <a:srgbClr val="F8FBFE"/>
    <a:srgbClr val="E7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E31A7-E84E-0A49-BD2D-2AE297478E64}" v="6" dt="2024-03-14T16:45:38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35"/>
    <p:restoredTop sz="94741"/>
  </p:normalViewPr>
  <p:slideViewPr>
    <p:cSldViewPr snapToGrid="0">
      <p:cViewPr varScale="1">
        <p:scale>
          <a:sx n="117" d="100"/>
          <a:sy n="117" d="100"/>
        </p:scale>
        <p:origin x="600" y="1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Grau" userId="96298746-7b80-42e9-89e9-781c1f12324a" providerId="ADAL" clId="{35FE31A7-E84E-0A49-BD2D-2AE297478E64}"/>
    <pc:docChg chg="custSel modSld">
      <pc:chgData name="Jennifer Grau" userId="96298746-7b80-42e9-89e9-781c1f12324a" providerId="ADAL" clId="{35FE31A7-E84E-0A49-BD2D-2AE297478E64}" dt="2024-03-14T16:45:38.676" v="1" actId="478"/>
      <pc:docMkLst>
        <pc:docMk/>
      </pc:docMkLst>
      <pc:sldChg chg="delSp mod">
        <pc:chgData name="Jennifer Grau" userId="96298746-7b80-42e9-89e9-781c1f12324a" providerId="ADAL" clId="{35FE31A7-E84E-0A49-BD2D-2AE297478E64}" dt="2024-03-14T16:45:38.676" v="1" actId="478"/>
        <pc:sldMkLst>
          <pc:docMk/>
          <pc:sldMk cId="497348903" sldId="257"/>
        </pc:sldMkLst>
        <pc:spChg chg="del">
          <ac:chgData name="Jennifer Grau" userId="96298746-7b80-42e9-89e9-781c1f12324a" providerId="ADAL" clId="{35FE31A7-E84E-0A49-BD2D-2AE297478E64}" dt="2024-03-14T16:45:37.248" v="0" actId="478"/>
          <ac:spMkLst>
            <pc:docMk/>
            <pc:sldMk cId="497348903" sldId="257"/>
            <ac:spMk id="4" creationId="{00000000-0000-0000-0000-000000000000}"/>
          </ac:spMkLst>
        </pc:spChg>
        <pc:spChg chg="del">
          <ac:chgData name="Jennifer Grau" userId="96298746-7b80-42e9-89e9-781c1f12324a" providerId="ADAL" clId="{35FE31A7-E84E-0A49-BD2D-2AE297478E64}" dt="2024-03-14T16:45:38.676" v="1" actId="478"/>
          <ac:spMkLst>
            <pc:docMk/>
            <pc:sldMk cId="497348903" sldId="257"/>
            <ac:spMk id="10" creationId="{486E5007-69C8-4E5D-9F58-E528C4FBE0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27491-2863-E342-8635-93BEEBA510D8}" type="doc">
      <dgm:prSet loTypeId="urn:microsoft.com/office/officeart/2005/8/layout/chart3" loCatId="relationship" qsTypeId="urn:microsoft.com/office/officeart/2005/8/quickstyle/simple1" qsCatId="simple" csTypeId="urn:microsoft.com/office/officeart/2005/8/colors/colorful3" csCatId="colorful" phldr="1"/>
      <dgm:spPr/>
    </dgm:pt>
    <dgm:pt modelId="{D8DD0C24-F890-1A4D-8A9D-CF8FABDE0A69}">
      <dgm:prSet phldrT="[Texto]"/>
      <dgm:spPr/>
      <dgm:t>
        <a:bodyPr/>
        <a:lstStyle/>
        <a:p>
          <a:r>
            <a:rPr lang="en-GB" noProof="0" dirty="0"/>
            <a:t>Contexts</a:t>
          </a:r>
        </a:p>
      </dgm:t>
    </dgm:pt>
    <dgm:pt modelId="{B3357AB3-F91F-CF4D-B0BB-63992C645C21}" type="parTrans" cxnId="{A4CED894-C496-4344-B65F-EAC56460DE52}">
      <dgm:prSet/>
      <dgm:spPr/>
      <dgm:t>
        <a:bodyPr/>
        <a:lstStyle/>
        <a:p>
          <a:endParaRPr lang="es-ES"/>
        </a:p>
      </dgm:t>
    </dgm:pt>
    <dgm:pt modelId="{F28BE2AF-7958-C74B-9EF7-28AB896FB4A4}" type="sibTrans" cxnId="{A4CED894-C496-4344-B65F-EAC56460DE52}">
      <dgm:prSet/>
      <dgm:spPr/>
      <dgm:t>
        <a:bodyPr/>
        <a:lstStyle/>
        <a:p>
          <a:endParaRPr lang="es-ES"/>
        </a:p>
      </dgm:t>
    </dgm:pt>
    <dgm:pt modelId="{AE09EBF0-3F8E-C14A-9DC5-950B0BD9804D}">
      <dgm:prSet phldrT="[Texto]"/>
      <dgm:spPr/>
      <dgm:t>
        <a:bodyPr/>
        <a:lstStyle/>
        <a:p>
          <a:r>
            <a:rPr lang="en-GB" noProof="0" dirty="0"/>
            <a:t>An action-based reasoning</a:t>
          </a:r>
          <a:r>
            <a:rPr lang="en-GB" baseline="0" noProof="0" dirty="0"/>
            <a:t> </a:t>
          </a:r>
          <a:endParaRPr lang="en-GB" noProof="0" dirty="0"/>
        </a:p>
      </dgm:t>
    </dgm:pt>
    <dgm:pt modelId="{EE5EACA1-672E-B241-AFB6-397254527BA6}" type="parTrans" cxnId="{764F2107-9D88-E54A-9B49-F25EB5F78514}">
      <dgm:prSet/>
      <dgm:spPr/>
      <dgm:t>
        <a:bodyPr/>
        <a:lstStyle/>
        <a:p>
          <a:endParaRPr lang="es-ES"/>
        </a:p>
      </dgm:t>
    </dgm:pt>
    <dgm:pt modelId="{4D13D395-6A2F-6F48-A044-557C40C31D5D}" type="sibTrans" cxnId="{764F2107-9D88-E54A-9B49-F25EB5F78514}">
      <dgm:prSet/>
      <dgm:spPr/>
      <dgm:t>
        <a:bodyPr/>
        <a:lstStyle/>
        <a:p>
          <a:endParaRPr lang="es-ES"/>
        </a:p>
      </dgm:t>
    </dgm:pt>
    <dgm:pt modelId="{AD15ABF3-1183-5F40-9B2B-97ECDD2A104A}">
      <dgm:prSet phldrT="[Texto]"/>
      <dgm:spPr/>
      <dgm:t>
        <a:bodyPr/>
        <a:lstStyle/>
        <a:p>
          <a:r>
            <a:rPr lang="en-GB" noProof="0" dirty="0"/>
            <a:t>Narrative reasoning</a:t>
          </a:r>
        </a:p>
      </dgm:t>
    </dgm:pt>
    <dgm:pt modelId="{CBDB47EC-58A7-9445-94CD-CBC39FB885E0}" type="parTrans" cxnId="{6FD677E3-697F-CA47-9942-7FAFE855B44A}">
      <dgm:prSet/>
      <dgm:spPr/>
      <dgm:t>
        <a:bodyPr/>
        <a:lstStyle/>
        <a:p>
          <a:endParaRPr lang="es-ES"/>
        </a:p>
      </dgm:t>
    </dgm:pt>
    <dgm:pt modelId="{BDBA1C9A-3654-4147-B47E-9DCDA582792E}" type="sibTrans" cxnId="{6FD677E3-697F-CA47-9942-7FAFE855B44A}">
      <dgm:prSet/>
      <dgm:spPr/>
      <dgm:t>
        <a:bodyPr/>
        <a:lstStyle/>
        <a:p>
          <a:endParaRPr lang="es-ES"/>
        </a:p>
      </dgm:t>
    </dgm:pt>
    <dgm:pt modelId="{D5F5DEAA-EF76-CE47-82BE-89AB5974D589}" type="pres">
      <dgm:prSet presAssocID="{20E27491-2863-E342-8635-93BEEBA510D8}" presName="compositeShape" presStyleCnt="0">
        <dgm:presLayoutVars>
          <dgm:chMax val="7"/>
          <dgm:dir/>
          <dgm:resizeHandles val="exact"/>
        </dgm:presLayoutVars>
      </dgm:prSet>
      <dgm:spPr/>
    </dgm:pt>
    <dgm:pt modelId="{8C3984BA-9DC6-4044-B06C-5F8EDB2BF0A0}" type="pres">
      <dgm:prSet presAssocID="{20E27491-2863-E342-8635-93BEEBA510D8}" presName="wedge1" presStyleLbl="node1" presStyleIdx="0" presStyleCnt="3"/>
      <dgm:spPr/>
    </dgm:pt>
    <dgm:pt modelId="{B0453C74-2647-9142-8539-6E33479F57AE}" type="pres">
      <dgm:prSet presAssocID="{20E27491-2863-E342-8635-93BEEBA510D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66E88AD-D5A2-ED44-B455-3F0B687FEEE3}" type="pres">
      <dgm:prSet presAssocID="{20E27491-2863-E342-8635-93BEEBA510D8}" presName="wedge2" presStyleLbl="node1" presStyleIdx="1" presStyleCnt="3"/>
      <dgm:spPr/>
    </dgm:pt>
    <dgm:pt modelId="{69A17183-3C0B-EB46-9D8F-8121FFA289DE}" type="pres">
      <dgm:prSet presAssocID="{20E27491-2863-E342-8635-93BEEBA510D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9BDFE1E-2762-0A43-9C57-8BF93E957462}" type="pres">
      <dgm:prSet presAssocID="{20E27491-2863-E342-8635-93BEEBA510D8}" presName="wedge3" presStyleLbl="node1" presStyleIdx="2" presStyleCnt="3"/>
      <dgm:spPr/>
    </dgm:pt>
    <dgm:pt modelId="{EA032A28-01EC-E34C-B110-8CE3D1898C44}" type="pres">
      <dgm:prSet presAssocID="{20E27491-2863-E342-8635-93BEEBA510D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64F2107-9D88-E54A-9B49-F25EB5F78514}" srcId="{20E27491-2863-E342-8635-93BEEBA510D8}" destId="{AE09EBF0-3F8E-C14A-9DC5-950B0BD9804D}" srcOrd="1" destOrd="0" parTransId="{EE5EACA1-672E-B241-AFB6-397254527BA6}" sibTransId="{4D13D395-6A2F-6F48-A044-557C40C31D5D}"/>
    <dgm:cxn modelId="{663AF62F-AC26-9A45-B5EF-0C6408B4FB16}" type="presOf" srcId="{AD15ABF3-1183-5F40-9B2B-97ECDD2A104A}" destId="{E9BDFE1E-2762-0A43-9C57-8BF93E957462}" srcOrd="0" destOrd="0" presId="urn:microsoft.com/office/officeart/2005/8/layout/chart3"/>
    <dgm:cxn modelId="{15398133-581C-1344-8A46-79D0AD94EF6B}" type="presOf" srcId="{AD15ABF3-1183-5F40-9B2B-97ECDD2A104A}" destId="{EA032A28-01EC-E34C-B110-8CE3D1898C44}" srcOrd="1" destOrd="0" presId="urn:microsoft.com/office/officeart/2005/8/layout/chart3"/>
    <dgm:cxn modelId="{80641851-6A43-0749-84B4-84A85676F75D}" type="presOf" srcId="{AE09EBF0-3F8E-C14A-9DC5-950B0BD9804D}" destId="{69A17183-3C0B-EB46-9D8F-8121FFA289DE}" srcOrd="1" destOrd="0" presId="urn:microsoft.com/office/officeart/2005/8/layout/chart3"/>
    <dgm:cxn modelId="{C3A6766B-E0E2-C947-B57E-7086202673B7}" type="presOf" srcId="{D8DD0C24-F890-1A4D-8A9D-CF8FABDE0A69}" destId="{B0453C74-2647-9142-8539-6E33479F57AE}" srcOrd="1" destOrd="0" presId="urn:microsoft.com/office/officeart/2005/8/layout/chart3"/>
    <dgm:cxn modelId="{10C09F7B-B4E9-7244-9CE7-CDA63AF4E4FB}" type="presOf" srcId="{D8DD0C24-F890-1A4D-8A9D-CF8FABDE0A69}" destId="{8C3984BA-9DC6-4044-B06C-5F8EDB2BF0A0}" srcOrd="0" destOrd="0" presId="urn:microsoft.com/office/officeart/2005/8/layout/chart3"/>
    <dgm:cxn modelId="{A4CED894-C496-4344-B65F-EAC56460DE52}" srcId="{20E27491-2863-E342-8635-93BEEBA510D8}" destId="{D8DD0C24-F890-1A4D-8A9D-CF8FABDE0A69}" srcOrd="0" destOrd="0" parTransId="{B3357AB3-F91F-CF4D-B0BB-63992C645C21}" sibTransId="{F28BE2AF-7958-C74B-9EF7-28AB896FB4A4}"/>
    <dgm:cxn modelId="{60B235C7-92FD-344F-A55B-7CD32A403033}" type="presOf" srcId="{AE09EBF0-3F8E-C14A-9DC5-950B0BD9804D}" destId="{866E88AD-D5A2-ED44-B455-3F0B687FEEE3}" srcOrd="0" destOrd="0" presId="urn:microsoft.com/office/officeart/2005/8/layout/chart3"/>
    <dgm:cxn modelId="{6F599CCB-35DA-DF45-A68F-0909C6C1A764}" type="presOf" srcId="{20E27491-2863-E342-8635-93BEEBA510D8}" destId="{D5F5DEAA-EF76-CE47-82BE-89AB5974D589}" srcOrd="0" destOrd="0" presId="urn:microsoft.com/office/officeart/2005/8/layout/chart3"/>
    <dgm:cxn modelId="{6FD677E3-697F-CA47-9942-7FAFE855B44A}" srcId="{20E27491-2863-E342-8635-93BEEBA510D8}" destId="{AD15ABF3-1183-5F40-9B2B-97ECDD2A104A}" srcOrd="2" destOrd="0" parTransId="{CBDB47EC-58A7-9445-94CD-CBC39FB885E0}" sibTransId="{BDBA1C9A-3654-4147-B47E-9DCDA582792E}"/>
    <dgm:cxn modelId="{162C61A0-5E20-1741-A8EE-88A2D01204F8}" type="presParOf" srcId="{D5F5DEAA-EF76-CE47-82BE-89AB5974D589}" destId="{8C3984BA-9DC6-4044-B06C-5F8EDB2BF0A0}" srcOrd="0" destOrd="0" presId="urn:microsoft.com/office/officeart/2005/8/layout/chart3"/>
    <dgm:cxn modelId="{D4AD8FE3-B4D0-274C-9C18-AA2BBC4B2B82}" type="presParOf" srcId="{D5F5DEAA-EF76-CE47-82BE-89AB5974D589}" destId="{B0453C74-2647-9142-8539-6E33479F57AE}" srcOrd="1" destOrd="0" presId="urn:microsoft.com/office/officeart/2005/8/layout/chart3"/>
    <dgm:cxn modelId="{48752977-E1AE-B242-BA02-3BB61303EC0F}" type="presParOf" srcId="{D5F5DEAA-EF76-CE47-82BE-89AB5974D589}" destId="{866E88AD-D5A2-ED44-B455-3F0B687FEEE3}" srcOrd="2" destOrd="0" presId="urn:microsoft.com/office/officeart/2005/8/layout/chart3"/>
    <dgm:cxn modelId="{C8463A2C-442E-3A4B-A2DF-D371CAF4269F}" type="presParOf" srcId="{D5F5DEAA-EF76-CE47-82BE-89AB5974D589}" destId="{69A17183-3C0B-EB46-9D8F-8121FFA289DE}" srcOrd="3" destOrd="0" presId="urn:microsoft.com/office/officeart/2005/8/layout/chart3"/>
    <dgm:cxn modelId="{8B759519-887A-EC49-948D-53A261AA64ED}" type="presParOf" srcId="{D5F5DEAA-EF76-CE47-82BE-89AB5974D589}" destId="{E9BDFE1E-2762-0A43-9C57-8BF93E957462}" srcOrd="4" destOrd="0" presId="urn:microsoft.com/office/officeart/2005/8/layout/chart3"/>
    <dgm:cxn modelId="{32D0854F-AD1B-0049-9C0D-D3611AF32A69}" type="presParOf" srcId="{D5F5DEAA-EF76-CE47-82BE-89AB5974D589}" destId="{EA032A28-01EC-E34C-B110-8CE3D1898C4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84BA-9DC6-4044-B06C-5F8EDB2BF0A0}">
      <dsp:nvSpPr>
        <dsp:cNvPr id="0" name=""/>
        <dsp:cNvSpPr/>
      </dsp:nvSpPr>
      <dsp:spPr>
        <a:xfrm>
          <a:off x="2213805" y="312198"/>
          <a:ext cx="3885136" cy="3885136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Contexts</a:t>
          </a:r>
        </a:p>
      </dsp:txBody>
      <dsp:txXfrm>
        <a:off x="4326117" y="1029098"/>
        <a:ext cx="1318171" cy="1295045"/>
      </dsp:txXfrm>
    </dsp:sp>
    <dsp:sp modelId="{866E88AD-D5A2-ED44-B455-3F0B687FEEE3}">
      <dsp:nvSpPr>
        <dsp:cNvPr id="0" name=""/>
        <dsp:cNvSpPr/>
      </dsp:nvSpPr>
      <dsp:spPr>
        <a:xfrm>
          <a:off x="2013536" y="427827"/>
          <a:ext cx="3885136" cy="3885136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An action-based reasoning</a:t>
          </a:r>
          <a:r>
            <a:rPr lang="en-GB" sz="2400" kern="1200" baseline="0" noProof="0" dirty="0"/>
            <a:t> </a:t>
          </a:r>
          <a:endParaRPr lang="en-GB" sz="2400" kern="1200" noProof="0" dirty="0"/>
        </a:p>
      </dsp:txBody>
      <dsp:txXfrm>
        <a:off x="3077323" y="2879163"/>
        <a:ext cx="1757561" cy="1202542"/>
      </dsp:txXfrm>
    </dsp:sp>
    <dsp:sp modelId="{E9BDFE1E-2762-0A43-9C57-8BF93E957462}">
      <dsp:nvSpPr>
        <dsp:cNvPr id="0" name=""/>
        <dsp:cNvSpPr/>
      </dsp:nvSpPr>
      <dsp:spPr>
        <a:xfrm>
          <a:off x="2013536" y="427827"/>
          <a:ext cx="3885136" cy="3885136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Narrative reasoning</a:t>
          </a:r>
        </a:p>
      </dsp:txBody>
      <dsp:txXfrm>
        <a:off x="2429800" y="1190979"/>
        <a:ext cx="1318171" cy="1295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154B-86A1-4DC7-8A86-034F11E02583}" type="datetimeFigureOut">
              <a:rPr lang="ca-ES" smtClean="0"/>
              <a:t>18/5/25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0316-BE4F-4684-9AA9-C1EFD4D0644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0055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59461-47FA-B447-9EDC-7B71C5781829}" type="datetimeFigureOut">
              <a:rPr lang="es-ES" smtClean="0"/>
              <a:t>18/5/25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39B12-D897-E845-9083-6C68EB259C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344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39B12-D897-E845-9083-6C68EB259CB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4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5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19602-439E-D087-1C1B-CE9A60B0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A56038-42FA-B2E3-C3D7-218A4916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E2795A-9C9B-956F-33B2-8B21731A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D481F9-1430-BB07-11F0-82121987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BEBD1-4DD7-6959-BED6-1B270F5D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1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5C332-89B6-33DE-0284-7C7082A4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81FBD-84C3-388F-2971-7B457D0F6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686B1B-0E63-A90C-5A76-0A8F1B081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A96EA1-37AA-6069-5B5B-8B17816A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82664-62AF-4272-2233-85F2E984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E82FBE-42DE-952D-22A3-7F2876FF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00454-AA56-70C4-9494-F2D64E32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C2CFA-CFCA-2F03-A39F-255776CD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D95851-92C5-7F64-E005-63F1B4175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D32637-EE03-967F-D753-F55990997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89A9FA-1159-3B98-7DEF-E320DD7C7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7C5D08-6DA9-FC8D-7DFE-A20A14CB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6A0120-86CF-1BF5-5D27-3DF63D19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E86BD1-8300-BCD8-0B7C-2EB84A56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8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DA123-DFB1-D5C4-F98A-826D3746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2680A8-63A5-A6F7-657A-289DCEE3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EF5809-73E4-59EF-D58E-223C7D3C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DBD66D-C3A6-ED9A-1C3D-0D78C76F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7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0AB46C-DC33-DD30-5E4B-3CFF1FD2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99E74D-A9B9-9C6A-D382-58D6AF70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8D5338-4D36-1A5D-18BB-BA5D614C8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8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DC95E-1C14-4C17-E788-2EBB0E6F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9D363D-4E60-BE2C-4ED7-377F3D04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785E7-1751-1F2C-4B70-11D49B84D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ED3754-473B-58A1-8D46-65D0D300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AE81C-782A-FEEA-A64E-14E322B6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A30565-D78A-40AE-845C-9A621A41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0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DACA7-2C19-518D-E643-D49D1ADE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4A0001-6BE0-EFE1-F206-4266715DC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010594-22D5-FD50-5CDD-C092FD7CB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F5C11-D226-E863-052B-B184A0DB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B9A0D7-DDC1-6CC7-E96E-D58359B6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866DB2-C761-8C3E-3E4F-79FF7E1C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1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6510B-66EC-CAFC-312A-D290B52E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95A534-4487-8526-6517-4DEE31BE9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75101-CBCB-F1BB-ECB3-E51966AE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4708C-39E9-D6D9-5068-16631E5F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726A2-8C85-6AE0-A01F-00FD7E31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8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81C8A1-B07C-2A7A-5C7B-9851DCDAD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01849-6143-BE1F-9D32-07A97161F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E395C-6181-A5AD-ABCB-DF9364D0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96FB6C-AB03-D2FD-DA2E-3468155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F91A7D-1FD0-1853-8508-493BB5B2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7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3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s AMB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-304800" y="-186267"/>
            <a:ext cx="9541933" cy="85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791665-9B68-43DA-A238-9FC870B65259}"/>
              </a:ext>
            </a:extLst>
          </p:cNvPr>
          <p:cNvCxnSpPr/>
          <p:nvPr userDrawn="1"/>
        </p:nvCxnSpPr>
        <p:spPr>
          <a:xfrm>
            <a:off x="-1185974" y="666750"/>
            <a:ext cx="3485313" cy="0"/>
          </a:xfrm>
          <a:prstGeom prst="line">
            <a:avLst/>
          </a:prstGeom>
          <a:ln>
            <a:solidFill>
              <a:srgbClr val="113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433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s AMB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-304800" y="-186267"/>
            <a:ext cx="9541933" cy="85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791665-9B68-43DA-A238-9FC870B65259}"/>
              </a:ext>
            </a:extLst>
          </p:cNvPr>
          <p:cNvCxnSpPr/>
          <p:nvPr userDrawn="1"/>
        </p:nvCxnSpPr>
        <p:spPr>
          <a:xfrm>
            <a:off x="-1185974" y="666750"/>
            <a:ext cx="3485313" cy="0"/>
          </a:xfrm>
          <a:prstGeom prst="line">
            <a:avLst/>
          </a:prstGeom>
          <a:ln>
            <a:solidFill>
              <a:srgbClr val="113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3784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40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2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4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2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s AMB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-304800" y="-186267"/>
            <a:ext cx="9541933" cy="853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791665-9B68-43DA-A238-9FC870B65259}"/>
              </a:ext>
            </a:extLst>
          </p:cNvPr>
          <p:cNvCxnSpPr/>
          <p:nvPr userDrawn="1"/>
        </p:nvCxnSpPr>
        <p:spPr>
          <a:xfrm>
            <a:off x="-1185974" y="666750"/>
            <a:ext cx="3485313" cy="0"/>
          </a:xfrm>
          <a:prstGeom prst="line">
            <a:avLst/>
          </a:prstGeom>
          <a:ln>
            <a:solidFill>
              <a:srgbClr val="113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3383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5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319A8-A2F0-FE9D-E361-763F18F02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86C6D1-549E-75FA-75EC-E0D1D36F9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D2D82-362A-DF53-E788-EA672BDE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63838-9E6F-1A01-F742-FDDF2494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4DAA9-A7CD-9EA7-9334-703A6FE4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061F9-5653-C364-9054-894CA751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F5C13-AF08-B558-802F-96D09679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BBC72E-0437-E38C-C7D4-C657DD37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E70F2-8BA7-A364-2A50-E0CE3AAE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2E0EB-4E09-9549-CBD1-DBE8A6B7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0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4" y="6118887"/>
            <a:ext cx="1879771" cy="507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19" y="6120678"/>
            <a:ext cx="2954488" cy="4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60" r:id="rId5"/>
    <p:sldLayoutId id="2147483663" r:id="rId6"/>
    <p:sldLayoutId id="214748366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BF0314-27E5-460C-4B25-1137AC2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E7FC4F-C855-0509-F581-92AADD819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7E0BD-70EE-A1D7-3253-62074B194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0B85-3D7F-DC4F-B12E-7236F2B73FBC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8A60-ACE1-3C7E-3237-256E805F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DA929-6EAF-C980-914F-ADB525C1F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9A17-4B58-F84A-AFD8-C783F9CCC349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5F2E29-26EC-80F0-8F86-5D8CD4278F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4" y="6118887"/>
            <a:ext cx="1879771" cy="5077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E8BF423-45C5-6E8C-EBF8-9307C9F4BA8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19" y="6120678"/>
            <a:ext cx="2954488" cy="4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btitle 2"/>
          <p:cNvSpPr txBox="1">
            <a:spLocks/>
          </p:cNvSpPr>
          <p:nvPr/>
        </p:nvSpPr>
        <p:spPr>
          <a:xfrm>
            <a:off x="2097559" y="6250993"/>
            <a:ext cx="699617" cy="3053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6434" y="5437089"/>
            <a:ext cx="4567567" cy="47042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8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742913" y="4579871"/>
            <a:ext cx="3927532" cy="7211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800" b="1" dirty="0"/>
              <a:t>Maria Kapanadze Kapanadze, PhD</a:t>
            </a:r>
          </a:p>
          <a:p>
            <a:pPr algn="r">
              <a:spcBef>
                <a:spcPts val="0"/>
              </a:spcBef>
            </a:pPr>
            <a:r>
              <a:rPr lang="en-GB" sz="1800" dirty="0"/>
              <a:t>Research Professor</a:t>
            </a:r>
          </a:p>
          <a:p>
            <a:pPr algn="r">
              <a:spcBef>
                <a:spcPts val="0"/>
              </a:spcBef>
            </a:pPr>
            <a:r>
              <a:rPr lang="en-GB" sz="1800" dirty="0"/>
              <a:t> Occupational Therapy Department </a:t>
            </a:r>
          </a:p>
          <a:p>
            <a:pPr algn="r">
              <a:spcBef>
                <a:spcPts val="0"/>
              </a:spcBef>
            </a:pPr>
            <a:r>
              <a:rPr lang="en-GB" sz="1800" dirty="0"/>
              <a:t>19/05/2025</a:t>
            </a:r>
          </a:p>
          <a:p>
            <a:pPr algn="l"/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7858CA-8774-2D86-6B04-B69338F9508D}"/>
              </a:ext>
            </a:extLst>
          </p:cNvPr>
          <p:cNvSpPr txBox="1"/>
          <p:nvPr/>
        </p:nvSpPr>
        <p:spPr>
          <a:xfrm>
            <a:off x="233917" y="2170120"/>
            <a:ext cx="86336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Sensemaking through work and equal rights environments: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Key points for intervention and research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C4B8823-D491-7C34-EE06-F5172BD2F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2" y="70110"/>
            <a:ext cx="14859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6412CC-856C-A4F6-C6B4-AC49772C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559" y="209191"/>
            <a:ext cx="762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0853197-0A47-20C3-0EE4-9BAA931AE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58391"/>
            <a:ext cx="2032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2EB5E81-4DC9-E340-26FC-C44D4CA32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79" y="119291"/>
            <a:ext cx="7366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91E5AB3-CFCC-AC64-F764-7D4AC3601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626" y="63905"/>
            <a:ext cx="1485901" cy="13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B0C7C3-44FB-84FE-5B49-DEFA0D2F2293}"/>
              </a:ext>
            </a:extLst>
          </p:cNvPr>
          <p:cNvSpPr txBox="1"/>
          <p:nvPr/>
        </p:nvSpPr>
        <p:spPr>
          <a:xfrm>
            <a:off x="628650" y="1512355"/>
            <a:ext cx="7208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noProof="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Motivation </a:t>
            </a:r>
          </a:p>
          <a:p>
            <a:endParaRPr lang="en-GB" noProof="0" dirty="0"/>
          </a:p>
          <a:p>
            <a:r>
              <a:rPr lang="en-GB" b="1" noProof="0" dirty="0">
                <a:solidFill>
                  <a:srgbClr val="3B8E9D"/>
                </a:solidFill>
              </a:rPr>
              <a:t>Worker Role Interview (WRI) </a:t>
            </a:r>
            <a:r>
              <a:rPr lang="en-GB" noProof="0" dirty="0"/>
              <a:t>(</a:t>
            </a:r>
            <a:r>
              <a:rPr lang="en-GB" noProof="0" dirty="0" err="1"/>
              <a:t>Breveman</a:t>
            </a:r>
            <a:r>
              <a:rPr lang="en-GB" noProof="0" dirty="0"/>
              <a:t> et al., 2005)</a:t>
            </a:r>
          </a:p>
          <a:p>
            <a:r>
              <a:rPr lang="en-GB" noProof="0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Personal causation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Values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Interests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Roles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Habits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Perception of the environment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D9EBC-1376-7F26-20DE-839ACE31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rgbClr val="3B8E9D"/>
                </a:solidFill>
              </a:rPr>
              <a:t>Occupational identity   </a:t>
            </a:r>
            <a:br>
              <a:rPr lang="es-ES" dirty="0"/>
            </a:br>
            <a:endParaRPr lang="es-E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3111BB-192B-9283-DED6-69E30B1C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5" y="2837918"/>
            <a:ext cx="2639695" cy="27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duct Thumbnail">
            <a:extLst>
              <a:ext uri="{FF2B5EF4-FFF2-40B4-BE49-F238E27FC236}">
                <a16:creationId xmlns:a16="http://schemas.microsoft.com/office/drawing/2014/main" id="{497A1219-31D1-C1D0-802A-FD68836D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94" y="2946944"/>
            <a:ext cx="2125614" cy="27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3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ECEF32-15BC-6EA2-4245-BBB8D2911617}"/>
              </a:ext>
            </a:extLst>
          </p:cNvPr>
          <p:cNvSpPr txBox="1"/>
          <p:nvPr/>
        </p:nvSpPr>
        <p:spPr>
          <a:xfrm>
            <a:off x="576776" y="1259175"/>
            <a:ext cx="7526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000" b="1"/>
              <a:t>Relational Dimension: </a:t>
            </a:r>
            <a:r>
              <a:rPr lang="en-GB" sz="2000"/>
              <a:t>engagement, interaction and encouragement</a:t>
            </a:r>
          </a:p>
          <a:p>
            <a:pPr marL="342900" indent="-342900">
              <a:buAutoNum type="arabicParenR"/>
            </a:pPr>
            <a:r>
              <a:rPr lang="en-GB" sz="2000" b="1"/>
              <a:t>Communication Dimension: </a:t>
            </a:r>
            <a:r>
              <a:rPr lang="en-GB" sz="2000" i="1"/>
              <a:t>structure, dialogue, reflection- </a:t>
            </a:r>
            <a:r>
              <a:rPr lang="en-GB" sz="2000"/>
              <a:t>current understanding of life contexts, circumstances, and roles </a:t>
            </a:r>
          </a:p>
          <a:p>
            <a:pPr marL="342900" indent="-342900">
              <a:buAutoNum type="arabicParenR"/>
            </a:pPr>
            <a:r>
              <a:rPr lang="en-GB" sz="2000" b="1"/>
              <a:t>Client goals: </a:t>
            </a:r>
            <a:r>
              <a:rPr lang="en-GB" sz="2000" i="1"/>
              <a:t>setting goals,</a:t>
            </a:r>
            <a:r>
              <a:rPr lang="en-GB" sz="2000" b="1" i="1"/>
              <a:t> </a:t>
            </a:r>
            <a:r>
              <a:rPr lang="en-GB" sz="2000" i="1"/>
              <a:t>engaging emotions </a:t>
            </a:r>
            <a:r>
              <a:rPr lang="en-GB" sz="2000"/>
              <a:t>-sensemaking, the main goal of life, gives intentionality, and helps to reach a commitment to oneself </a:t>
            </a:r>
          </a:p>
          <a:p>
            <a:pPr marL="342900" indent="-342900">
              <a:buAutoNum type="arabicParenR"/>
            </a:pPr>
            <a:r>
              <a:rPr lang="en-GB" sz="2000" b="1"/>
              <a:t>Designing a meaningful life project </a:t>
            </a:r>
            <a:r>
              <a:rPr lang="en-GB" sz="2000"/>
              <a:t>and supporting the construction of the career through small stories, their deconstruction, and reconstruction into a narrative of identity, and co-construction of intentions leading to actions </a:t>
            </a:r>
          </a:p>
          <a:p>
            <a:pPr marL="342900" indent="-342900">
              <a:buAutoNum type="arabicParenR"/>
            </a:pPr>
            <a:endParaRPr lang="en-GB"/>
          </a:p>
          <a:p>
            <a:pPr marL="342900" indent="-342900">
              <a:buAutoNum type="arabicParenR"/>
            </a:pPr>
            <a:endParaRPr lang="en-GB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DBB82B-5409-C571-9A19-7A39EA6F97B8}"/>
              </a:ext>
            </a:extLst>
          </p:cNvPr>
          <p:cNvSpPr txBox="1"/>
          <p:nvPr/>
        </p:nvSpPr>
        <p:spPr>
          <a:xfrm>
            <a:off x="576776" y="295420"/>
            <a:ext cx="327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3B8E9D"/>
                </a:solidFill>
              </a:rPr>
              <a:t>Life Design Paradigm</a:t>
            </a:r>
          </a:p>
        </p:txBody>
      </p:sp>
    </p:spTree>
    <p:extLst>
      <p:ext uri="{BB962C8B-B14F-4D97-AF65-F5344CB8AC3E}">
        <p14:creationId xmlns:p14="http://schemas.microsoft.com/office/powerpoint/2010/main" val="330618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3E96-4DEC-D1A7-83AA-12FCB41E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noProof="0" dirty="0">
                <a:solidFill>
                  <a:srgbClr val="3B8E9D"/>
                </a:solidFill>
              </a:rPr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4424B-B938-17C7-634E-CC29FB962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noProof="0" dirty="0"/>
              <a:t>In 1 minute, choose a person from the group.</a:t>
            </a:r>
            <a:endParaRPr lang="en-GB" noProof="0" dirty="0"/>
          </a:p>
          <a:p>
            <a:pPr algn="ctr">
              <a:buNone/>
            </a:pPr>
            <a:r>
              <a:rPr lang="en-GB" b="1" noProof="0" dirty="0"/>
              <a:t>The listener only listens</a:t>
            </a:r>
            <a:r>
              <a:rPr lang="en-GB" noProof="0" dirty="0"/>
              <a:t>—does not ask questions, judge, or intervene.</a:t>
            </a:r>
          </a:p>
          <a:p>
            <a:pPr algn="ctr">
              <a:buNone/>
            </a:pPr>
            <a:endParaRPr lang="en-GB" noProof="0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noProof="0" dirty="0"/>
              <a:t>Once you’ve chosen the person, tell them a story that </a:t>
            </a:r>
            <a:r>
              <a:rPr lang="en-GB" b="1" noProof="0" dirty="0"/>
              <a:t>positively moves you</a:t>
            </a:r>
            <a:r>
              <a:rPr lang="en-GB" noProof="0" dirty="0"/>
              <a:t> about yourself (something from the past, present, or future).</a:t>
            </a:r>
          </a:p>
          <a:p>
            <a:pPr marL="0" indent="0" algn="ctr">
              <a:buNone/>
            </a:pPr>
            <a:r>
              <a:rPr lang="en-GB" noProof="0" dirty="0"/>
              <a:t>After one minute, switch roles.</a:t>
            </a:r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55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E52096-B443-1C93-F522-3403DE830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0197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en-GB" b="1" noProof="0" dirty="0"/>
              <a:t>Did your partner share relevant information about who he/she is?</a:t>
            </a:r>
            <a:endParaRPr lang="en-GB" noProof="0" dirty="0"/>
          </a:p>
          <a:p>
            <a:pPr algn="ctr">
              <a:buNone/>
            </a:pPr>
            <a:endParaRPr lang="en-GB" noProof="0" dirty="0"/>
          </a:p>
          <a:p>
            <a:pPr algn="ctr">
              <a:buNone/>
            </a:pPr>
            <a:r>
              <a:rPr lang="en-GB" noProof="0" dirty="0"/>
              <a:t>What are his/her </a:t>
            </a:r>
            <a:r>
              <a:rPr lang="en-GB" b="1" noProof="0" dirty="0"/>
              <a:t>priorities</a:t>
            </a:r>
            <a:r>
              <a:rPr lang="en-GB" noProof="0" dirty="0"/>
              <a:t>? What did he/she </a:t>
            </a:r>
            <a:r>
              <a:rPr lang="en-GB" b="1" noProof="0" dirty="0"/>
              <a:t>enjoy</a:t>
            </a:r>
            <a:r>
              <a:rPr lang="en-GB" noProof="0" dirty="0"/>
              <a:t>? How does he/she </a:t>
            </a:r>
            <a:r>
              <a:rPr lang="en-GB" b="1" noProof="0" dirty="0"/>
              <a:t>feel</a:t>
            </a:r>
            <a:r>
              <a:rPr lang="en-GB" noProof="0" dirty="0"/>
              <a:t>?</a:t>
            </a:r>
          </a:p>
          <a:p>
            <a:pPr marL="0" indent="0" algn="ctr">
              <a:buNone/>
            </a:pPr>
            <a:endParaRPr lang="en-GB" noProof="0" dirty="0"/>
          </a:p>
          <a:p>
            <a:pPr marL="0" indent="0" algn="ctr">
              <a:buNone/>
            </a:pPr>
            <a:r>
              <a:rPr lang="en-GB" noProof="0" dirty="0"/>
              <a:t>Did it give you a brief idea of </a:t>
            </a:r>
            <a:r>
              <a:rPr lang="en-GB" b="1" noProof="0" dirty="0"/>
              <a:t>the context </a:t>
            </a:r>
            <a:r>
              <a:rPr lang="en-GB" noProof="0" dirty="0"/>
              <a:t>in which that person is situated?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00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4F2FD-930D-D0A6-B360-4ACB9CAB3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noProof="0" dirty="0">
                <a:solidFill>
                  <a:srgbClr val="3B8E9D"/>
                </a:solidFill>
              </a:rPr>
              <a:t>Narrative as a phenomenon of study or as a research method</a:t>
            </a:r>
            <a:endParaRPr lang="en-GB" noProof="0" dirty="0">
              <a:solidFill>
                <a:srgbClr val="3B8E9D"/>
              </a:solidFill>
            </a:endParaRPr>
          </a:p>
          <a:p>
            <a:pPr algn="ctr">
              <a:buNone/>
            </a:pPr>
            <a:r>
              <a:rPr lang="en-GB" b="1" noProof="0" dirty="0">
                <a:solidFill>
                  <a:srgbClr val="3B8E9D"/>
                </a:solidFill>
              </a:rPr>
              <a:t>Narrative as a therapeutic approach</a:t>
            </a:r>
            <a:endParaRPr lang="en-GB" noProof="0" dirty="0">
              <a:solidFill>
                <a:srgbClr val="3B8E9D"/>
              </a:solidFill>
            </a:endParaRPr>
          </a:p>
          <a:p>
            <a:pPr algn="ctr">
              <a:buNone/>
            </a:pPr>
            <a:r>
              <a:rPr lang="en-GB" b="1" noProof="0" dirty="0">
                <a:solidFill>
                  <a:srgbClr val="3B8E9D"/>
                </a:solidFill>
              </a:rPr>
              <a:t>Narrative-in-action</a:t>
            </a:r>
            <a:endParaRPr lang="en-GB" noProof="0" dirty="0">
              <a:solidFill>
                <a:srgbClr val="3B8E9D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GB" noProof="0" dirty="0"/>
              <a:t> The retrospective construction of meaning</a:t>
            </a:r>
          </a:p>
          <a:p>
            <a:pPr algn="ctr">
              <a:buFont typeface="Wingdings" pitchFamily="2" charset="2"/>
              <a:buChar char="ü"/>
            </a:pPr>
            <a:r>
              <a:rPr lang="en-GB" noProof="0" dirty="0"/>
              <a:t> Socially determined forms of action, ways of acting and making sense of the world</a:t>
            </a:r>
          </a:p>
          <a:p>
            <a:endParaRPr lang="es-ES" dirty="0"/>
          </a:p>
        </p:txBody>
      </p:sp>
      <p:pic>
        <p:nvPicPr>
          <p:cNvPr id="4" name="Picture 2" descr="Había Una Vez, Escritor, Autor, Historia">
            <a:extLst>
              <a:ext uri="{FF2B5EF4-FFF2-40B4-BE49-F238E27FC236}">
                <a16:creationId xmlns:a16="http://schemas.microsoft.com/office/drawing/2014/main" id="{9B1BF9EF-8D88-5758-E8F7-9D0DEE5C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1" y="819902"/>
            <a:ext cx="8701718" cy="46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9B1FB-DCCF-7E4E-2F9B-6E9E6354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rgbClr val="3B8E9D"/>
                </a:solidFill>
              </a:rPr>
              <a:t>Research focus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ABC2B-6490-0AA9-5FEA-D9003BB7D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3447"/>
            <a:ext cx="7886700" cy="2441575"/>
          </a:xfrm>
        </p:spPr>
        <p:txBody>
          <a:bodyPr/>
          <a:lstStyle/>
          <a:p>
            <a:pPr algn="ctr">
              <a:buNone/>
            </a:pPr>
            <a:r>
              <a:rPr lang="en-GB" b="1" noProof="0" dirty="0">
                <a:solidFill>
                  <a:srgbClr val="3B8E9D"/>
                </a:solidFill>
              </a:rPr>
              <a:t>Present, past, future</a:t>
            </a:r>
            <a:endParaRPr lang="en-GB" noProof="0" dirty="0">
              <a:solidFill>
                <a:srgbClr val="3B8E9D"/>
              </a:solidFill>
            </a:endParaRPr>
          </a:p>
          <a:p>
            <a:pPr algn="ctr">
              <a:buNone/>
            </a:pPr>
            <a:endParaRPr lang="en-GB" b="1" noProof="0" dirty="0"/>
          </a:p>
          <a:p>
            <a:pPr algn="ctr">
              <a:buNone/>
            </a:pPr>
            <a:r>
              <a:rPr lang="en-GB" b="1" noProof="0" dirty="0"/>
              <a:t>The intended audience of the narrative</a:t>
            </a:r>
            <a:endParaRPr lang="en-GB" noProof="0" dirty="0"/>
          </a:p>
          <a:p>
            <a:pPr marL="0" indent="0" algn="ctr">
              <a:buNone/>
            </a:pPr>
            <a:r>
              <a:rPr lang="en-GB" b="1" noProof="0" dirty="0">
                <a:solidFill>
                  <a:srgbClr val="C00000"/>
                </a:solidFill>
              </a:rPr>
              <a:t>Turning points, tensions, interruptions…</a:t>
            </a:r>
            <a:endParaRPr lang="en-GB" noProof="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 descr="Preguntas, Fuente, Quien, Qué, ¿Cómo">
            <a:extLst>
              <a:ext uri="{FF2B5EF4-FFF2-40B4-BE49-F238E27FC236}">
                <a16:creationId xmlns:a16="http://schemas.microsoft.com/office/drawing/2014/main" id="{4DA4AB88-D943-27A5-0DCC-43E02BFC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5"/>
            <a:ext cx="9144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98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6B27C-D90C-E9AA-C764-9B828925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17310"/>
            <a:ext cx="7886700" cy="52609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6400" b="1" noProof="0" dirty="0">
                <a:solidFill>
                  <a:srgbClr val="3B8E9D"/>
                </a:solidFill>
              </a:rPr>
              <a:t>Biographical-narrative method</a:t>
            </a:r>
            <a:endParaRPr lang="en-GB" sz="6400" noProof="0" dirty="0">
              <a:solidFill>
                <a:srgbClr val="3B8E9D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6400" noProof="0" dirty="0"/>
              <a:t>Autoethnography</a:t>
            </a:r>
          </a:p>
          <a:p>
            <a:pPr>
              <a:buFont typeface="Wingdings" pitchFamily="2" charset="2"/>
              <a:buChar char="ü"/>
            </a:pPr>
            <a:r>
              <a:rPr lang="en-GB" sz="6400" noProof="0" dirty="0"/>
              <a:t>Life story</a:t>
            </a:r>
          </a:p>
          <a:p>
            <a:pPr>
              <a:buFont typeface="Wingdings" pitchFamily="2" charset="2"/>
              <a:buChar char="ü"/>
            </a:pPr>
            <a:r>
              <a:rPr lang="en-GB" sz="6400" noProof="0" dirty="0"/>
              <a:t>Oral history</a:t>
            </a:r>
          </a:p>
          <a:p>
            <a:pPr>
              <a:buNone/>
            </a:pPr>
            <a:endParaRPr lang="en-GB" sz="6400" b="1" noProof="0" dirty="0"/>
          </a:p>
          <a:p>
            <a:pPr>
              <a:buNone/>
            </a:pPr>
            <a:r>
              <a:rPr lang="en-GB" sz="6400" b="1" noProof="0" dirty="0">
                <a:solidFill>
                  <a:srgbClr val="3B8E9D"/>
                </a:solidFill>
              </a:rPr>
              <a:t>Arts-based research</a:t>
            </a:r>
            <a:r>
              <a:rPr lang="en-GB" sz="6400" noProof="0" dirty="0">
                <a:solidFill>
                  <a:srgbClr val="3B8E9D"/>
                </a:solidFill>
              </a:rPr>
              <a:t> </a:t>
            </a:r>
            <a:r>
              <a:rPr lang="en-GB" sz="6400" i="1" noProof="0" dirty="0"/>
              <a:t>(</a:t>
            </a:r>
            <a:r>
              <a:rPr lang="en-GB" sz="6400" i="1" noProof="0" dirty="0" err="1"/>
              <a:t>Fingley</a:t>
            </a:r>
            <a:r>
              <a:rPr lang="en-GB" sz="6400" i="1" noProof="0" dirty="0"/>
              <a:t>, 2015 in Denzin &amp; Lincoln, 2015)</a:t>
            </a:r>
            <a:endParaRPr lang="en-GB" sz="6400" noProof="0" dirty="0"/>
          </a:p>
          <a:p>
            <a:pPr>
              <a:buNone/>
            </a:pPr>
            <a:endParaRPr lang="en-GB" sz="6400" noProof="0" dirty="0"/>
          </a:p>
          <a:p>
            <a:pPr>
              <a:buNone/>
            </a:pPr>
            <a:r>
              <a:rPr lang="en-GB" sz="6400" b="1" noProof="0" dirty="0">
                <a:solidFill>
                  <a:srgbClr val="3B8E9D"/>
                </a:solidFill>
              </a:rPr>
              <a:t>Observation methods</a:t>
            </a:r>
            <a:r>
              <a:rPr lang="en-GB" sz="6400" noProof="0" dirty="0">
                <a:solidFill>
                  <a:srgbClr val="3B8E9D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sz="6400" noProof="0" dirty="0"/>
              <a:t>Participant observation </a:t>
            </a:r>
            <a:r>
              <a:rPr lang="en-GB" sz="6400" i="1" noProof="0" dirty="0"/>
              <a:t>(</a:t>
            </a:r>
            <a:r>
              <a:rPr lang="en-GB" sz="6400" i="1" noProof="0" dirty="0" err="1"/>
              <a:t>Angrosino</a:t>
            </a:r>
            <a:r>
              <a:rPr lang="en-GB" sz="6400" i="1" noProof="0" dirty="0"/>
              <a:t> &amp; Pérez, 2000)</a:t>
            </a:r>
            <a:endParaRPr lang="en-GB" sz="6400" noProof="0" dirty="0"/>
          </a:p>
          <a:p>
            <a:pPr>
              <a:buNone/>
            </a:pPr>
            <a:endParaRPr lang="en-GB" sz="6400" noProof="0" dirty="0"/>
          </a:p>
          <a:p>
            <a:pPr>
              <a:buNone/>
            </a:pPr>
            <a:r>
              <a:rPr lang="en-GB" sz="6400" b="1" noProof="0" dirty="0">
                <a:solidFill>
                  <a:srgbClr val="3B8E9D"/>
                </a:solidFill>
              </a:rPr>
              <a:t>Visual methods</a:t>
            </a:r>
            <a:r>
              <a:rPr lang="en-GB" sz="6400" noProof="0" dirty="0"/>
              <a:t>, </a:t>
            </a:r>
            <a:r>
              <a:rPr lang="en-GB" sz="6400" i="1" noProof="0" dirty="0"/>
              <a:t>“the mirror with memory”</a:t>
            </a:r>
            <a:r>
              <a:rPr lang="en-GB" sz="6400" noProof="0" dirty="0"/>
              <a:t> </a:t>
            </a:r>
            <a:r>
              <a:rPr lang="en-GB" sz="6400" i="1" noProof="0" dirty="0"/>
              <a:t>(Harper, 2015). </a:t>
            </a:r>
          </a:p>
          <a:p>
            <a:pPr>
              <a:buNone/>
            </a:pPr>
            <a:r>
              <a:rPr lang="en-GB" sz="6400" i="1" noProof="0" dirty="0"/>
              <a:t>This metaphor emphasises how photographs and visual media </a:t>
            </a:r>
          </a:p>
          <a:p>
            <a:pPr>
              <a:buNone/>
            </a:pPr>
            <a:r>
              <a:rPr lang="en-GB" sz="6400" i="1" noProof="0" dirty="0"/>
              <a:t>serve as both a reflection and a record of social life. </a:t>
            </a:r>
          </a:p>
          <a:p>
            <a:pPr>
              <a:buNone/>
            </a:pPr>
            <a:r>
              <a:rPr lang="es-ES" sz="5400" b="1" i="1" dirty="0"/>
              <a:t>Co-</a:t>
            </a:r>
            <a:r>
              <a:rPr lang="es-ES" sz="5400" b="1" i="1" dirty="0" err="1"/>
              <a:t>constructed</a:t>
            </a:r>
            <a:r>
              <a:rPr lang="es-ES" sz="5400" b="1" i="1" dirty="0"/>
              <a:t> </a:t>
            </a:r>
            <a:r>
              <a:rPr lang="es-ES" sz="5400" b="1" i="1" dirty="0" err="1"/>
              <a:t>Meanings</a:t>
            </a:r>
            <a:endParaRPr lang="es-ES" sz="5400" b="1" i="1" dirty="0"/>
          </a:p>
          <a:p>
            <a:pPr>
              <a:buNone/>
            </a:pPr>
            <a:endParaRPr lang="en-GB" sz="6400" noProof="0" dirty="0"/>
          </a:p>
          <a:p>
            <a:pPr>
              <a:buNone/>
            </a:pPr>
            <a:r>
              <a:rPr lang="en-GB" sz="6400" b="1" noProof="0" dirty="0">
                <a:solidFill>
                  <a:srgbClr val="3B8E9D"/>
                </a:solidFill>
              </a:rPr>
              <a:t>Autoethnography – a political practice</a:t>
            </a:r>
            <a:r>
              <a:rPr lang="en-GB" sz="6400" b="1" dirty="0">
                <a:solidFill>
                  <a:srgbClr val="3B8E9D"/>
                </a:solidFill>
              </a:rPr>
              <a:t> </a:t>
            </a:r>
            <a:r>
              <a:rPr lang="en-GB" sz="6400" i="1" noProof="0" dirty="0"/>
              <a:t>(Holman Jones, 2015)</a:t>
            </a:r>
            <a:endParaRPr lang="en-GB" sz="6400" noProof="0" dirty="0"/>
          </a:p>
          <a:p>
            <a:pPr>
              <a:buNone/>
            </a:pPr>
            <a:endParaRPr lang="en-GB" sz="6400" noProof="0" dirty="0"/>
          </a:p>
          <a:p>
            <a:pPr>
              <a:buNone/>
            </a:pPr>
            <a:r>
              <a:rPr lang="en-GB" sz="6400" b="1" noProof="0" dirty="0">
                <a:solidFill>
                  <a:srgbClr val="3B8E9D"/>
                </a:solidFill>
              </a:rPr>
              <a:t>Online ethnography</a:t>
            </a:r>
            <a:r>
              <a:rPr lang="en-GB" sz="6400" noProof="0" dirty="0">
                <a:solidFill>
                  <a:srgbClr val="3B8E9D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sz="6400" noProof="0" dirty="0"/>
              <a:t>The construction of the other’s self</a:t>
            </a:r>
          </a:p>
          <a:p>
            <a:pPr>
              <a:buFont typeface="Wingdings" pitchFamily="2" charset="2"/>
              <a:buChar char="ü"/>
            </a:pPr>
            <a:r>
              <a:rPr lang="en-GB" sz="6400" noProof="0" dirty="0"/>
              <a:t>The construction of identity </a:t>
            </a:r>
            <a:r>
              <a:rPr lang="en-GB" sz="6400" i="1" noProof="0" dirty="0"/>
              <a:t>(Markham, 2015)</a:t>
            </a:r>
            <a:endParaRPr lang="en-GB" sz="6400" noProof="0" dirty="0"/>
          </a:p>
          <a:p>
            <a:endParaRPr lang="es-ES" dirty="0"/>
          </a:p>
        </p:txBody>
      </p:sp>
      <p:pic>
        <p:nvPicPr>
          <p:cNvPr id="4" name="Picture 4" descr="Fotografías y documentos de historia familiar de la antigua genealogía 1 - foto de stock">
            <a:extLst>
              <a:ext uri="{FF2B5EF4-FFF2-40B4-BE49-F238E27FC236}">
                <a16:creationId xmlns:a16="http://schemas.microsoft.com/office/drawing/2014/main" id="{7767BB77-084E-B011-D6E1-D6360BC8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20" y="2377719"/>
            <a:ext cx="2464172" cy="16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ocial, Medios De Comunicación Social">
            <a:extLst>
              <a:ext uri="{FF2B5EF4-FFF2-40B4-BE49-F238E27FC236}">
                <a16:creationId xmlns:a16="http://schemas.microsoft.com/office/drawing/2014/main" id="{28AD1252-C5D9-2FDB-A83D-E50D0C770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41" y="4173817"/>
            <a:ext cx="2476251" cy="165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57D1F77A-1507-13B0-078E-2CF82344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20" y="575198"/>
            <a:ext cx="2488330" cy="16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5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98ACCA-8CC8-A86A-2F32-598C6FAF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60A7DC"/>
                </a:solidFill>
              </a:rPr>
              <a:t>2. An action-based reasoning</a:t>
            </a:r>
            <a:br>
              <a:rPr lang="en-GB" b="1" dirty="0"/>
            </a:br>
            <a:endParaRPr lang="es-ES" dirty="0"/>
          </a:p>
        </p:txBody>
      </p:sp>
      <p:pic>
        <p:nvPicPr>
          <p:cNvPr id="5122" name="Picture 2" descr="Action - Free of Charge Creative Commons Handwriting image">
            <a:extLst>
              <a:ext uri="{FF2B5EF4-FFF2-40B4-BE49-F238E27FC236}">
                <a16:creationId xmlns:a16="http://schemas.microsoft.com/office/drawing/2014/main" id="{7A6351B3-C5AB-97C3-501B-7742850B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0"/>
          <a:stretch>
            <a:fillRect/>
          </a:stretch>
        </p:blipFill>
        <p:spPr bwMode="auto">
          <a:xfrm>
            <a:off x="628650" y="1407613"/>
            <a:ext cx="78867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914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E1E05-BD60-8B19-F519-9F76D8C5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rgbClr val="3B8E9D"/>
                </a:solidFill>
              </a:rPr>
              <a:t>The PRPP system and cognitive organisation</a:t>
            </a:r>
          </a:p>
        </p:txBody>
      </p:sp>
      <p:pic>
        <p:nvPicPr>
          <p:cNvPr id="5" name="Marcador de contenido 4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14D535FA-AF3D-F957-0C07-BBD2616D9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099" y="1690689"/>
            <a:ext cx="4120129" cy="4277988"/>
          </a:xfr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5C5F81F-E1AC-0044-0F6A-78666E5FE6D1}"/>
              </a:ext>
            </a:extLst>
          </p:cNvPr>
          <p:cNvSpPr/>
          <p:nvPr/>
        </p:nvSpPr>
        <p:spPr>
          <a:xfrm>
            <a:off x="6640286" y="1905000"/>
            <a:ext cx="1875064" cy="740229"/>
          </a:xfrm>
          <a:prstGeom prst="roundRect">
            <a:avLst/>
          </a:prstGeom>
          <a:solidFill>
            <a:srgbClr val="DFCD5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noProof="0" dirty="0"/>
              <a:t>Multitasking or switch tasking? </a:t>
            </a:r>
          </a:p>
        </p:txBody>
      </p:sp>
    </p:spTree>
    <p:extLst>
      <p:ext uri="{BB962C8B-B14F-4D97-AF65-F5344CB8AC3E}">
        <p14:creationId xmlns:p14="http://schemas.microsoft.com/office/powerpoint/2010/main" val="162845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ACE48F-9014-4737-D01B-15AFD68C46C6}"/>
              </a:ext>
            </a:extLst>
          </p:cNvPr>
          <p:cNvSpPr txBox="1"/>
          <p:nvPr/>
        </p:nvSpPr>
        <p:spPr>
          <a:xfrm>
            <a:off x="436098" y="281354"/>
            <a:ext cx="540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3B8E9D"/>
                </a:solidFill>
              </a:rPr>
              <a:t>Environments shape meaning: </a:t>
            </a:r>
          </a:p>
          <a:p>
            <a:endParaRPr lang="en-GB" sz="2800" b="1" dirty="0">
              <a:solidFill>
                <a:srgbClr val="3B8E9D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757F1E-E88F-8CA8-CEB5-A34B47EC139D}"/>
              </a:ext>
            </a:extLst>
          </p:cNvPr>
          <p:cNvSpPr txBox="1"/>
          <p:nvPr/>
        </p:nvSpPr>
        <p:spPr>
          <a:xfrm>
            <a:off x="436098" y="1360966"/>
            <a:ext cx="77808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GB" noProof="0" dirty="0"/>
          </a:p>
          <a:p>
            <a:endParaRPr lang="en-GB" noProof="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Support and relationships VS “role of dependent”, feeling alone 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noProof="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Right-based attitudes of coworkers and the university environment  VS stigma </a:t>
            </a:r>
          </a:p>
          <a:p>
            <a:endParaRPr lang="en-GB" noProof="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b="1" noProof="0" dirty="0">
                <a:solidFill>
                  <a:srgbClr val="3B8E9D"/>
                </a:solidFill>
              </a:rPr>
              <a:t>DIGNITY</a:t>
            </a:r>
            <a:r>
              <a:rPr lang="en-GB" noProof="0" dirty="0"/>
              <a:t> - Natural environment and human-made changes to the environment 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noProof="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Products and technology</a:t>
            </a:r>
          </a:p>
          <a:p>
            <a:pPr marL="285750" indent="-285750">
              <a:buFont typeface="Wingdings" pitchFamily="2" charset="2"/>
              <a:buChar char="ü"/>
            </a:pPr>
            <a:endParaRPr lang="en-GB" noProof="0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noProof="0" dirty="0"/>
              <a:t>Services, systems, and policies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04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215139-9E95-AAC1-E85B-A39EAC166CC4}"/>
              </a:ext>
            </a:extLst>
          </p:cNvPr>
          <p:cNvSpPr txBox="1"/>
          <p:nvPr/>
        </p:nvSpPr>
        <p:spPr>
          <a:xfrm>
            <a:off x="2211572" y="2552942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Sensemaking through work: </a:t>
            </a:r>
          </a:p>
          <a:p>
            <a:pPr algn="ctr"/>
            <a:r>
              <a:rPr lang="en-US" sz="2800" b="1" dirty="0">
                <a:solidFill>
                  <a:srgbClr val="3B8E9D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 narrative perspective</a:t>
            </a:r>
            <a:r>
              <a:rPr lang="es-ES" sz="2800" dirty="0">
                <a:solidFill>
                  <a:srgbClr val="3B8E9D"/>
                </a:solidFill>
                <a:effectLst/>
              </a:rPr>
              <a:t> </a:t>
            </a:r>
            <a:endParaRPr lang="es-ES" sz="2800" dirty="0">
              <a:solidFill>
                <a:srgbClr val="3B8E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7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C1E413E-9795-EB50-EEC2-B4E6EF8AB153}"/>
              </a:ext>
            </a:extLst>
          </p:cNvPr>
          <p:cNvSpPr txBox="1"/>
          <p:nvPr/>
        </p:nvSpPr>
        <p:spPr>
          <a:xfrm>
            <a:off x="697192" y="647066"/>
            <a:ext cx="74427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3B8E9D"/>
                </a:solidFill>
              </a:rPr>
              <a:t>Work</a:t>
            </a:r>
            <a:r>
              <a:rPr lang="es-ES" sz="2000" b="1" dirty="0">
                <a:solidFill>
                  <a:srgbClr val="3B8E9D"/>
                </a:solidFill>
              </a:rPr>
              <a:t> </a:t>
            </a:r>
            <a:r>
              <a:rPr lang="es-ES" sz="2000" b="1" dirty="0" err="1">
                <a:solidFill>
                  <a:srgbClr val="3B8E9D"/>
                </a:solidFill>
              </a:rPr>
              <a:t>Environment</a:t>
            </a:r>
            <a:r>
              <a:rPr lang="es-ES" sz="2000" b="1" dirty="0">
                <a:solidFill>
                  <a:srgbClr val="3B8E9D"/>
                </a:solidFill>
              </a:rPr>
              <a:t> </a:t>
            </a:r>
            <a:r>
              <a:rPr lang="es-ES" sz="2000" b="1" dirty="0" err="1">
                <a:solidFill>
                  <a:srgbClr val="3B8E9D"/>
                </a:solidFill>
              </a:rPr>
              <a:t>Impact</a:t>
            </a:r>
            <a:r>
              <a:rPr lang="es-ES" sz="2000" b="1" dirty="0">
                <a:solidFill>
                  <a:srgbClr val="3B8E9D"/>
                </a:solidFill>
              </a:rPr>
              <a:t> </a:t>
            </a:r>
            <a:r>
              <a:rPr lang="es-ES" sz="2000" b="1" dirty="0" err="1">
                <a:solidFill>
                  <a:srgbClr val="3B8E9D"/>
                </a:solidFill>
              </a:rPr>
              <a:t>Scale</a:t>
            </a:r>
            <a:r>
              <a:rPr lang="es-ES" sz="2000" b="1" dirty="0">
                <a:solidFill>
                  <a:srgbClr val="3B8E9D"/>
                </a:solidFill>
              </a:rPr>
              <a:t> (WEIS) </a:t>
            </a:r>
            <a:r>
              <a:rPr lang="es-ES" sz="2000" dirty="0"/>
              <a:t>(Moore, </a:t>
            </a:r>
            <a:r>
              <a:rPr lang="es-ES" sz="2000" dirty="0" err="1"/>
              <a:t>Corner</a:t>
            </a:r>
            <a:r>
              <a:rPr lang="es-ES" sz="2000" dirty="0"/>
              <a:t>, </a:t>
            </a:r>
            <a:r>
              <a:rPr lang="es-ES" sz="2000" dirty="0" err="1"/>
              <a:t>Kilehofner</a:t>
            </a:r>
            <a:r>
              <a:rPr lang="es-ES" sz="2000" dirty="0"/>
              <a:t>, &amp; Olson, 1998)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Items in Work Environment Impact Scale (WEIS) | Download Table">
            <a:extLst>
              <a:ext uri="{FF2B5EF4-FFF2-40B4-BE49-F238E27FC236}">
                <a16:creationId xmlns:a16="http://schemas.microsoft.com/office/drawing/2014/main" id="{DEB0514D-64F9-1A37-B7FD-AC6F63FF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2" y="1384663"/>
            <a:ext cx="1361219" cy="47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IS工作环境影响量表-Work Environment Impact Scale">
            <a:extLst>
              <a:ext uri="{FF2B5EF4-FFF2-40B4-BE49-F238E27FC236}">
                <a16:creationId xmlns:a16="http://schemas.microsoft.com/office/drawing/2014/main" id="{FF461EA0-0C98-21DC-BCF3-E2907F37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8693"/>
            <a:ext cx="4067629" cy="406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35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solidFill>
                  <a:srgbClr val="3B8E9D"/>
                </a:solidFill>
              </a:rPr>
              <a:t>Narratives-in-Action in Qualitative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b="1" i="1" dirty="0">
                <a:solidFill>
                  <a:srgbClr val="3B8E9D"/>
                </a:solidFill>
              </a:rPr>
              <a:t>Exploring identity, meaning, and lived experience through storytelling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3B8E9D"/>
                </a:solidFill>
              </a:rPr>
              <a:t>What Are Narratives-in-Action?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dirty="0"/>
              <a:t>A form of narrative inquiry focused on how people </a:t>
            </a:r>
            <a:r>
              <a:rPr b="1" dirty="0"/>
              <a:t>construct</a:t>
            </a:r>
            <a:r>
              <a:rPr dirty="0"/>
              <a:t> and </a:t>
            </a:r>
            <a:r>
              <a:rPr b="1" dirty="0"/>
              <a:t>express meaning in their everyday actions </a:t>
            </a:r>
            <a:r>
              <a:rPr dirty="0"/>
              <a:t>and </a:t>
            </a:r>
            <a:r>
              <a:rPr b="1" dirty="0"/>
              <a:t>stories</a:t>
            </a:r>
            <a:r>
              <a:rPr lang="es-ES" b="1" dirty="0"/>
              <a:t>.</a:t>
            </a:r>
          </a:p>
          <a:p>
            <a:pPr>
              <a:buFont typeface="Wingdings" pitchFamily="2" charset="2"/>
              <a:buChar char="ü"/>
            </a:pPr>
            <a:endParaRPr b="1" dirty="0"/>
          </a:p>
          <a:p>
            <a:pPr>
              <a:buFont typeface="Wingdings" pitchFamily="2" charset="2"/>
              <a:buChar char="ü"/>
            </a:pPr>
            <a:r>
              <a:rPr b="1" dirty="0"/>
              <a:t>Moves beyond life stories </a:t>
            </a:r>
            <a:r>
              <a:rPr dirty="0"/>
              <a:t>told retrospectively to observe narrative as it unfolds in </a:t>
            </a:r>
            <a:r>
              <a:rPr b="1" dirty="0"/>
              <a:t>real time</a:t>
            </a:r>
            <a:r>
              <a:rPr lang="es-ES" b="1" dirty="0"/>
              <a:t>.</a:t>
            </a:r>
          </a:p>
          <a:p>
            <a:pPr>
              <a:buFont typeface="Wingdings" pitchFamily="2" charset="2"/>
              <a:buChar char="ü"/>
            </a:pPr>
            <a:endParaRPr b="1" dirty="0"/>
          </a:p>
          <a:p>
            <a:pPr>
              <a:buFont typeface="Wingdings" pitchFamily="2" charset="2"/>
              <a:buChar char="ü"/>
            </a:pPr>
            <a:r>
              <a:rPr dirty="0"/>
              <a:t>Includes </a:t>
            </a:r>
            <a:r>
              <a:rPr b="1" dirty="0"/>
              <a:t>gestures, expressions, choices, and language used </a:t>
            </a:r>
            <a:r>
              <a:rPr dirty="0"/>
              <a:t>in specific moments and settings</a:t>
            </a:r>
            <a:endParaRPr lang="es-ES" dirty="0"/>
          </a:p>
          <a:p>
            <a:pPr>
              <a:buFont typeface="Wingdings" pitchFamily="2" charset="2"/>
              <a:buChar char="ü"/>
            </a:pPr>
            <a:endParaRPr dirty="0"/>
          </a:p>
          <a:p>
            <a:pPr>
              <a:buFont typeface="Wingdings" pitchFamily="2" charset="2"/>
              <a:buChar char="ü"/>
            </a:pPr>
            <a:r>
              <a:rPr dirty="0"/>
              <a:t>Captures </a:t>
            </a:r>
            <a:r>
              <a:rPr b="1" dirty="0"/>
              <a:t>identity construction, coping strategies, and social positioning</a:t>
            </a:r>
            <a:r>
              <a:rPr lang="es-ES" b="1" dirty="0"/>
              <a:t>.</a:t>
            </a:r>
            <a:endParaRPr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3B8E9D"/>
                </a:solidFill>
              </a:rPr>
              <a:t>Research Features and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b="1" dirty="0"/>
              <a:t>Context-sensitive: </a:t>
            </a:r>
            <a:r>
              <a:rPr dirty="0"/>
              <a:t>narratives are tied to situations and environments</a:t>
            </a:r>
            <a:r>
              <a:rPr lang="es-ES" dirty="0"/>
              <a:t>.</a:t>
            </a:r>
          </a:p>
          <a:p>
            <a:pPr>
              <a:buFont typeface="Wingdings" pitchFamily="2" charset="2"/>
              <a:buChar char="ü"/>
            </a:pPr>
            <a:endParaRPr dirty="0"/>
          </a:p>
          <a:p>
            <a:pPr>
              <a:buFont typeface="Wingdings" pitchFamily="2" charset="2"/>
              <a:buChar char="ü"/>
            </a:pPr>
            <a:r>
              <a:rPr b="1" dirty="0"/>
              <a:t>Co-constructed: </a:t>
            </a:r>
            <a:r>
              <a:rPr dirty="0"/>
              <a:t>meaning emerges through interaction between participant and researcher</a:t>
            </a:r>
            <a:r>
              <a:rPr lang="es-ES" dirty="0"/>
              <a:t>.</a:t>
            </a:r>
          </a:p>
          <a:p>
            <a:pPr>
              <a:buFont typeface="Wingdings" pitchFamily="2" charset="2"/>
              <a:buChar char="ü"/>
            </a:pPr>
            <a:endParaRPr dirty="0"/>
          </a:p>
          <a:p>
            <a:pPr>
              <a:buFont typeface="Wingdings" pitchFamily="2" charset="2"/>
              <a:buChar char="ü"/>
            </a:pPr>
            <a:r>
              <a:rPr dirty="0"/>
              <a:t>Used in education, mental health, rehabilitation, and community research</a:t>
            </a:r>
            <a:r>
              <a:rPr lang="es-ES" dirty="0"/>
              <a:t>.</a:t>
            </a:r>
          </a:p>
          <a:p>
            <a:pPr>
              <a:buFont typeface="Wingdings" pitchFamily="2" charset="2"/>
              <a:buChar char="ü"/>
            </a:pPr>
            <a:endParaRPr dirty="0"/>
          </a:p>
          <a:p>
            <a:pPr>
              <a:buFont typeface="Wingdings" pitchFamily="2" charset="2"/>
              <a:buChar char="ü"/>
            </a:pPr>
            <a:r>
              <a:rPr dirty="0"/>
              <a:t>Methods may include </a:t>
            </a:r>
            <a:r>
              <a:rPr b="1" dirty="0"/>
              <a:t>observation, interviews, audio/video recordings, or participant journaling</a:t>
            </a:r>
            <a:r>
              <a:rPr lang="es-E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929E470-AD94-D359-BB54-C2C1ED173FA7}"/>
              </a:ext>
            </a:extLst>
          </p:cNvPr>
          <p:cNvSpPr txBox="1"/>
          <p:nvPr/>
        </p:nvSpPr>
        <p:spPr>
          <a:xfrm>
            <a:off x="858129" y="667074"/>
            <a:ext cx="7208520" cy="581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Chase, S. E. (2015).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Narrative inquiry: Still a field in the making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In N. K. Denzin &amp; Y. S. Lincoln (Eds.), The SAGE handbook of qualitative research (4th ed., pp. 681–705). Thousand Oaks, CA: SAGE.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Clandinin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D. J., &amp; Connelly, F. M. (2000).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Narrative inquiry: Experience and story in qualitative research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San Francisco, CA: Jossey-Bass.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Frank, A. W. (2010).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Letting stories breathe: A socio-narratology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Chicago, IL: University of Chicago Press.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Holman Jones, S. (2005).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Autoethnography: Making the personal political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In N. K. Denzin &amp; Y. S. Lincoln (Eds.), The SAGE handbook of qualitative research (3rd ed., pp. 763–791). Thousand Oaks, CA: SAGE.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McAdams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D. P. (1996).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Personality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modernity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and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storied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self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A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contemporary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framework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for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studying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persons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s-ES" sz="1050" i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Psychological</a:t>
            </a:r>
            <a:r>
              <a:rPr lang="es-ES" sz="1050" i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" sz="1050" i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Inquiry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7(4), 295–321. https://</a:t>
            </a:r>
            <a:r>
              <a:rPr lang="es-ES" sz="105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doi.org</a:t>
            </a:r>
            <a:r>
              <a:rPr lang="es-ES" sz="105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/10.1207/s15327965pli0704_1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Maree, J. G. (2013).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Counselling for career construction: Connecting life themes to construct life portraits. Turning pain into hope.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UK: Springer. 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Riessman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C. K. (2008).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Narrative methods for the human sciences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Thousand Oaks, CA: SAGE Publications.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Savickas, M. L., Brown, S. D., &amp; Lent, R. W. (2013).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Career development and counseling: Putting theory and research to work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(2nd ed., Ed.)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Savickas, M.L. (2015).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Life Design Counseling Manual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Copyright: M.L. Savickas.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Savickas, M.L. (2015b. Career Counseling Paradigms: Guiding, Developing, and Designing. APA Handbook of Career Intervention. Vol 1. Foundations. (129-143).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American Psychological Association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http://</a:t>
            </a:r>
            <a:r>
              <a:rPr lang="en-US" sz="105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dx.doi.org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/10.1037/14438-022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Smith, B., &amp; Sparkes, A. C. (2009). </a:t>
            </a:r>
            <a:r>
              <a:rPr lang="en-US" sz="105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Narrative inquiry in sport and physical culture</a:t>
            </a:r>
            <a:r>
              <a:rPr lang="en-US" sz="105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In P. L. T. McNamee (Ed.), Routledge handbook of the philosophy of sport (pp. 295–306). New York, NY: Routledge.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s-ES" sz="1050" dirty="0"/>
              <a:t>Weick, K. E., </a:t>
            </a:r>
            <a:r>
              <a:rPr lang="es-ES" sz="1050" dirty="0" err="1"/>
              <a:t>Sutcliffe</a:t>
            </a:r>
            <a:r>
              <a:rPr lang="es-ES" sz="1050" dirty="0"/>
              <a:t>, K. M., &amp; Obstfeld, D. (2005). </a:t>
            </a:r>
            <a:r>
              <a:rPr lang="es-ES" sz="1050" dirty="0" err="1"/>
              <a:t>Organizing</a:t>
            </a:r>
            <a:r>
              <a:rPr lang="es-ES" sz="1050" dirty="0"/>
              <a:t> and </a:t>
            </a:r>
            <a:r>
              <a:rPr lang="es-ES" sz="1050" dirty="0" err="1"/>
              <a:t>the</a:t>
            </a:r>
            <a:r>
              <a:rPr lang="es-ES" sz="1050" dirty="0"/>
              <a:t> </a:t>
            </a:r>
            <a:r>
              <a:rPr lang="es-ES" sz="1050" dirty="0" err="1"/>
              <a:t>process</a:t>
            </a:r>
            <a:r>
              <a:rPr lang="es-ES" sz="1050" dirty="0"/>
              <a:t> </a:t>
            </a:r>
            <a:r>
              <a:rPr lang="es-ES" sz="1050" dirty="0" err="1"/>
              <a:t>of</a:t>
            </a:r>
            <a:r>
              <a:rPr lang="es-ES" sz="1050" dirty="0"/>
              <a:t> </a:t>
            </a:r>
            <a:r>
              <a:rPr lang="es-ES" sz="1050" dirty="0" err="1"/>
              <a:t>sensemaking</a:t>
            </a:r>
            <a:r>
              <a:rPr lang="es-ES" sz="1050" dirty="0"/>
              <a:t>. </a:t>
            </a:r>
            <a:r>
              <a:rPr lang="es-ES" sz="1050" i="1" dirty="0" err="1"/>
              <a:t>Organization</a:t>
            </a:r>
            <a:r>
              <a:rPr lang="es-ES" sz="1050" i="1" dirty="0"/>
              <a:t> </a:t>
            </a:r>
            <a:r>
              <a:rPr lang="es-ES" sz="1050" i="1" dirty="0" err="1"/>
              <a:t>Science</a:t>
            </a:r>
            <a:r>
              <a:rPr lang="es-ES" sz="1050" i="1" dirty="0"/>
              <a:t>, 16</a:t>
            </a:r>
            <a:r>
              <a:rPr lang="es-ES" sz="1050" dirty="0"/>
              <a:t>(4), 409–421. https://</a:t>
            </a:r>
            <a:r>
              <a:rPr lang="es-ES" sz="1050" dirty="0" err="1"/>
              <a:t>doi.org</a:t>
            </a:r>
            <a:r>
              <a:rPr lang="es-ES" sz="1050" dirty="0"/>
              <a:t>/10.1287/orsc.1050.0133</a:t>
            </a:r>
            <a:endParaRPr lang="es-ES" sz="105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DE5472-4DD1-499A-C768-9E4F23F58C5D}"/>
              </a:ext>
            </a:extLst>
          </p:cNvPr>
          <p:cNvSpPr txBox="1"/>
          <p:nvPr/>
        </p:nvSpPr>
        <p:spPr>
          <a:xfrm>
            <a:off x="858129" y="196948"/>
            <a:ext cx="27456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3B8E9D"/>
                </a:solidFill>
                <a:effectLst/>
                <a:ea typeface="Times New Roman" panose="02020603050405020304" pitchFamily="18" charset="0"/>
              </a:rPr>
              <a:t>Basic </a:t>
            </a:r>
            <a:r>
              <a:rPr lang="ca-ES" sz="2800" b="1" dirty="0" err="1">
                <a:solidFill>
                  <a:srgbClr val="3B8E9D"/>
                </a:solidFill>
                <a:effectLst/>
                <a:ea typeface="Times New Roman" panose="02020603050405020304" pitchFamily="18" charset="0"/>
              </a:rPr>
              <a:t>References</a:t>
            </a:r>
            <a:r>
              <a:rPr lang="ca-ES" sz="2800" b="1" dirty="0">
                <a:solidFill>
                  <a:srgbClr val="3B8E9D"/>
                </a:solidFill>
                <a:effectLst/>
                <a:ea typeface="Times New Roman" panose="02020603050405020304" pitchFamily="18" charset="0"/>
              </a:rPr>
              <a:t> </a:t>
            </a:r>
            <a:endParaRPr lang="es-ES" sz="2800" dirty="0">
              <a:solidFill>
                <a:srgbClr val="3B8E9D"/>
              </a:solidFill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24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btitle 2"/>
          <p:cNvSpPr txBox="1">
            <a:spLocks/>
          </p:cNvSpPr>
          <p:nvPr/>
        </p:nvSpPr>
        <p:spPr>
          <a:xfrm>
            <a:off x="2097559" y="6250993"/>
            <a:ext cx="699617" cy="3053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4586288" y="1128713"/>
            <a:ext cx="460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5" name="Title 1">
            <a:hlinkClick r:id="" action="ppaction://noaction"/>
          </p:cNvPr>
          <p:cNvSpPr txBox="1">
            <a:spLocks/>
          </p:cNvSpPr>
          <p:nvPr/>
        </p:nvSpPr>
        <p:spPr>
          <a:xfrm>
            <a:off x="2647019" y="3154743"/>
            <a:ext cx="2787054" cy="29024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endParaRPr lang="ca-ES" sz="2000">
              <a:solidFill>
                <a:srgbClr val="113458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391296" y="2197269"/>
            <a:ext cx="305243" cy="2106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en-US" sz="1400">
              <a:solidFill>
                <a:srgbClr val="41ABE1"/>
              </a:solidFill>
              <a:latin typeface="+mj-lt"/>
            </a:endParaRPr>
          </a:p>
        </p:txBody>
      </p:sp>
      <p:sp>
        <p:nvSpPr>
          <p:cNvPr id="24" name="Title 1">
            <a:hlinkClick r:id="" action="ppaction://noaction"/>
          </p:cNvPr>
          <p:cNvSpPr txBox="1">
            <a:spLocks/>
          </p:cNvSpPr>
          <p:nvPr/>
        </p:nvSpPr>
        <p:spPr>
          <a:xfrm>
            <a:off x="2632588" y="2801143"/>
            <a:ext cx="2620246" cy="312135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endParaRPr lang="ca-ES" sz="2000">
              <a:solidFill>
                <a:srgbClr val="113458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383261" y="3234304"/>
            <a:ext cx="305243" cy="2106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en-US" sz="1400">
              <a:solidFill>
                <a:srgbClr val="41ABE1"/>
              </a:solidFill>
              <a:latin typeface="+mj-lt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383261" y="2871219"/>
            <a:ext cx="305243" cy="2106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en-US" sz="1400">
              <a:solidFill>
                <a:srgbClr val="41ABE1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95D0EB-50B9-4787-9F3F-F1AD4A4A82FE}"/>
              </a:ext>
            </a:extLst>
          </p:cNvPr>
          <p:cNvSpPr txBox="1"/>
          <p:nvPr/>
        </p:nvSpPr>
        <p:spPr>
          <a:xfrm>
            <a:off x="2660271" y="1702546"/>
            <a:ext cx="18473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ca-ES" sz="2000">
              <a:solidFill>
                <a:srgbClr val="113458"/>
              </a:solidFill>
              <a:latin typeface="Calibri" panose="020F0502020204030204" pitchFamily="34" charset="0"/>
              <a:ea typeface="+mj-ea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EB2FD59-589D-4C01-996B-9D72C8FF0594}"/>
              </a:ext>
            </a:extLst>
          </p:cNvPr>
          <p:cNvSpPr/>
          <p:nvPr/>
        </p:nvSpPr>
        <p:spPr>
          <a:xfrm>
            <a:off x="2647019" y="2428148"/>
            <a:ext cx="184731" cy="32162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70000"/>
              </a:lnSpc>
            </a:pPr>
            <a:endParaRPr lang="ca-ES" sz="2000">
              <a:solidFill>
                <a:srgbClr val="113458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0A1A79-6DED-4224-9B2B-AB75C1EFA7A2}"/>
              </a:ext>
            </a:extLst>
          </p:cNvPr>
          <p:cNvSpPr/>
          <p:nvPr/>
        </p:nvSpPr>
        <p:spPr>
          <a:xfrm>
            <a:off x="2647019" y="2777874"/>
            <a:ext cx="184731" cy="32162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70000"/>
              </a:lnSpc>
            </a:pPr>
            <a:endParaRPr lang="ca-ES" sz="2000">
              <a:solidFill>
                <a:srgbClr val="113458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458F4A3-9A49-4C0F-BAC2-C242DC8C7EDC}"/>
              </a:ext>
            </a:extLst>
          </p:cNvPr>
          <p:cNvSpPr txBox="1">
            <a:spLocks/>
          </p:cNvSpPr>
          <p:nvPr/>
        </p:nvSpPr>
        <p:spPr>
          <a:xfrm>
            <a:off x="2391296" y="662291"/>
            <a:ext cx="305243" cy="21068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  <a:spcBef>
                <a:spcPts val="0"/>
              </a:spcBef>
            </a:pPr>
            <a:endParaRPr lang="pt-BR" sz="1400">
              <a:solidFill>
                <a:srgbClr val="41ABE1"/>
              </a:solidFill>
              <a:latin typeface="+mj-lt"/>
              <a:cs typeface="Calibri Light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B86FC4-18BC-45D6-8812-9197DDEFBA1D}"/>
              </a:ext>
            </a:extLst>
          </p:cNvPr>
          <p:cNvSpPr txBox="1">
            <a:spLocks/>
          </p:cNvSpPr>
          <p:nvPr/>
        </p:nvSpPr>
        <p:spPr>
          <a:xfrm>
            <a:off x="3251839" y="3323225"/>
            <a:ext cx="4804414" cy="44934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tx1">
                    <a:lumMod val="50000"/>
                    <a:lumOff val="50000"/>
                  </a:schemeClr>
                </a:solidFill>
              </a:rPr>
              <a:t>Thank you for your attention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6791665-9B68-43DA-A238-9FC870B65259}"/>
              </a:ext>
            </a:extLst>
          </p:cNvPr>
          <p:cNvCxnSpPr>
            <a:cxnSpLocks/>
          </p:cNvCxnSpPr>
          <p:nvPr/>
        </p:nvCxnSpPr>
        <p:spPr>
          <a:xfrm flipV="1">
            <a:off x="0" y="3428440"/>
            <a:ext cx="3251839" cy="16549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63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>
            <a:cxnSpLocks/>
          </p:cNvCxnSpPr>
          <p:nvPr/>
        </p:nvCxnSpPr>
        <p:spPr>
          <a:xfrm>
            <a:off x="0" y="1993900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/>
          <p:cNvCxnSpPr>
            <a:cxnSpLocks/>
          </p:cNvCxnSpPr>
          <p:nvPr/>
        </p:nvCxnSpPr>
        <p:spPr>
          <a:xfrm>
            <a:off x="0" y="2355902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>
            <a:cxnSpLocks/>
          </p:cNvCxnSpPr>
          <p:nvPr/>
        </p:nvCxnSpPr>
        <p:spPr>
          <a:xfrm>
            <a:off x="0" y="2713899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>
            <a:cxnSpLocks/>
          </p:cNvCxnSpPr>
          <p:nvPr/>
        </p:nvCxnSpPr>
        <p:spPr>
          <a:xfrm>
            <a:off x="0" y="3056098"/>
            <a:ext cx="3204214" cy="0"/>
          </a:xfrm>
          <a:prstGeom prst="line">
            <a:avLst/>
          </a:prstGeom>
          <a:ln>
            <a:solidFill>
              <a:srgbClr val="DFCD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286125" y="1794794"/>
            <a:ext cx="481965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1400" b="1">
                <a:solidFill>
                  <a:schemeClr val="tx1">
                    <a:lumMod val="50000"/>
                    <a:lumOff val="50000"/>
                  </a:schemeClr>
                </a:solidFill>
              </a:rPr>
              <a:t>PER A MÉS INFORMACIÓ</a:t>
            </a:r>
          </a:p>
          <a:p>
            <a:pPr>
              <a:lnSpc>
                <a:spcPct val="150000"/>
              </a:lnSpc>
            </a:pPr>
            <a:r>
              <a:rPr lang="ca-E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C/ de la Riba, 90</a:t>
            </a:r>
          </a:p>
          <a:p>
            <a:pPr>
              <a:lnSpc>
                <a:spcPct val="150000"/>
              </a:lnSpc>
            </a:pPr>
            <a:r>
              <a:rPr lang="ca-E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08221 Terrassa I BARCELONA</a:t>
            </a:r>
          </a:p>
          <a:p>
            <a:pPr>
              <a:lnSpc>
                <a:spcPct val="150000"/>
              </a:lnSpc>
            </a:pPr>
            <a:r>
              <a:rPr lang="ca-ES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T. 93 783 77 77</a:t>
            </a:r>
            <a:endParaRPr lang="ca-E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8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9EE529-0D0E-6E06-6FA0-3C13C4F8F098}"/>
              </a:ext>
            </a:extLst>
          </p:cNvPr>
          <p:cNvSpPr txBox="1"/>
          <p:nvPr/>
        </p:nvSpPr>
        <p:spPr>
          <a:xfrm>
            <a:off x="436098" y="281354"/>
            <a:ext cx="540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B8E9D"/>
                </a:solidFill>
              </a:rPr>
              <a:t>Sensemaking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8257D14-9269-8C45-AD67-E556C3B78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217630"/>
              </p:ext>
            </p:extLst>
          </p:nvPr>
        </p:nvGraphicFramePr>
        <p:xfrm>
          <a:off x="436098" y="1297172"/>
          <a:ext cx="8112479" cy="462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81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71DF77-BEB7-4B1B-D9D0-01AA87BFD00E}"/>
              </a:ext>
            </a:extLst>
          </p:cNvPr>
          <p:cNvSpPr txBox="1"/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>
                <a:solidFill>
                  <a:srgbClr val="3B8E9D"/>
                </a:solidFill>
                <a:latin typeface="+mj-lt"/>
                <a:ea typeface="+mj-ea"/>
                <a:cs typeface="+mj-cs"/>
              </a:rPr>
              <a:t>1. Narrative reasoning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E8A373-85A5-ABCE-6970-295F5F06AC6D}"/>
              </a:ext>
            </a:extLst>
          </p:cNvPr>
          <p:cNvSpPr txBox="1"/>
          <p:nvPr/>
        </p:nvSpPr>
        <p:spPr>
          <a:xfrm>
            <a:off x="476250" y="1690689"/>
            <a:ext cx="5048250" cy="4189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 defTabSz="6858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b="1" noProof="0" dirty="0"/>
              <a:t>Narratives about employment experiences: occupational plot</a:t>
            </a:r>
          </a:p>
          <a:p>
            <a:pPr marL="285750" indent="-285750" defTabSz="685800">
              <a:lnSpc>
                <a:spcPct val="90000"/>
              </a:lnSpc>
              <a:buFont typeface="Wingdings" pitchFamily="2" charset="2"/>
              <a:buChar char="ü"/>
            </a:pPr>
            <a:endParaRPr lang="en-US" sz="2000" noProof="0" dirty="0"/>
          </a:p>
          <a:p>
            <a:pPr marL="285750" indent="-285750" defTabSz="685800">
              <a:lnSpc>
                <a:spcPct val="90000"/>
              </a:lnSpc>
              <a:buFont typeface="Wingdings" pitchFamily="2" charset="2"/>
              <a:buChar char="ü"/>
            </a:pPr>
            <a:endParaRPr lang="en-US" sz="2000" noProof="0" dirty="0"/>
          </a:p>
          <a:p>
            <a:pPr marL="285750" indent="-285750" defTabSz="6858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b="1" dirty="0"/>
              <a:t>Autobiographical reasoning- “Autobiographical self” – </a:t>
            </a:r>
          </a:p>
          <a:p>
            <a:pPr defTabSz="685800">
              <a:lnSpc>
                <a:spcPct val="90000"/>
              </a:lnSpc>
            </a:pPr>
            <a:r>
              <a:rPr lang="en-US" sz="2000" b="1" dirty="0"/>
              <a:t>    </a:t>
            </a:r>
          </a:p>
          <a:p>
            <a:pPr defTabSz="685800">
              <a:lnSpc>
                <a:spcPct val="90000"/>
              </a:lnSpc>
            </a:pPr>
            <a:r>
              <a:rPr lang="en-US" sz="2000" b="1" dirty="0">
                <a:solidFill>
                  <a:srgbClr val="3B8E9D"/>
                </a:solidFill>
              </a:rPr>
              <a:t>Past, present and future</a:t>
            </a:r>
            <a:endParaRPr lang="en-US" sz="2000" dirty="0">
              <a:solidFill>
                <a:srgbClr val="3B8E9D"/>
              </a:solidFill>
            </a:endParaRPr>
          </a:p>
          <a:p>
            <a:pPr marL="285750" indent="-285750" defTabSz="685800">
              <a:lnSpc>
                <a:spcPct val="90000"/>
              </a:lnSpc>
              <a:buFont typeface="Wingdings" pitchFamily="2" charset="2"/>
              <a:buChar char="ü"/>
            </a:pPr>
            <a:endParaRPr lang="en-US" sz="2000" dirty="0"/>
          </a:p>
          <a:p>
            <a:pPr marL="285750" indent="-285750" defTabSz="6858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i="1" dirty="0"/>
              <a:t>Sensemaking</a:t>
            </a:r>
            <a:r>
              <a:rPr lang="en-US" sz="2000" dirty="0"/>
              <a:t> is how</a:t>
            </a:r>
            <a:r>
              <a:rPr lang="en-US" sz="2000" b="1" dirty="0"/>
              <a:t> people give meaning to their experiences</a:t>
            </a:r>
            <a:r>
              <a:rPr lang="en-US" sz="2000" dirty="0"/>
              <a:t>, especially in complex or ambiguous situations. It’s about interpreting and constructing reality through interaction, reflection, and shared understanding (Weick et al., 2005).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433913-B0A1-8D32-1B10-A111AEA7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25" r="2762" b="-3"/>
          <a:stretch/>
        </p:blipFill>
        <p:spPr>
          <a:xfrm>
            <a:off x="5651500" y="1690689"/>
            <a:ext cx="2736850" cy="3064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595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9AFA44-D88F-DDD3-2CAB-CCD521154C4F}"/>
              </a:ext>
            </a:extLst>
          </p:cNvPr>
          <p:cNvSpPr txBox="1"/>
          <p:nvPr/>
        </p:nvSpPr>
        <p:spPr>
          <a:xfrm>
            <a:off x="436098" y="1443841"/>
            <a:ext cx="4210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noProof="0" dirty="0"/>
              <a:t>It’s how people answer the question:</a:t>
            </a:r>
          </a:p>
          <a:p>
            <a:pPr>
              <a:buNone/>
            </a:pPr>
            <a:endParaRPr lang="en-GB" sz="2400" noProof="0" dirty="0"/>
          </a:p>
          <a:p>
            <a:r>
              <a:rPr lang="en-GB" sz="2400" b="1" noProof="0" dirty="0"/>
              <a:t>“What’s going on here?”</a:t>
            </a:r>
            <a:r>
              <a:rPr lang="en-GB" sz="2400" noProof="0" dirty="0"/>
              <a:t> – and then decide </a:t>
            </a:r>
            <a:r>
              <a:rPr lang="en-GB" sz="2400" b="1" noProof="0" dirty="0"/>
              <a:t>how to act</a:t>
            </a:r>
            <a:r>
              <a:rPr lang="en-GB" sz="2400" noProof="0" dirty="0"/>
              <a:t> based on that interpretation.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AC832F-5892-44C4-A95D-F4EF6AEB9C60}"/>
              </a:ext>
            </a:extLst>
          </p:cNvPr>
          <p:cNvSpPr txBox="1"/>
          <p:nvPr/>
        </p:nvSpPr>
        <p:spPr>
          <a:xfrm>
            <a:off x="436098" y="281354"/>
            <a:ext cx="540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B8E9D"/>
                </a:solidFill>
              </a:rPr>
              <a:t>Sensemaking</a:t>
            </a:r>
          </a:p>
        </p:txBody>
      </p:sp>
      <p:pic>
        <p:nvPicPr>
          <p:cNvPr id="4098" name="Picture 2" descr="Oh I See What's Going On Here&quot; Greeting Card for Sale by movie-shirts |  Redbubble">
            <a:extLst>
              <a:ext uri="{FF2B5EF4-FFF2-40B4-BE49-F238E27FC236}">
                <a16:creationId xmlns:a16="http://schemas.microsoft.com/office/drawing/2014/main" id="{295C54D4-81E9-231E-B995-4971BBB8D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68" y="1205614"/>
            <a:ext cx="3465649" cy="46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DC8D1-6482-CDCF-BB21-811499D0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3B8E9D"/>
                </a:solidFill>
              </a:rPr>
              <a:t>THE VALUE OF LIFE STORIES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A6A93-C09E-0236-ECBC-7C083C50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8242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noProof="0" dirty="0"/>
              <a:t>Thinking </a:t>
            </a:r>
            <a:r>
              <a:rPr lang="en-GB" b="1" noProof="0" dirty="0"/>
              <a:t>beyond the illness</a:t>
            </a:r>
            <a:r>
              <a:rPr lang="en-GB" noProof="0" dirty="0"/>
              <a:t>, removing the </a:t>
            </a:r>
            <a:r>
              <a:rPr lang="en-GB" b="1" noProof="0" dirty="0"/>
              <a:t>“labels” </a:t>
            </a:r>
            <a:r>
              <a:rPr lang="en-GB" noProof="0" dirty="0"/>
              <a:t>from what we know is not easy. </a:t>
            </a:r>
          </a:p>
          <a:p>
            <a:pPr marL="0" indent="0" algn="ctr">
              <a:buNone/>
            </a:pPr>
            <a:r>
              <a:rPr lang="en-GB" noProof="0" dirty="0"/>
              <a:t>Sometimes it requires going against what we are familiar with.</a:t>
            </a:r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5245E3-04AC-FBAF-D621-737871B1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011"/>
            <a:ext cx="9144000" cy="41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4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41ED4-C857-ACDB-D10C-FFC3FDE2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n-GB" noProof="0" dirty="0"/>
            </a:br>
            <a:r>
              <a:rPr lang="en-GB" b="1" noProof="0" dirty="0">
                <a:solidFill>
                  <a:srgbClr val="3B8E9D"/>
                </a:solidFill>
              </a:rPr>
              <a:t>Examining the Life Story: Five Questions</a:t>
            </a:r>
            <a:br>
              <a:rPr lang="en-GB" noProof="0" dirty="0"/>
            </a:br>
            <a:r>
              <a:rPr lang="en-GB" sz="1800" i="1" noProof="0" dirty="0"/>
              <a:t>(McAdams, 1996)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E5E98-3CAE-A4A9-8F46-9AAA7CEA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GB" b="1" noProof="0" dirty="0"/>
              <a:t>1. Structure and Content: </a:t>
            </a:r>
            <a:r>
              <a:rPr lang="en-GB" b="1" i="1" noProof="0" dirty="0"/>
              <a:t>What is a life story?</a:t>
            </a:r>
            <a:endParaRPr lang="en-GB" i="1" noProof="0" dirty="0"/>
          </a:p>
          <a:p>
            <a:pPr algn="just">
              <a:buNone/>
            </a:pPr>
            <a:r>
              <a:rPr lang="en-GB" noProof="0" dirty="0"/>
              <a:t>A life story is an internalised and evolving narrative of oneself that incorporates </a:t>
            </a:r>
            <a:r>
              <a:rPr lang="en-GB" b="1" noProof="0" dirty="0"/>
              <a:t>the reconstructed past</a:t>
            </a:r>
            <a:r>
              <a:rPr lang="en-GB" noProof="0" dirty="0"/>
              <a:t>, </a:t>
            </a:r>
            <a:r>
              <a:rPr lang="en-GB" b="1" noProof="0" dirty="0"/>
              <a:t>the perceived present</a:t>
            </a:r>
            <a:r>
              <a:rPr lang="en-GB" noProof="0" dirty="0"/>
              <a:t>, and </a:t>
            </a:r>
            <a:r>
              <a:rPr lang="en-GB" b="1" noProof="0" dirty="0"/>
              <a:t>the anticipated future.</a:t>
            </a:r>
          </a:p>
          <a:p>
            <a:pPr algn="just">
              <a:buNone/>
            </a:pPr>
            <a:endParaRPr lang="en-GB" noProof="0" dirty="0"/>
          </a:p>
          <a:p>
            <a:pPr algn="just">
              <a:buNone/>
            </a:pPr>
            <a:r>
              <a:rPr lang="en-GB" b="1" noProof="0" dirty="0"/>
              <a:t>2. Function: </a:t>
            </a:r>
            <a:r>
              <a:rPr lang="en-GB" b="1" i="1" noProof="0" dirty="0"/>
              <a:t>What does a life story do?</a:t>
            </a:r>
            <a:endParaRPr lang="en-GB" i="1" noProof="0" dirty="0"/>
          </a:p>
          <a:p>
            <a:pPr marL="0" indent="0" algn="just">
              <a:buNone/>
            </a:pPr>
            <a:r>
              <a:rPr lang="en-GB" noProof="0" dirty="0"/>
              <a:t>The primary function of the life story is </a:t>
            </a:r>
            <a:r>
              <a:rPr lang="en-GB" b="1" noProof="0" dirty="0"/>
              <a:t>integration</a:t>
            </a:r>
            <a:r>
              <a:rPr lang="en-GB" noProof="0" dirty="0"/>
              <a:t>. By uniting </a:t>
            </a:r>
            <a:r>
              <a:rPr lang="en-GB" b="1" noProof="0" dirty="0"/>
              <a:t>disparate elements within the self </a:t>
            </a:r>
            <a:r>
              <a:rPr lang="en-GB" noProof="0" dirty="0"/>
              <a:t>into a broader narrative framework, the process of self-determination can create </a:t>
            </a:r>
            <a:r>
              <a:rPr lang="en-GB" b="1" noProof="0" dirty="0"/>
              <a:t>an identity pattern</a:t>
            </a:r>
            <a:r>
              <a:rPr lang="en-GB" noProof="0" dirty="0"/>
              <a:t> from what may initially seem like a random and scattered collection.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856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008C0-8DC3-79F4-E116-846FD4F5E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74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GB" noProof="0" dirty="0"/>
              <a:t>3. </a:t>
            </a:r>
            <a:r>
              <a:rPr lang="en-GB" b="1" noProof="0" dirty="0"/>
              <a:t>Development: How does the life story change over time?</a:t>
            </a:r>
            <a:endParaRPr lang="en-GB" noProof="0" dirty="0"/>
          </a:p>
          <a:p>
            <a:pPr>
              <a:buNone/>
            </a:pPr>
            <a:r>
              <a:rPr lang="en-GB" noProof="0" dirty="0"/>
              <a:t>Life stages</a:t>
            </a:r>
          </a:p>
          <a:p>
            <a:pPr>
              <a:buNone/>
            </a:pPr>
            <a:endParaRPr lang="en-GB" noProof="0" dirty="0"/>
          </a:p>
          <a:p>
            <a:pPr>
              <a:buNone/>
            </a:pPr>
            <a:r>
              <a:rPr lang="en-GB" noProof="0" dirty="0"/>
              <a:t>4. </a:t>
            </a:r>
            <a:r>
              <a:rPr lang="en-GB" b="1" noProof="0" dirty="0"/>
              <a:t>Individual Differences: What types of life stories are there?</a:t>
            </a:r>
            <a:endParaRPr lang="en-GB" noProof="0" dirty="0"/>
          </a:p>
          <a:p>
            <a:pPr>
              <a:buNone/>
            </a:pPr>
            <a:r>
              <a:rPr lang="en-GB" noProof="0" dirty="0"/>
              <a:t>There is no single pattern.</a:t>
            </a:r>
          </a:p>
          <a:p>
            <a:pPr>
              <a:buNone/>
            </a:pPr>
            <a:endParaRPr lang="en-GB" noProof="0" dirty="0"/>
          </a:p>
          <a:p>
            <a:pPr>
              <a:buNone/>
            </a:pPr>
            <a:r>
              <a:rPr lang="en-GB" noProof="0" dirty="0"/>
              <a:t>5. </a:t>
            </a:r>
            <a:r>
              <a:rPr lang="en-GB" b="1" noProof="0" dirty="0"/>
              <a:t>Mental Health: What is a “good” life story?</a:t>
            </a: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How people </a:t>
            </a:r>
            <a:r>
              <a:rPr lang="en-GB" i="1" noProof="0" dirty="0"/>
              <a:t>make sense of their lives through narrative</a:t>
            </a:r>
            <a:r>
              <a:rPr lang="en-GB" noProof="0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163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A09AE4-98B8-401D-9443-64D3220694E7}"/>
              </a:ext>
            </a:extLst>
          </p:cNvPr>
          <p:cNvSpPr txBox="1"/>
          <p:nvPr/>
        </p:nvSpPr>
        <p:spPr>
          <a:xfrm>
            <a:off x="365760" y="337625"/>
            <a:ext cx="274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rgbClr val="3B8E9D"/>
                </a:solidFill>
              </a:rPr>
              <a:t>Career as a story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E38323-B765-44B6-A081-454E6BFF3070}"/>
              </a:ext>
            </a:extLst>
          </p:cNvPr>
          <p:cNvSpPr txBox="1"/>
          <p:nvPr/>
        </p:nvSpPr>
        <p:spPr>
          <a:xfrm>
            <a:off x="365760" y="1228285"/>
            <a:ext cx="7540284" cy="440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Storying is the essence of identity work</a:t>
            </a:r>
          </a:p>
          <a:p>
            <a:r>
              <a:rPr lang="en-GB" sz="2000" b="1" dirty="0"/>
              <a:t>Occupational plot</a:t>
            </a:r>
          </a:p>
          <a:p>
            <a:endParaRPr lang="en-GB" sz="2000" b="1" dirty="0"/>
          </a:p>
          <a:p>
            <a:r>
              <a:rPr lang="en-GB" sz="2000" b="1" i="1" dirty="0"/>
              <a:t>Career theme: </a:t>
            </a:r>
          </a:p>
          <a:p>
            <a:r>
              <a:rPr lang="en-GB" sz="2000" dirty="0"/>
              <a:t>Past memories, present experiences, and future aspirations</a:t>
            </a:r>
          </a:p>
          <a:p>
            <a:r>
              <a:rPr lang="en-GB" sz="2000" dirty="0"/>
              <a:t>Vocational tasks, occupational transitions, and work traumas</a:t>
            </a:r>
          </a:p>
          <a:p>
            <a:r>
              <a:rPr lang="en-GB" sz="2000" dirty="0"/>
              <a:t> </a:t>
            </a:r>
          </a:p>
          <a:p>
            <a:r>
              <a:rPr lang="en-GB" sz="2000" dirty="0"/>
              <a:t>Objective: optimize decision-making and problem-solving </a:t>
            </a:r>
          </a:p>
          <a:p>
            <a:endParaRPr lang="en-GB" sz="2000" dirty="0"/>
          </a:p>
          <a:p>
            <a:r>
              <a:rPr lang="en-GB" sz="2000" b="1" i="1" dirty="0"/>
              <a:t>Subjectivity</a:t>
            </a:r>
          </a:p>
          <a:p>
            <a:endParaRPr lang="en-GB" sz="2000" b="1" i="1" dirty="0"/>
          </a:p>
          <a:p>
            <a:r>
              <a:rPr lang="en-GB" sz="2000" b="1" i="1" dirty="0"/>
              <a:t>Character arc</a:t>
            </a:r>
            <a:r>
              <a:rPr lang="en-GB" sz="2000" b="1" dirty="0"/>
              <a:t>: </a:t>
            </a:r>
            <a:r>
              <a:rPr lang="en-GB" sz="2000" dirty="0"/>
              <a:t>overarching narrative thread, principal motivation</a:t>
            </a:r>
          </a:p>
          <a:p>
            <a:endParaRPr lang="en-GB" sz="2000" b="1" dirty="0"/>
          </a:p>
          <a:p>
            <a:r>
              <a:rPr lang="en-GB" sz="2000" dirty="0"/>
              <a:t>Micro-narratives</a:t>
            </a:r>
          </a:p>
        </p:txBody>
      </p:sp>
      <p:pic>
        <p:nvPicPr>
          <p:cNvPr id="6146" name="Picture 2" descr="¿Cuál es su historia? manos sosteniendo un fondo de libro abierto - foto de stock">
            <a:extLst>
              <a:ext uri="{FF2B5EF4-FFF2-40B4-BE49-F238E27FC236}">
                <a16:creationId xmlns:a16="http://schemas.microsoft.com/office/drawing/2014/main" id="{8DF5D383-3391-7D69-C752-879F008A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06" y="337625"/>
            <a:ext cx="2956034" cy="19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28164"/>
      </p:ext>
    </p:extLst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B8637A61147E479EF07CA1A4B0C008" ma:contentTypeVersion="15" ma:contentTypeDescription="Crear nuevo documento." ma:contentTypeScope="" ma:versionID="351c4519932e10ad3e0bc7ace2354fc1">
  <xsd:schema xmlns:xsd="http://www.w3.org/2001/XMLSchema" xmlns:xs="http://www.w3.org/2001/XMLSchema" xmlns:p="http://schemas.microsoft.com/office/2006/metadata/properties" xmlns:ns2="ab7a6da5-b356-4a4a-b047-148c9111cf34" xmlns:ns3="17684592-68c2-4007-b36b-9444620812ad" targetNamespace="http://schemas.microsoft.com/office/2006/metadata/properties" ma:root="true" ma:fieldsID="078042e938e1d802dbea5c8e4e50dee7" ns2:_="" ns3:_="">
    <xsd:import namespace="ab7a6da5-b356-4a4a-b047-148c9111cf34"/>
    <xsd:import namespace="17684592-68c2-4007-b36b-9444620812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Quihoactualitza_x003f_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a6da5-b356-4a4a-b047-148c9111c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Quihoactualitza_x003f_" ma:index="10" nillable="true" ma:displayName="Qui ho actualitza?" ma:format="Dropdown" ma:internalName="Quihoactualitza_x003f_">
      <xsd:simpleType>
        <xsd:restriction base="dms:Text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32900853-bd69-4363-9584-5ed3d1c3d9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84592-68c2-4007-b36b-9444620812a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f05dd6e-999e-4398-b313-9cf6594761f5}" ma:internalName="TaxCatchAll" ma:showField="CatchAllData" ma:web="17684592-68c2-4007-b36b-944462081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7a6da5-b356-4a4a-b047-148c9111cf34">
      <Terms xmlns="http://schemas.microsoft.com/office/infopath/2007/PartnerControls"/>
    </lcf76f155ced4ddcb4097134ff3c332f>
    <TaxCatchAll xmlns="17684592-68c2-4007-b36b-9444620812ad" xsi:nil="true"/>
    <Quihoactualitza_x003f_ xmlns="ab7a6da5-b356-4a4a-b047-148c9111cf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C00C18-CFCA-4D11-9EA3-CF2FF167F190}">
  <ds:schemaRefs>
    <ds:schemaRef ds:uri="17684592-68c2-4007-b36b-9444620812ad"/>
    <ds:schemaRef ds:uri="ab7a6da5-b356-4a4a-b047-148c9111cf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F65EE0-6257-4055-8473-876345610BDC}">
  <ds:schemaRefs>
    <ds:schemaRef ds:uri="17684592-68c2-4007-b36b-9444620812ad"/>
    <ds:schemaRef ds:uri="ab7a6da5-b356-4a4a-b047-148c9111cf34"/>
    <ds:schemaRef ds:uri="bad882dd-f0da-4ed5-b6e7-fa32366fd9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DD5B74-F8B0-48C2-8331-52B9525E7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16123</TotalTime>
  <Words>1478</Words>
  <Application>Microsoft Macintosh PowerPoint</Application>
  <PresentationFormat>Presentación en pantalla (4:3)</PresentationFormat>
  <Paragraphs>175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Wingdings</vt:lpstr>
      <vt:lpstr>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VALUE OF LIFE STORIES </vt:lpstr>
      <vt:lpstr>  Examining the Life Story: Five Questions (McAdams, 1996) </vt:lpstr>
      <vt:lpstr>Presentación de PowerPoint</vt:lpstr>
      <vt:lpstr>Presentación de PowerPoint</vt:lpstr>
      <vt:lpstr>Occupational identity    </vt:lpstr>
      <vt:lpstr>Presentación de PowerPoint</vt:lpstr>
      <vt:lpstr>Activity</vt:lpstr>
      <vt:lpstr>Presentación de PowerPoint</vt:lpstr>
      <vt:lpstr>Presentación de PowerPoint</vt:lpstr>
      <vt:lpstr>Research focus</vt:lpstr>
      <vt:lpstr>Presentación de PowerPoint</vt:lpstr>
      <vt:lpstr>2. An action-based reasoning </vt:lpstr>
      <vt:lpstr>The PRPP system and cognitive organisation</vt:lpstr>
      <vt:lpstr>Presentación de PowerPoint</vt:lpstr>
      <vt:lpstr>Presentación de PowerPoint</vt:lpstr>
      <vt:lpstr>Narratives-in-Action in Qualitative Research</vt:lpstr>
      <vt:lpstr>What Are Narratives-in-Action?</vt:lpstr>
      <vt:lpstr>Research Features and Applications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gina</dc:creator>
  <cp:lastModifiedBy>Maria Kapanadze</cp:lastModifiedBy>
  <cp:revision>150</cp:revision>
  <dcterms:created xsi:type="dcterms:W3CDTF">2019-02-12T13:24:32Z</dcterms:created>
  <dcterms:modified xsi:type="dcterms:W3CDTF">2025-05-19T04:37:02Z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0x010100D7B8637A61147E479EF07CA1A4B0C008</vt:lpwstr>
  </property>
  <property fmtid="{D5CDD505-2E9C-101B-9397-08002B2CF9AE}" pid="3" name="Order">
    <vt:r8>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