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  <p:sldMasterId id="2147483670" r:id="rId5"/>
  </p:sldMasterIdLst>
  <p:notesMasterIdLst>
    <p:notesMasterId r:id="rId21"/>
  </p:notesMasterIdLst>
  <p:handoutMasterIdLst>
    <p:handoutMasterId r:id="rId22"/>
  </p:handoutMasterIdLst>
  <p:sldIdLst>
    <p:sldId id="257" r:id="rId6"/>
    <p:sldId id="463" r:id="rId7"/>
    <p:sldId id="261" r:id="rId8"/>
    <p:sldId id="470" r:id="rId9"/>
    <p:sldId id="464" r:id="rId10"/>
    <p:sldId id="465" r:id="rId11"/>
    <p:sldId id="466" r:id="rId12"/>
    <p:sldId id="467" r:id="rId13"/>
    <p:sldId id="471" r:id="rId14"/>
    <p:sldId id="468" r:id="rId15"/>
    <p:sldId id="469" r:id="rId16"/>
    <p:sldId id="447" r:id="rId17"/>
    <p:sldId id="462" r:id="rId18"/>
    <p:sldId id="443" r:id="rId19"/>
    <p:sldId id="441" r:id="rId20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8E9D"/>
    <a:srgbClr val="DFCD5C"/>
    <a:srgbClr val="60A7DC"/>
    <a:srgbClr val="113458"/>
    <a:srgbClr val="F8FBFE"/>
    <a:srgbClr val="E7F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FE31A7-E84E-0A49-BD2D-2AE297478E64}" v="6" dt="2024-03-14T16:45:38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51"/>
    <p:restoredTop sz="94652"/>
  </p:normalViewPr>
  <p:slideViewPr>
    <p:cSldViewPr snapToGrid="0">
      <p:cViewPr varScale="1">
        <p:scale>
          <a:sx n="90" d="100"/>
          <a:sy n="90" d="100"/>
        </p:scale>
        <p:origin x="1136" y="200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Grau" userId="96298746-7b80-42e9-89e9-781c1f12324a" providerId="ADAL" clId="{35FE31A7-E84E-0A49-BD2D-2AE297478E64}"/>
    <pc:docChg chg="custSel modSld">
      <pc:chgData name="Jennifer Grau" userId="96298746-7b80-42e9-89e9-781c1f12324a" providerId="ADAL" clId="{35FE31A7-E84E-0A49-BD2D-2AE297478E64}" dt="2024-03-14T16:45:38.676" v="1" actId="478"/>
      <pc:docMkLst>
        <pc:docMk/>
      </pc:docMkLst>
      <pc:sldChg chg="delSp mod">
        <pc:chgData name="Jennifer Grau" userId="96298746-7b80-42e9-89e9-781c1f12324a" providerId="ADAL" clId="{35FE31A7-E84E-0A49-BD2D-2AE297478E64}" dt="2024-03-14T16:45:38.676" v="1" actId="478"/>
        <pc:sldMkLst>
          <pc:docMk/>
          <pc:sldMk cId="497348903" sldId="257"/>
        </pc:sldMkLst>
        <pc:spChg chg="del">
          <ac:chgData name="Jennifer Grau" userId="96298746-7b80-42e9-89e9-781c1f12324a" providerId="ADAL" clId="{35FE31A7-E84E-0A49-BD2D-2AE297478E64}" dt="2024-03-14T16:45:37.248" v="0" actId="478"/>
          <ac:spMkLst>
            <pc:docMk/>
            <pc:sldMk cId="497348903" sldId="257"/>
            <ac:spMk id="4" creationId="{00000000-0000-0000-0000-000000000000}"/>
          </ac:spMkLst>
        </pc:spChg>
        <pc:spChg chg="del">
          <ac:chgData name="Jennifer Grau" userId="96298746-7b80-42e9-89e9-781c1f12324a" providerId="ADAL" clId="{35FE31A7-E84E-0A49-BD2D-2AE297478E64}" dt="2024-03-14T16:45:38.676" v="1" actId="478"/>
          <ac:spMkLst>
            <pc:docMk/>
            <pc:sldMk cId="497348903" sldId="257"/>
            <ac:spMk id="10" creationId="{486E5007-69C8-4E5D-9F58-E528C4FBE0A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154B-86A1-4DC7-8A86-034F11E02583}" type="datetimeFigureOut">
              <a:rPr lang="ca-ES" smtClean="0"/>
              <a:t>1/5/24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E0316-BE4F-4684-9AA9-C1EFD4D0644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500553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59461-47FA-B447-9EDC-7B71C5781829}" type="datetimeFigureOut">
              <a:rPr lang="es-ES" smtClean="0"/>
              <a:t>1/5/24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39B12-D897-E845-9083-6C68EB259C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6344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165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19602-439E-D087-1C1B-CE9A60B0D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A56038-42FA-B2E3-C3D7-218A49169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E2795A-9C9B-956F-33B2-8B21731AE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D481F9-1430-BB07-11F0-82121987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BBEBD1-4DD7-6959-BED6-1B270F5D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614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55C332-89B6-33DE-0284-7C7082A43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381FBD-84C3-388F-2971-7B457D0F63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686B1B-0E63-A90C-5A76-0A8F1B081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A96EA1-37AA-6069-5B5B-8B17816AE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A82664-62AF-4272-2233-85F2E9845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E82FBE-42DE-952D-22A3-7F2876FF1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73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00454-AA56-70C4-9494-F2D64E3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C2CFA-CFCA-2F03-A39F-255776CDB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D95851-92C5-7F64-E005-63F1B4175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DD32637-EE03-967F-D753-F55990997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B89A9FA-1159-3B98-7DEF-E320DD7C7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27C5D08-6DA9-FC8D-7DFE-A20A14CB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86A0120-86CF-1BF5-5D27-3DF63D19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86BD1-8300-BCD8-0B7C-2EB84A569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683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DA123-DFB1-D5C4-F98A-826D37469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B2680A8-63A5-A6F7-657A-289DCEE35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CEF5809-73E4-59EF-D58E-223C7D3C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4DBD66D-C3A6-ED9A-1C3D-0D78C76FE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777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0AB46C-DC33-DD30-5E4B-3CFF1FD21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5/1/24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999E74D-A9B9-9C6A-D382-58D6AF70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8D5338-4D36-1A5D-18BB-BA5D614C8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81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DC95E-1C14-4C17-E788-2EBB0E6F5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9D363D-4E60-BE2C-4ED7-377F3D04F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8785E7-1751-1F2C-4B70-11D49B84D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ED3754-473B-58A1-8D46-65D0D300A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1AE81C-782A-FEEA-A64E-14E322B67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A30565-D78A-40AE-845C-9A621A415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802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DACA7-2C19-518D-E643-D49D1ADEF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F4A0001-6BE0-EFE1-F206-4266715DC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010594-22D5-FD50-5CDD-C092FD7CB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BF5C11-D226-E863-052B-B184A0DBE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B9A0D7-DDC1-6CC7-E96E-D58359B6F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866DB2-C761-8C3E-3E4F-79FF7E1C8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612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6510B-66EC-CAFC-312A-D290B52E5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95A534-4487-8526-6517-4DEE31BE9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075101-CBCB-F1BB-ECB3-E51966AE0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24708C-39E9-D6D9-5068-16631E5FE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C726A2-8C85-6AE0-A01F-00FD7E311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081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81C8A1-B07C-2A7A-5C7B-9851DCDADB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001849-6143-BE1F-9D32-07A97161F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1E395C-6181-A5AD-ABCB-DF9364D0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96FB6C-AB03-D2FD-DA2E-34681555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F91A7D-1FD0-1853-8508-493BB5B2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975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38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s AMB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-304800" y="-186267"/>
            <a:ext cx="9541933" cy="8530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6791665-9B68-43DA-A238-9FC870B65259}"/>
              </a:ext>
            </a:extLst>
          </p:cNvPr>
          <p:cNvCxnSpPr/>
          <p:nvPr userDrawn="1"/>
        </p:nvCxnSpPr>
        <p:spPr>
          <a:xfrm>
            <a:off x="-1185974" y="666750"/>
            <a:ext cx="3485313" cy="0"/>
          </a:xfrm>
          <a:prstGeom prst="line">
            <a:avLst/>
          </a:prstGeom>
          <a:ln>
            <a:solidFill>
              <a:srgbClr val="1134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74333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eriors AMB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-304800" y="-186267"/>
            <a:ext cx="9541933" cy="8530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6791665-9B68-43DA-A238-9FC870B65259}"/>
              </a:ext>
            </a:extLst>
          </p:cNvPr>
          <p:cNvCxnSpPr/>
          <p:nvPr userDrawn="1"/>
        </p:nvCxnSpPr>
        <p:spPr>
          <a:xfrm>
            <a:off x="-1185974" y="666750"/>
            <a:ext cx="3485313" cy="0"/>
          </a:xfrm>
          <a:prstGeom prst="line">
            <a:avLst/>
          </a:prstGeom>
          <a:ln>
            <a:solidFill>
              <a:srgbClr val="1134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2137848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140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92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5/1/24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4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42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riors AMB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-304800" y="-186267"/>
            <a:ext cx="9541933" cy="8530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6791665-9B68-43DA-A238-9FC870B65259}"/>
              </a:ext>
            </a:extLst>
          </p:cNvPr>
          <p:cNvCxnSpPr/>
          <p:nvPr userDrawn="1"/>
        </p:nvCxnSpPr>
        <p:spPr>
          <a:xfrm>
            <a:off x="-1185974" y="666750"/>
            <a:ext cx="3485313" cy="0"/>
          </a:xfrm>
          <a:prstGeom prst="line">
            <a:avLst/>
          </a:prstGeom>
          <a:ln>
            <a:solidFill>
              <a:srgbClr val="1134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3383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385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4319A8-A2F0-FE9D-E361-763F18F0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86C6D1-549E-75FA-75EC-E0D1D36F9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5D2D82-362A-DF53-E788-EA672BDE1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963838-9E6F-1A01-F742-FDDF2494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14DAA9-A7CD-9EA7-9334-703A6FE4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457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061F9-5653-C364-9054-894CA7516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2F5C13-AF08-B558-802F-96D096793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BBC72E-0437-E38C-C7D4-C657DD37F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6E70F2-8BA7-A364-2A50-E0CE3AAE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62E0EB-4E09-9549-CBD1-DBE8A6B7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30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9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54" y="6118887"/>
            <a:ext cx="1879771" cy="5077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819" y="6120678"/>
            <a:ext cx="2954488" cy="48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60" r:id="rId5"/>
    <p:sldLayoutId id="2147483663" r:id="rId6"/>
    <p:sldLayoutId id="2147483664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BF0314-27E5-460C-4B25-1137AC26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E7FC4F-C855-0509-F581-92AADD819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C7E0BD-70EE-A1D7-3253-62074B194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0B85-3D7F-DC4F-B12E-7236F2B73FB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E18A60-ACE1-3C7E-3237-256E805F0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DDA929-6EAF-C980-914F-ADB525C1F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59A17-4B58-F84A-AFD8-C783F9CCC349}" type="slidenum">
              <a:rPr lang="en-GB" smtClean="0"/>
              <a:t>‹Nº›</a:t>
            </a:fld>
            <a:endParaRPr lang="en-GB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E5F2E29-26EC-80F0-8F86-5D8CD4278F5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54" y="6118887"/>
            <a:ext cx="1879771" cy="50776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E8BF423-45C5-6E8C-EBF8-9307C9F4BA8D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819" y="6120678"/>
            <a:ext cx="2954488" cy="48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ubtitle 2"/>
          <p:cNvSpPr txBox="1">
            <a:spLocks/>
          </p:cNvSpPr>
          <p:nvPr/>
        </p:nvSpPr>
        <p:spPr>
          <a:xfrm>
            <a:off x="2097559" y="6250993"/>
            <a:ext cx="699617" cy="30538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1200" b="1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4576434" y="5437089"/>
            <a:ext cx="4567567" cy="470421"/>
          </a:xfrm>
          <a:prstGeom prst="rect">
            <a:avLst/>
          </a:prstGeom>
          <a:noFill/>
        </p:spPr>
        <p:txBody>
          <a:bodyPr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sz="2800" b="1">
              <a:solidFill>
                <a:schemeClr val="bg1"/>
              </a:solidFill>
              <a:cs typeface="Calibri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742913" y="4579871"/>
            <a:ext cx="3927532" cy="72118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en-GB" sz="1800" b="1" dirty="0"/>
              <a:t>Maria Kapanadze Kapanadze, PhD</a:t>
            </a:r>
          </a:p>
          <a:p>
            <a:pPr algn="r">
              <a:spcBef>
                <a:spcPts val="0"/>
              </a:spcBef>
            </a:pPr>
            <a:r>
              <a:rPr lang="en-GB" sz="1800" dirty="0"/>
              <a:t>Research Professor</a:t>
            </a:r>
          </a:p>
          <a:p>
            <a:pPr algn="r">
              <a:spcBef>
                <a:spcPts val="0"/>
              </a:spcBef>
            </a:pPr>
            <a:r>
              <a:rPr lang="en-GB" sz="1800" dirty="0"/>
              <a:t> Occupational Therapy Department </a:t>
            </a:r>
          </a:p>
          <a:p>
            <a:pPr algn="r">
              <a:spcBef>
                <a:spcPts val="0"/>
              </a:spcBef>
            </a:pPr>
            <a:r>
              <a:rPr lang="en-GB" sz="1800" dirty="0"/>
              <a:t>01/05/2024</a:t>
            </a:r>
          </a:p>
          <a:p>
            <a:pPr algn="l"/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17858CA-8774-2D86-6B04-B69338F9508D}"/>
              </a:ext>
            </a:extLst>
          </p:cNvPr>
          <p:cNvSpPr txBox="1"/>
          <p:nvPr/>
        </p:nvSpPr>
        <p:spPr>
          <a:xfrm>
            <a:off x="1968060" y="2396367"/>
            <a:ext cx="55497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Life Design Counselling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9C4B8823-D491-7C34-EE06-F5172BD2F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12" y="70110"/>
            <a:ext cx="1485900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F6412CC-856C-A4F6-C6B4-AC49772CA7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7559" y="209191"/>
            <a:ext cx="762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10853197-0A47-20C3-0EE4-9BAA931AE8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158391"/>
            <a:ext cx="20320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E2EB5E81-4DC9-E340-26FC-C44D4CA328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079" y="119291"/>
            <a:ext cx="736600" cy="120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291E5AB3-CFCC-AC64-F764-7D4AC36016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2626" y="63905"/>
            <a:ext cx="1485901" cy="139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348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4A1ADD-A1A5-2762-DC9E-2E05ADF6B16B}"/>
              </a:ext>
            </a:extLst>
          </p:cNvPr>
          <p:cNvSpPr txBox="1"/>
          <p:nvPr/>
        </p:nvSpPr>
        <p:spPr>
          <a:xfrm>
            <a:off x="379827" y="166946"/>
            <a:ext cx="4753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3B8E9D"/>
                </a:solidFill>
              </a:rPr>
              <a:t>Relevant Frames of References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9AE5E92-C439-F411-4E3D-8287594763D2}"/>
              </a:ext>
            </a:extLst>
          </p:cNvPr>
          <p:cNvSpPr txBox="1"/>
          <p:nvPr/>
        </p:nvSpPr>
        <p:spPr>
          <a:xfrm>
            <a:off x="379827" y="850160"/>
            <a:ext cx="755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3B8E9D"/>
                </a:solidFill>
              </a:rPr>
              <a:t>Acceptance and Commitment Therapy </a:t>
            </a:r>
            <a:r>
              <a:rPr lang="en-GB" dirty="0"/>
              <a:t>(</a:t>
            </a:r>
            <a:r>
              <a:rPr lang="es-ES" sz="1800" dirty="0">
                <a:effectLst/>
                <a:latin typeface="Baskerville Old Face" panose="02020602080505020303" pitchFamily="18" charset="77"/>
                <a:ea typeface="Libre Baskerville" panose="02000000000000000000" pitchFamily="2" charset="0"/>
                <a:cs typeface="Libre Baskerville" panose="02000000000000000000" pitchFamily="2" charset="0"/>
              </a:rPr>
              <a:t>Bond, Hayes, &amp; Barnes-Holmes, 2006</a:t>
            </a:r>
            <a:r>
              <a:rPr lang="es-ES" dirty="0">
                <a:effectLst/>
              </a:rPr>
              <a:t>)</a:t>
            </a:r>
            <a:endParaRPr lang="en-GB" dirty="0"/>
          </a:p>
        </p:txBody>
      </p:sp>
      <p:pic>
        <p:nvPicPr>
          <p:cNvPr id="1026" name="Picture 2" descr="ACT Therapy Techniques: 14+ Interventions for Your Sessions">
            <a:extLst>
              <a:ext uri="{FF2B5EF4-FFF2-40B4-BE49-F238E27FC236}">
                <a16:creationId xmlns:a16="http://schemas.microsoft.com/office/drawing/2014/main" id="{1B3158DF-4D3D-CA1C-6AC2-27404ABC8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84" y="1564152"/>
            <a:ext cx="4937432" cy="444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422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45D29EC-6D30-8DD1-07EB-308285C38AE0}"/>
              </a:ext>
            </a:extLst>
          </p:cNvPr>
          <p:cNvSpPr txBox="1"/>
          <p:nvPr/>
        </p:nvSpPr>
        <p:spPr>
          <a:xfrm>
            <a:off x="407963" y="393895"/>
            <a:ext cx="4629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3B8E9D"/>
                </a:solidFill>
              </a:rPr>
              <a:t>Motivational Interview </a:t>
            </a:r>
            <a:r>
              <a:rPr lang="en-GB" dirty="0"/>
              <a:t>(</a:t>
            </a:r>
            <a:r>
              <a:rPr lang="es-ES" sz="1800" dirty="0" err="1">
                <a:effectLst/>
                <a:latin typeface="Baskerville Old Face" panose="02020602080505020303" pitchFamily="18" charset="77"/>
                <a:ea typeface="Libre Baskerville" panose="02000000000000000000" pitchFamily="2" charset="0"/>
                <a:cs typeface="Libre Baskerville" panose="02000000000000000000" pitchFamily="2" charset="0"/>
              </a:rPr>
              <a:t>Stoltz</a:t>
            </a:r>
            <a:r>
              <a:rPr lang="es-ES" sz="1800" dirty="0">
                <a:effectLst/>
                <a:latin typeface="Baskerville Old Face" panose="02020602080505020303" pitchFamily="18" charset="77"/>
                <a:ea typeface="Libre Baskerville" panose="02000000000000000000" pitchFamily="2" charset="0"/>
                <a:cs typeface="Libre Baskerville" panose="02000000000000000000" pitchFamily="2" charset="0"/>
              </a:rPr>
              <a:t> &amp; Young, 2013)</a:t>
            </a:r>
            <a:r>
              <a:rPr lang="es-ES" dirty="0">
                <a:effectLst/>
              </a:rPr>
              <a:t> </a:t>
            </a:r>
            <a:endParaRPr lang="en-GB" dirty="0"/>
          </a:p>
        </p:txBody>
      </p:sp>
      <p:pic>
        <p:nvPicPr>
          <p:cNvPr id="2050" name="Picture 2" descr="💣 The cycle of change model by prochaska and diclemente. Six Stage Model  of Behaviour Change: Prochaska. 2022-10-30">
            <a:extLst>
              <a:ext uri="{FF2B5EF4-FFF2-40B4-BE49-F238E27FC236}">
                <a16:creationId xmlns:a16="http://schemas.microsoft.com/office/drawing/2014/main" id="{C700CDF2-03CC-E393-AD88-A24E73D5E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759" y="1066936"/>
            <a:ext cx="6854117" cy="496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15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0903998-6CF8-F7A9-BA25-58401EA2A432}"/>
              </a:ext>
            </a:extLst>
          </p:cNvPr>
          <p:cNvSpPr txBox="1"/>
          <p:nvPr/>
        </p:nvSpPr>
        <p:spPr>
          <a:xfrm>
            <a:off x="0" y="94893"/>
            <a:ext cx="90472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B8E9D"/>
                </a:solidFill>
              </a:rPr>
              <a:t> Work integration of people with mental health: peer-to-peer</a:t>
            </a:r>
          </a:p>
          <a:p>
            <a:endParaRPr lang="es-ES" sz="2400" dirty="0"/>
          </a:p>
          <a:p>
            <a:r>
              <a:rPr lang="es-ES" i="1" dirty="0" err="1"/>
              <a:t>SaMis</a:t>
            </a:r>
            <a:r>
              <a:rPr lang="es-ES" i="1" dirty="0"/>
              <a:t> Project. </a:t>
            </a:r>
            <a:r>
              <a:rPr lang="es-ES" i="1" dirty="0" err="1"/>
              <a:t>Uvic</a:t>
            </a:r>
            <a:r>
              <a:rPr lang="es-ES" i="1" dirty="0"/>
              <a:t>-UCC. EUIT </a:t>
            </a:r>
            <a:r>
              <a:rPr lang="es-ES" i="1" dirty="0" err="1"/>
              <a:t>collaboration</a:t>
            </a:r>
            <a:r>
              <a:rPr lang="es-ES" i="1" dirty="0"/>
              <a:t>. </a:t>
            </a:r>
            <a:r>
              <a:rPr lang="es-ES" i="1" dirty="0" err="1"/>
              <a:t>Funded</a:t>
            </a:r>
            <a:r>
              <a:rPr lang="es-ES" i="1" dirty="0"/>
              <a:t> </a:t>
            </a:r>
            <a:r>
              <a:rPr lang="es-ES" i="1" dirty="0" err="1"/>
              <a:t>by</a:t>
            </a:r>
            <a:r>
              <a:rPr lang="es-ES" i="1" dirty="0"/>
              <a:t>: Obra Social La Caixa, 2019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E245F4E-ADE2-E7D3-4D1A-E81D1D1E8A59}"/>
              </a:ext>
            </a:extLst>
          </p:cNvPr>
          <p:cNvSpPr txBox="1"/>
          <p:nvPr/>
        </p:nvSpPr>
        <p:spPr>
          <a:xfrm>
            <a:off x="370150" y="1633025"/>
            <a:ext cx="830697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Job training sessions: </a:t>
            </a:r>
            <a:r>
              <a:rPr lang="en-GB" sz="2400" dirty="0"/>
              <a:t>career design for mutual support agents </a:t>
            </a:r>
          </a:p>
          <a:p>
            <a:endParaRPr lang="en-GB" sz="2400" dirty="0"/>
          </a:p>
          <a:p>
            <a:r>
              <a:rPr lang="en-GB" sz="2400" i="1" dirty="0">
                <a:solidFill>
                  <a:srgbClr val="3B8E9D"/>
                </a:solidFill>
              </a:rPr>
              <a:t>Empowering productive activity: strategies guiding career design and self-management </a:t>
            </a:r>
          </a:p>
          <a:p>
            <a:endParaRPr lang="en-GB" sz="2400" dirty="0"/>
          </a:p>
          <a:p>
            <a:r>
              <a:rPr lang="en-GB" sz="2400" b="1" dirty="0"/>
              <a:t>Results: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GB" sz="2400" dirty="0"/>
              <a:t>Elaboration of individual projects of productive life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GB" sz="2400" dirty="0"/>
              <a:t>Mini-garden design proposal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GB" sz="2400" dirty="0"/>
              <a:t>Book edition through creative co-construction “literary pairs”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GB" sz="2400" dirty="0"/>
              <a:t>Proposal of a business project. </a:t>
            </a:r>
          </a:p>
          <a:p>
            <a:endParaRPr lang="en-GB" sz="24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5167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929E470-AD94-D359-BB54-C2C1ED173FA7}"/>
              </a:ext>
            </a:extLst>
          </p:cNvPr>
          <p:cNvSpPr txBox="1"/>
          <p:nvPr/>
        </p:nvSpPr>
        <p:spPr>
          <a:xfrm>
            <a:off x="858129" y="802170"/>
            <a:ext cx="72085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4800" indent="-304800"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Maree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J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(2013).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Counselling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for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career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construction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: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Connecting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life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themes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to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construct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life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portraits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.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Turning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pain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into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hop</a:t>
            </a:r>
            <a:r>
              <a:rPr lang="ca-ES" sz="12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</a:t>
            </a:r>
            <a:r>
              <a:rPr lang="ca-E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UK: </a:t>
            </a:r>
            <a:r>
              <a:rPr lang="ca-ES" sz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Springer</a:t>
            </a:r>
            <a:r>
              <a:rPr lang="ca-E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Savickas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M.L. (2015a).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Life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Design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Counseling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Manual. Copyright: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M.L.Savickas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Savickas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M.L. (2015b).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Career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Counseling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Paradigms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: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Guiding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Developing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and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Designing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APA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Handbook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of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Career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Intervention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. Vol 1.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Foundations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.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(129-143). American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Psychological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Association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http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://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dx.doi.org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/10.1037/14438-022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Savickas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M. L., Brown, S. D., &amp; Lent,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R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W. (2013).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Career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development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and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counseling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: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Putting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theory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and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research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to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work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(2nd ed., Ed.)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Savickas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M.L. (2012b).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Life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Design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: A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Paradigm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for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Career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Intervention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in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the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21</a:t>
            </a:r>
            <a:r>
              <a:rPr lang="ca-ES" sz="1200" baseline="30000" dirty="0">
                <a:effectLst/>
                <a:ea typeface="Times New Roman" panose="02020603050405020304" pitchFamily="18" charset="0"/>
              </a:rPr>
              <a:t>st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Century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J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ournal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of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Counseling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&amp;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Development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,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90</a:t>
            </a:r>
            <a:r>
              <a:rPr lang="ca-E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(1),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13-19. 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</a:pPr>
            <a:r>
              <a:rPr lang="ca-ES" sz="1200" dirty="0">
                <a:effectLst/>
                <a:ea typeface="Times New Roman" panose="02020603050405020304" pitchFamily="18" charset="0"/>
              </a:rPr>
              <a:t>Smith,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J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C.,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Hyman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S. M.,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Andres-Hyman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R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C., Ruiz,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J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J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., &amp;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Davidson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L. (2016).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Applying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recovery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principles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to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the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treatment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of trauma. 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Professional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Psychology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: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Research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and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Practice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47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(5), 347–355.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http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://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doi.org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/10.1037/pro0000105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Sheedy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C.K. &amp;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Whitter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M. (2009).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Guiding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Principles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and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Elements of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Recovery-Oriented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Systems of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Care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: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What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do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we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know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from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the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i="1" dirty="0" err="1">
                <a:effectLst/>
                <a:ea typeface="Times New Roman" panose="02020603050405020304" pitchFamily="18" charset="0"/>
              </a:rPr>
              <a:t>research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?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HSS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Publication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No. (SMA) 09-4439.</a:t>
            </a:r>
            <a:r>
              <a:rPr lang="ca-ES" sz="1200" i="1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Rockville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MD: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Center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for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Substance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Abuse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Treatment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</a:pPr>
            <a:r>
              <a:rPr lang="ca-ES" sz="1200" dirty="0" err="1">
                <a:effectLst/>
                <a:ea typeface="Times New Roman" panose="02020603050405020304" pitchFamily="18" charset="0"/>
              </a:rPr>
              <a:t>World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Economic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Forum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(2016).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The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Future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of Jobs.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Employment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,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Skills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and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Workforce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Strategy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for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the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Forth Industrial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Revolution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.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Retrieved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effectLst/>
                <a:ea typeface="Times New Roman" panose="02020603050405020304" pitchFamily="18" charset="0"/>
              </a:rPr>
              <a:t>from</a:t>
            </a:r>
            <a:r>
              <a:rPr lang="ca-ES" sz="1200" dirty="0">
                <a:effectLst/>
                <a:ea typeface="Times New Roman" panose="02020603050405020304" pitchFamily="18" charset="0"/>
              </a:rPr>
              <a:t> </a:t>
            </a:r>
            <a:r>
              <a:rPr lang="ca-ES" sz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http</a:t>
            </a:r>
            <a:r>
              <a:rPr lang="ca-E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://</a:t>
            </a:r>
            <a:r>
              <a:rPr lang="ca-ES" sz="1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reports.weforum.org</a:t>
            </a:r>
            <a:r>
              <a:rPr lang="ca-E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/future-of-jobs-2016/</a:t>
            </a:r>
            <a:endParaRPr lang="es-ES" sz="1200" dirty="0">
              <a:effectLst/>
              <a:ea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E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1DE5472-4DD1-499A-C768-9E4F23F58C5D}"/>
              </a:ext>
            </a:extLst>
          </p:cNvPr>
          <p:cNvSpPr txBox="1"/>
          <p:nvPr/>
        </p:nvSpPr>
        <p:spPr>
          <a:xfrm>
            <a:off x="858129" y="196948"/>
            <a:ext cx="274568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2800" b="1" dirty="0">
                <a:solidFill>
                  <a:srgbClr val="3B8E9D"/>
                </a:solidFill>
                <a:effectLst/>
                <a:ea typeface="Times New Roman" panose="02020603050405020304" pitchFamily="18" charset="0"/>
              </a:rPr>
              <a:t>Basic </a:t>
            </a:r>
            <a:r>
              <a:rPr lang="ca-ES" sz="2800" b="1" dirty="0" err="1">
                <a:solidFill>
                  <a:srgbClr val="3B8E9D"/>
                </a:solidFill>
                <a:effectLst/>
                <a:ea typeface="Times New Roman" panose="02020603050405020304" pitchFamily="18" charset="0"/>
              </a:rPr>
              <a:t>References</a:t>
            </a:r>
            <a:r>
              <a:rPr lang="ca-ES" sz="2800" b="1" dirty="0">
                <a:solidFill>
                  <a:srgbClr val="3B8E9D"/>
                </a:solidFill>
                <a:effectLst/>
                <a:ea typeface="Times New Roman" panose="02020603050405020304" pitchFamily="18" charset="0"/>
              </a:rPr>
              <a:t> </a:t>
            </a:r>
            <a:endParaRPr lang="es-ES" sz="2800" dirty="0">
              <a:solidFill>
                <a:srgbClr val="3B8E9D"/>
              </a:solidFill>
              <a:effectLst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243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ubtitle 2"/>
          <p:cNvSpPr txBox="1">
            <a:spLocks/>
          </p:cNvSpPr>
          <p:nvPr/>
        </p:nvSpPr>
        <p:spPr>
          <a:xfrm>
            <a:off x="2097559" y="6250993"/>
            <a:ext cx="699617" cy="30538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1200" b="1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AutoShape 3"/>
          <p:cNvSpPr>
            <a:spLocks noChangeAspect="1" noChangeArrowheads="1" noTextEdit="1"/>
          </p:cNvSpPr>
          <p:nvPr/>
        </p:nvSpPr>
        <p:spPr bwMode="auto">
          <a:xfrm>
            <a:off x="4586288" y="1128713"/>
            <a:ext cx="4606925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55" name="Title 1">
            <a:hlinkClick r:id="" action="ppaction://noaction"/>
          </p:cNvPr>
          <p:cNvSpPr txBox="1">
            <a:spLocks/>
          </p:cNvSpPr>
          <p:nvPr/>
        </p:nvSpPr>
        <p:spPr>
          <a:xfrm>
            <a:off x="2647019" y="3154743"/>
            <a:ext cx="2787054" cy="290246"/>
          </a:xfrm>
          <a:prstGeom prst="rect">
            <a:avLst/>
          </a:prstGeom>
        </p:spPr>
        <p:txBody>
          <a:bodyPr anchor="t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0000"/>
              </a:lnSpc>
            </a:pPr>
            <a:endParaRPr lang="ca-ES" sz="2000">
              <a:solidFill>
                <a:srgbClr val="113458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2391296" y="2197269"/>
            <a:ext cx="305243" cy="21068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50000"/>
              </a:lnSpc>
              <a:spcBef>
                <a:spcPts val="0"/>
              </a:spcBef>
            </a:pPr>
            <a:endParaRPr lang="en-US" sz="1400">
              <a:solidFill>
                <a:srgbClr val="41ABE1"/>
              </a:solidFill>
              <a:latin typeface="+mj-lt"/>
            </a:endParaRPr>
          </a:p>
        </p:txBody>
      </p:sp>
      <p:sp>
        <p:nvSpPr>
          <p:cNvPr id="24" name="Title 1">
            <a:hlinkClick r:id="" action="ppaction://noaction"/>
          </p:cNvPr>
          <p:cNvSpPr txBox="1">
            <a:spLocks/>
          </p:cNvSpPr>
          <p:nvPr/>
        </p:nvSpPr>
        <p:spPr>
          <a:xfrm>
            <a:off x="2632588" y="2801143"/>
            <a:ext cx="2620246" cy="312135"/>
          </a:xfrm>
          <a:prstGeom prst="rect">
            <a:avLst/>
          </a:prstGeom>
        </p:spPr>
        <p:txBody>
          <a:bodyPr anchor="t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0000"/>
              </a:lnSpc>
            </a:pPr>
            <a:endParaRPr lang="ca-ES" sz="2000">
              <a:solidFill>
                <a:srgbClr val="113458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2383261" y="3234304"/>
            <a:ext cx="305243" cy="21068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50000"/>
              </a:lnSpc>
              <a:spcBef>
                <a:spcPts val="0"/>
              </a:spcBef>
            </a:pPr>
            <a:endParaRPr lang="en-US" sz="1400">
              <a:solidFill>
                <a:srgbClr val="41ABE1"/>
              </a:solidFill>
              <a:latin typeface="+mj-lt"/>
            </a:endParaRPr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2383261" y="2871219"/>
            <a:ext cx="305243" cy="21068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50000"/>
              </a:lnSpc>
              <a:spcBef>
                <a:spcPts val="0"/>
              </a:spcBef>
            </a:pPr>
            <a:endParaRPr lang="en-US" sz="1400">
              <a:solidFill>
                <a:srgbClr val="41ABE1"/>
              </a:solidFill>
              <a:latin typeface="+mj-lt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95D0EB-50B9-4787-9F3F-F1AD4A4A82FE}"/>
              </a:ext>
            </a:extLst>
          </p:cNvPr>
          <p:cNvSpPr txBox="1"/>
          <p:nvPr/>
        </p:nvSpPr>
        <p:spPr>
          <a:xfrm>
            <a:off x="2660271" y="1702546"/>
            <a:ext cx="184731" cy="40011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ca-ES" sz="2000">
              <a:solidFill>
                <a:srgbClr val="113458"/>
              </a:solidFill>
              <a:latin typeface="Calibri" panose="020F0502020204030204" pitchFamily="34" charset="0"/>
              <a:ea typeface="+mj-ea"/>
              <a:cs typeface="Calibri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EB2FD59-589D-4C01-996B-9D72C8FF0594}"/>
              </a:ext>
            </a:extLst>
          </p:cNvPr>
          <p:cNvSpPr/>
          <p:nvPr/>
        </p:nvSpPr>
        <p:spPr>
          <a:xfrm>
            <a:off x="2647019" y="2428148"/>
            <a:ext cx="184731" cy="321627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pPr>
              <a:lnSpc>
                <a:spcPct val="70000"/>
              </a:lnSpc>
            </a:pPr>
            <a:endParaRPr lang="ca-ES" sz="2000">
              <a:solidFill>
                <a:srgbClr val="113458"/>
              </a:solidFill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80A1A79-6DED-4224-9B2B-AB75C1EFA7A2}"/>
              </a:ext>
            </a:extLst>
          </p:cNvPr>
          <p:cNvSpPr/>
          <p:nvPr/>
        </p:nvSpPr>
        <p:spPr>
          <a:xfrm>
            <a:off x="2647019" y="2777874"/>
            <a:ext cx="184731" cy="321627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pPr>
              <a:lnSpc>
                <a:spcPct val="70000"/>
              </a:lnSpc>
            </a:pPr>
            <a:endParaRPr lang="ca-ES" sz="2000">
              <a:solidFill>
                <a:srgbClr val="113458"/>
              </a:solidFill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458F4A3-9A49-4C0F-BAC2-C242DC8C7EDC}"/>
              </a:ext>
            </a:extLst>
          </p:cNvPr>
          <p:cNvSpPr txBox="1">
            <a:spLocks/>
          </p:cNvSpPr>
          <p:nvPr/>
        </p:nvSpPr>
        <p:spPr>
          <a:xfrm>
            <a:off x="2391296" y="662291"/>
            <a:ext cx="305243" cy="210685"/>
          </a:xfrm>
          <a:prstGeom prst="rect">
            <a:avLst/>
          </a:prstGeom>
        </p:spPr>
        <p:txBody>
          <a:bodyPr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50000"/>
              </a:lnSpc>
              <a:spcBef>
                <a:spcPts val="0"/>
              </a:spcBef>
            </a:pPr>
            <a:endParaRPr lang="pt-BR" sz="1400">
              <a:solidFill>
                <a:srgbClr val="41ABE1"/>
              </a:solidFill>
              <a:latin typeface="+mj-lt"/>
              <a:cs typeface="Calibri Light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44B86FC4-18BC-45D6-8812-9197DDEFBA1D}"/>
              </a:ext>
            </a:extLst>
          </p:cNvPr>
          <p:cNvSpPr txBox="1">
            <a:spLocks/>
          </p:cNvSpPr>
          <p:nvPr/>
        </p:nvSpPr>
        <p:spPr>
          <a:xfrm>
            <a:off x="3251839" y="3323225"/>
            <a:ext cx="4804414" cy="449345"/>
          </a:xfrm>
          <a:prstGeom prst="rect">
            <a:avLst/>
          </a:prstGeom>
        </p:spPr>
        <p:txBody>
          <a:bodyPr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Thank you for your attention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66791665-9B68-43DA-A238-9FC870B65259}"/>
              </a:ext>
            </a:extLst>
          </p:cNvPr>
          <p:cNvCxnSpPr>
            <a:cxnSpLocks/>
          </p:cNvCxnSpPr>
          <p:nvPr/>
        </p:nvCxnSpPr>
        <p:spPr>
          <a:xfrm flipV="1">
            <a:off x="0" y="3428440"/>
            <a:ext cx="3251839" cy="16549"/>
          </a:xfrm>
          <a:prstGeom prst="line">
            <a:avLst/>
          </a:prstGeom>
          <a:ln>
            <a:solidFill>
              <a:srgbClr val="DFCD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632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>
            <a:cxnSpLocks/>
          </p:cNvCxnSpPr>
          <p:nvPr/>
        </p:nvCxnSpPr>
        <p:spPr>
          <a:xfrm>
            <a:off x="0" y="1993900"/>
            <a:ext cx="3204214" cy="0"/>
          </a:xfrm>
          <a:prstGeom prst="line">
            <a:avLst/>
          </a:prstGeom>
          <a:ln>
            <a:solidFill>
              <a:srgbClr val="DFCD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cto 3"/>
          <p:cNvCxnSpPr>
            <a:cxnSpLocks/>
          </p:cNvCxnSpPr>
          <p:nvPr/>
        </p:nvCxnSpPr>
        <p:spPr>
          <a:xfrm>
            <a:off x="0" y="2355902"/>
            <a:ext cx="3204214" cy="0"/>
          </a:xfrm>
          <a:prstGeom prst="line">
            <a:avLst/>
          </a:prstGeom>
          <a:ln>
            <a:solidFill>
              <a:srgbClr val="DFCD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/>
          <p:cNvCxnSpPr>
            <a:cxnSpLocks/>
          </p:cNvCxnSpPr>
          <p:nvPr/>
        </p:nvCxnSpPr>
        <p:spPr>
          <a:xfrm>
            <a:off x="0" y="2713899"/>
            <a:ext cx="3204214" cy="0"/>
          </a:xfrm>
          <a:prstGeom prst="line">
            <a:avLst/>
          </a:prstGeom>
          <a:ln>
            <a:solidFill>
              <a:srgbClr val="DFCD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>
            <a:cxnSpLocks/>
          </p:cNvCxnSpPr>
          <p:nvPr/>
        </p:nvCxnSpPr>
        <p:spPr>
          <a:xfrm>
            <a:off x="0" y="3056098"/>
            <a:ext cx="3204214" cy="0"/>
          </a:xfrm>
          <a:prstGeom prst="line">
            <a:avLst/>
          </a:prstGeom>
          <a:ln>
            <a:solidFill>
              <a:srgbClr val="DFCD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3286125" y="1794794"/>
            <a:ext cx="481965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a-ES" sz="1400" b="1">
                <a:solidFill>
                  <a:schemeClr val="tx1">
                    <a:lumMod val="50000"/>
                    <a:lumOff val="50000"/>
                  </a:schemeClr>
                </a:solidFill>
              </a:rPr>
              <a:t>PER A MÉS INFORMACIÓ</a:t>
            </a:r>
          </a:p>
          <a:p>
            <a:pPr>
              <a:lnSpc>
                <a:spcPct val="150000"/>
              </a:lnSpc>
            </a:pPr>
            <a:r>
              <a:rPr lang="ca-ES" sz="1600">
                <a:solidFill>
                  <a:schemeClr val="tx1">
                    <a:lumMod val="50000"/>
                    <a:lumOff val="50000"/>
                  </a:schemeClr>
                </a:solidFill>
              </a:rPr>
              <a:t>C/ de la Riba, 90</a:t>
            </a:r>
          </a:p>
          <a:p>
            <a:pPr>
              <a:lnSpc>
                <a:spcPct val="150000"/>
              </a:lnSpc>
            </a:pPr>
            <a:r>
              <a:rPr lang="ca-ES" sz="1600">
                <a:solidFill>
                  <a:schemeClr val="tx1">
                    <a:lumMod val="50000"/>
                    <a:lumOff val="50000"/>
                  </a:schemeClr>
                </a:solidFill>
              </a:rPr>
              <a:t>08221 Terrassa I BARCELONA</a:t>
            </a:r>
          </a:p>
          <a:p>
            <a:pPr>
              <a:lnSpc>
                <a:spcPct val="150000"/>
              </a:lnSpc>
            </a:pPr>
            <a:r>
              <a:rPr lang="ca-ES" sz="1600" b="1">
                <a:solidFill>
                  <a:schemeClr val="tx1">
                    <a:lumMod val="50000"/>
                    <a:lumOff val="50000"/>
                  </a:schemeClr>
                </a:solidFill>
              </a:rPr>
              <a:t>T. 93 783 77 77</a:t>
            </a:r>
            <a:endParaRPr lang="ca-E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28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5D8B4E2-F137-81C0-EFD5-50AD3E435F12}"/>
              </a:ext>
            </a:extLst>
          </p:cNvPr>
          <p:cNvSpPr txBox="1"/>
          <p:nvPr/>
        </p:nvSpPr>
        <p:spPr>
          <a:xfrm>
            <a:off x="436098" y="281354"/>
            <a:ext cx="5401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3B8E9D"/>
                </a:solidFill>
              </a:rPr>
              <a:t>Vision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085162D-EAD6-70CE-F3AC-4B22C8356756}"/>
              </a:ext>
            </a:extLst>
          </p:cNvPr>
          <p:cNvSpPr txBox="1"/>
          <p:nvPr/>
        </p:nvSpPr>
        <p:spPr>
          <a:xfrm>
            <a:off x="436098" y="925059"/>
            <a:ext cx="824366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Career construction</a:t>
            </a:r>
          </a:p>
          <a:p>
            <a:endParaRPr lang="en-GB" b="1" dirty="0"/>
          </a:p>
          <a:p>
            <a:r>
              <a:rPr lang="en-GB" b="1" dirty="0"/>
              <a:t> </a:t>
            </a:r>
          </a:p>
          <a:p>
            <a:r>
              <a:rPr lang="en-GB" dirty="0"/>
              <a:t>Psychosocial process – </a:t>
            </a:r>
            <a:r>
              <a:rPr lang="en-GB" b="1" dirty="0"/>
              <a:t>self and society </a:t>
            </a:r>
          </a:p>
          <a:p>
            <a:endParaRPr lang="en-GB" dirty="0"/>
          </a:p>
          <a:p>
            <a:r>
              <a:rPr lang="en-GB" dirty="0"/>
              <a:t>Identity, adaptability, flexibility, intentionality, employability, and narrative (Savickas, 2012). </a:t>
            </a:r>
          </a:p>
          <a:p>
            <a:endParaRPr lang="en-GB" dirty="0"/>
          </a:p>
          <a:p>
            <a:r>
              <a:rPr lang="en-GB" b="1" dirty="0"/>
              <a:t>Employability</a:t>
            </a:r>
            <a:r>
              <a:rPr lang="en-GB" dirty="0"/>
              <a:t>, understood as a psychosocial construct, depends on the extent to which the individual will be able to review his/her career history to better respond to current labour market demands and project possible future scenarios. </a:t>
            </a:r>
          </a:p>
          <a:p>
            <a:endParaRPr lang="en-GB" sz="2000" dirty="0"/>
          </a:p>
        </p:txBody>
      </p:sp>
      <p:pic>
        <p:nvPicPr>
          <p:cNvPr id="5122" name="Picture 2" descr="Free Arrows Direction illustration and picture">
            <a:extLst>
              <a:ext uri="{FF2B5EF4-FFF2-40B4-BE49-F238E27FC236}">
                <a16:creationId xmlns:a16="http://schemas.microsoft.com/office/drawing/2014/main" id="{835F75E9-C5BF-D087-A94A-0CC0C3D6A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98" y="4114801"/>
            <a:ext cx="8176239" cy="192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955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952054" y="389752"/>
            <a:ext cx="2687227" cy="1758775"/>
          </a:xfrm>
          <a:prstGeom prst="ellipse">
            <a:avLst/>
          </a:prstGeom>
          <a:noFill/>
          <a:ln>
            <a:solidFill>
              <a:schemeClr val="accent2">
                <a:shade val="95000"/>
                <a:satMod val="10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Adaptability </a:t>
            </a:r>
            <a:r>
              <a:rPr lang="en-GB" dirty="0"/>
              <a:t>proactive personality  flexibility</a:t>
            </a:r>
          </a:p>
        </p:txBody>
      </p:sp>
      <p:sp>
        <p:nvSpPr>
          <p:cNvPr id="6" name="Elipse 5"/>
          <p:cNvSpPr/>
          <p:nvPr/>
        </p:nvSpPr>
        <p:spPr>
          <a:xfrm>
            <a:off x="72766" y="2582386"/>
            <a:ext cx="2296431" cy="1758775"/>
          </a:xfrm>
          <a:prstGeom prst="ellipse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Career identity </a:t>
            </a:r>
            <a:r>
              <a:rPr lang="en-GB" dirty="0"/>
              <a:t>self-efficacy self-regard </a:t>
            </a:r>
          </a:p>
        </p:txBody>
      </p:sp>
      <p:sp>
        <p:nvSpPr>
          <p:cNvPr id="7" name="Elipse 6"/>
          <p:cNvSpPr/>
          <p:nvPr/>
        </p:nvSpPr>
        <p:spPr>
          <a:xfrm>
            <a:off x="836471" y="4347255"/>
            <a:ext cx="3042404" cy="1758775"/>
          </a:xfrm>
          <a:prstGeom prst="ellipse">
            <a:avLst/>
          </a:prstGeom>
          <a:noFill/>
          <a:ln>
            <a:solidFill>
              <a:schemeClr val="accent5">
                <a:shade val="95000"/>
                <a:satMod val="10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Human and Social Capital  </a:t>
            </a:r>
          </a:p>
          <a:p>
            <a:pPr algn="ctr"/>
            <a:r>
              <a:rPr lang="en-GB" dirty="0"/>
              <a:t>effective partnering and networking, social</a:t>
            </a:r>
          </a:p>
        </p:txBody>
      </p:sp>
      <p:sp>
        <p:nvSpPr>
          <p:cNvPr id="8" name="Elipse 7"/>
          <p:cNvSpPr/>
          <p:nvPr/>
        </p:nvSpPr>
        <p:spPr>
          <a:xfrm>
            <a:off x="2934780" y="2532445"/>
            <a:ext cx="3682789" cy="1758775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Employability</a:t>
            </a:r>
          </a:p>
          <a:p>
            <a:pPr algn="ctr"/>
            <a:r>
              <a:rPr lang="en-GB" dirty="0"/>
              <a:t>(Fugate et al., 2004; McArdle, Waters, Briscoe, &amp; Hall, 2007)</a:t>
            </a:r>
          </a:p>
        </p:txBody>
      </p:sp>
      <p:sp>
        <p:nvSpPr>
          <p:cNvPr id="10" name="Elipse 9"/>
          <p:cNvSpPr/>
          <p:nvPr/>
        </p:nvSpPr>
        <p:spPr>
          <a:xfrm>
            <a:off x="6617570" y="4597105"/>
            <a:ext cx="1826344" cy="1443561"/>
          </a:xfrm>
          <a:prstGeom prst="ellipse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/>
              <a:t>Job </a:t>
            </a:r>
            <a:r>
              <a:rPr lang="es-ES" b="1" dirty="0" err="1"/>
              <a:t>search</a:t>
            </a:r>
            <a:endParaRPr lang="es-ES" b="1" dirty="0"/>
          </a:p>
        </p:txBody>
      </p:sp>
      <p:sp>
        <p:nvSpPr>
          <p:cNvPr id="11" name="Elipse 10"/>
          <p:cNvSpPr/>
          <p:nvPr/>
        </p:nvSpPr>
        <p:spPr>
          <a:xfrm>
            <a:off x="6617569" y="654216"/>
            <a:ext cx="1978401" cy="1758775"/>
          </a:xfrm>
          <a:prstGeom prst="ellipse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Self-esteem</a:t>
            </a:r>
          </a:p>
        </p:txBody>
      </p:sp>
      <p:sp>
        <p:nvSpPr>
          <p:cNvPr id="12" name="Elipse 11"/>
          <p:cNvSpPr/>
          <p:nvPr/>
        </p:nvSpPr>
        <p:spPr>
          <a:xfrm>
            <a:off x="6885477" y="2901929"/>
            <a:ext cx="1960848" cy="1206237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Reinsertion</a:t>
            </a:r>
          </a:p>
        </p:txBody>
      </p:sp>
      <p:cxnSp>
        <p:nvCxnSpPr>
          <p:cNvPr id="17" name="Conector recto de flecha 16"/>
          <p:cNvCxnSpPr>
            <a:stCxn id="5" idx="5"/>
          </p:cNvCxnSpPr>
          <p:nvPr/>
        </p:nvCxnSpPr>
        <p:spPr>
          <a:xfrm>
            <a:off x="3245746" y="1890960"/>
            <a:ext cx="759906" cy="6914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 flipV="1">
            <a:off x="3549931" y="4272903"/>
            <a:ext cx="537344" cy="4269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 flipH="1">
            <a:off x="6325236" y="2186732"/>
            <a:ext cx="560241" cy="6914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cxnSpLocks/>
          </p:cNvCxnSpPr>
          <p:nvPr/>
        </p:nvCxnSpPr>
        <p:spPr>
          <a:xfrm>
            <a:off x="5788656" y="4162437"/>
            <a:ext cx="1123895" cy="6739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cxnSpLocks/>
            <a:stCxn id="10" idx="0"/>
          </p:cNvCxnSpPr>
          <p:nvPr/>
        </p:nvCxnSpPr>
        <p:spPr>
          <a:xfrm flipV="1">
            <a:off x="7530742" y="4078294"/>
            <a:ext cx="76028" cy="51881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11" idx="4"/>
          </p:cNvCxnSpPr>
          <p:nvPr/>
        </p:nvCxnSpPr>
        <p:spPr>
          <a:xfrm>
            <a:off x="7606770" y="2412991"/>
            <a:ext cx="0" cy="519897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>
            <a:stCxn id="6" idx="6"/>
            <a:endCxn id="8" idx="2"/>
          </p:cNvCxnSpPr>
          <p:nvPr/>
        </p:nvCxnSpPr>
        <p:spPr>
          <a:xfrm flipV="1">
            <a:off x="2369197" y="3411833"/>
            <a:ext cx="565583" cy="499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ángulo 38"/>
          <p:cNvSpPr/>
          <p:nvPr/>
        </p:nvSpPr>
        <p:spPr>
          <a:xfrm>
            <a:off x="4176625" y="1319081"/>
            <a:ext cx="1612031" cy="571879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Education</a:t>
            </a:r>
          </a:p>
        </p:txBody>
      </p:sp>
      <p:cxnSp>
        <p:nvCxnSpPr>
          <p:cNvPr id="41" name="Conector recto de flecha 40"/>
          <p:cNvCxnSpPr>
            <a:stCxn id="39" idx="2"/>
          </p:cNvCxnSpPr>
          <p:nvPr/>
        </p:nvCxnSpPr>
        <p:spPr>
          <a:xfrm>
            <a:off x="4982641" y="1890960"/>
            <a:ext cx="24424" cy="6414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99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085162D-EAD6-70CE-F3AC-4B22C8356756}"/>
              </a:ext>
            </a:extLst>
          </p:cNvPr>
          <p:cNvSpPr txBox="1"/>
          <p:nvPr/>
        </p:nvSpPr>
        <p:spPr>
          <a:xfrm>
            <a:off x="450165" y="1181687"/>
            <a:ext cx="82436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 </a:t>
            </a:r>
            <a:endParaRPr lang="en-GB" sz="2000" dirty="0"/>
          </a:p>
          <a:p>
            <a:r>
              <a:rPr lang="en-GB" sz="2000" b="1" dirty="0"/>
              <a:t>Autobiographical reasoning </a:t>
            </a:r>
            <a:r>
              <a:rPr lang="en-GB" sz="2000" dirty="0"/>
              <a:t>and </a:t>
            </a:r>
            <a:r>
              <a:rPr lang="en-GB" sz="2000" b="1" dirty="0"/>
              <a:t>identity work </a:t>
            </a:r>
            <a:r>
              <a:rPr lang="en-GB" sz="2000" dirty="0"/>
              <a:t>include reflective activities of creating, maintaining, and revising identity narratives, which are characterized by differences, coherence, and continuity.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DDB0D8A-B864-61D6-A458-2BFA9D9894F7}"/>
              </a:ext>
            </a:extLst>
          </p:cNvPr>
          <p:cNvSpPr txBox="1"/>
          <p:nvPr/>
        </p:nvSpPr>
        <p:spPr>
          <a:xfrm>
            <a:off x="450165" y="315310"/>
            <a:ext cx="2273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3B8E9D"/>
                </a:solidFill>
              </a:rPr>
              <a:t>Identity work </a:t>
            </a:r>
          </a:p>
        </p:txBody>
      </p:sp>
      <p:pic>
        <p:nvPicPr>
          <p:cNvPr id="7170" name="Picture 2" descr="Free Poppies Beautiful Flowers photo and picture">
            <a:extLst>
              <a:ext uri="{FF2B5EF4-FFF2-40B4-BE49-F238E27FC236}">
                <a16:creationId xmlns:a16="http://schemas.microsoft.com/office/drawing/2014/main" id="{238563FB-EB00-BAF6-420C-BF1C49AEE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90" y="2617076"/>
            <a:ext cx="7882758" cy="3421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161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6A09AE4-98B8-401D-9443-64D3220694E7}"/>
              </a:ext>
            </a:extLst>
          </p:cNvPr>
          <p:cNvSpPr txBox="1"/>
          <p:nvPr/>
        </p:nvSpPr>
        <p:spPr>
          <a:xfrm>
            <a:off x="365760" y="337625"/>
            <a:ext cx="274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3B8E9D"/>
                </a:solidFill>
              </a:rPr>
              <a:t>Career as a story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7E38323-B765-44B6-A081-454E6BFF3070}"/>
              </a:ext>
            </a:extLst>
          </p:cNvPr>
          <p:cNvSpPr txBox="1"/>
          <p:nvPr/>
        </p:nvSpPr>
        <p:spPr>
          <a:xfrm>
            <a:off x="365760" y="1228285"/>
            <a:ext cx="7540284" cy="4401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Storying is the essence of identity work</a:t>
            </a:r>
          </a:p>
          <a:p>
            <a:r>
              <a:rPr lang="en-GB" sz="2000" b="1" dirty="0"/>
              <a:t>Occupational plot</a:t>
            </a:r>
          </a:p>
          <a:p>
            <a:endParaRPr lang="en-GB" sz="2000" b="1" dirty="0"/>
          </a:p>
          <a:p>
            <a:r>
              <a:rPr lang="en-GB" sz="2000" b="1" i="1" dirty="0"/>
              <a:t>Career theme: </a:t>
            </a:r>
          </a:p>
          <a:p>
            <a:r>
              <a:rPr lang="en-GB" sz="2000" dirty="0"/>
              <a:t>Past memories, present experiences, and future aspirations</a:t>
            </a:r>
          </a:p>
          <a:p>
            <a:r>
              <a:rPr lang="en-GB" sz="2000" dirty="0"/>
              <a:t>Vocational tasks, occupational transitions, and work traumas</a:t>
            </a:r>
          </a:p>
          <a:p>
            <a:r>
              <a:rPr lang="en-GB" sz="2000" dirty="0"/>
              <a:t> </a:t>
            </a:r>
          </a:p>
          <a:p>
            <a:r>
              <a:rPr lang="en-GB" sz="2000" dirty="0"/>
              <a:t>Objective: optimize decision-making and problem-solving </a:t>
            </a:r>
          </a:p>
          <a:p>
            <a:endParaRPr lang="en-GB" sz="2000" dirty="0"/>
          </a:p>
          <a:p>
            <a:r>
              <a:rPr lang="en-GB" sz="2000" b="1" i="1" dirty="0"/>
              <a:t>Subjectivity</a:t>
            </a:r>
          </a:p>
          <a:p>
            <a:endParaRPr lang="en-GB" sz="2000" b="1" i="1" dirty="0"/>
          </a:p>
          <a:p>
            <a:r>
              <a:rPr lang="en-GB" sz="2000" b="1" i="1" dirty="0"/>
              <a:t>Character arc</a:t>
            </a:r>
            <a:r>
              <a:rPr lang="en-GB" sz="2000" b="1" dirty="0"/>
              <a:t>: </a:t>
            </a:r>
            <a:r>
              <a:rPr lang="en-GB" sz="2000" dirty="0"/>
              <a:t>overarching narrative thread, principal motivation</a:t>
            </a:r>
          </a:p>
          <a:p>
            <a:endParaRPr lang="en-GB" sz="2000" b="1" dirty="0"/>
          </a:p>
          <a:p>
            <a:r>
              <a:rPr lang="en-GB" sz="2000" dirty="0"/>
              <a:t>Micro-narratives</a:t>
            </a:r>
          </a:p>
        </p:txBody>
      </p:sp>
      <p:pic>
        <p:nvPicPr>
          <p:cNvPr id="6146" name="Picture 2" descr="¿Cuál es su historia? manos sosteniendo un fondo de libro abierto - foto de stock">
            <a:extLst>
              <a:ext uri="{FF2B5EF4-FFF2-40B4-BE49-F238E27FC236}">
                <a16:creationId xmlns:a16="http://schemas.microsoft.com/office/drawing/2014/main" id="{8DF5D383-3391-7D69-C752-879F008A4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206" y="337625"/>
            <a:ext cx="2956034" cy="195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928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FECEF32-15BC-6EA2-4245-BBB8D2911617}"/>
              </a:ext>
            </a:extLst>
          </p:cNvPr>
          <p:cNvSpPr txBox="1"/>
          <p:nvPr/>
        </p:nvSpPr>
        <p:spPr>
          <a:xfrm>
            <a:off x="576776" y="1259175"/>
            <a:ext cx="75262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000" b="1" dirty="0"/>
              <a:t>Relational Dimension: </a:t>
            </a:r>
            <a:r>
              <a:rPr lang="en-GB" sz="2000" dirty="0"/>
              <a:t>engagement, interaction and encouragement</a:t>
            </a:r>
          </a:p>
          <a:p>
            <a:pPr marL="342900" indent="-342900">
              <a:buAutoNum type="arabicParenR"/>
            </a:pPr>
            <a:r>
              <a:rPr lang="en-GB" sz="2000" b="1" dirty="0"/>
              <a:t>Communication Dimension: </a:t>
            </a:r>
            <a:r>
              <a:rPr lang="en-GB" sz="2000" i="1" dirty="0"/>
              <a:t>structure, dialogue, reflection- </a:t>
            </a:r>
            <a:r>
              <a:rPr lang="en-GB" sz="2000" dirty="0"/>
              <a:t>current understanding of life contexts, circumstances, and roles </a:t>
            </a:r>
          </a:p>
          <a:p>
            <a:pPr marL="342900" indent="-342900">
              <a:buAutoNum type="arabicParenR"/>
            </a:pPr>
            <a:r>
              <a:rPr lang="en-GB" sz="2000" b="1" dirty="0"/>
              <a:t>Client goals: </a:t>
            </a:r>
            <a:r>
              <a:rPr lang="en-GB" sz="2000" i="1" dirty="0"/>
              <a:t>setting goals,</a:t>
            </a:r>
            <a:r>
              <a:rPr lang="en-GB" sz="2000" b="1" i="1" dirty="0"/>
              <a:t> </a:t>
            </a:r>
            <a:r>
              <a:rPr lang="en-GB" sz="2000" i="1" dirty="0"/>
              <a:t>engaging emotions </a:t>
            </a:r>
            <a:r>
              <a:rPr lang="en-GB" sz="2000" dirty="0"/>
              <a:t>-sensemaking, the main goal of life, gives intentionality, and helps to reach a commitment to oneself </a:t>
            </a:r>
          </a:p>
          <a:p>
            <a:pPr marL="342900" indent="-342900">
              <a:buAutoNum type="arabicParenR"/>
            </a:pPr>
            <a:r>
              <a:rPr lang="en-GB" sz="2000" b="1" dirty="0"/>
              <a:t>Designing a meaningful life project </a:t>
            </a:r>
            <a:r>
              <a:rPr lang="en-GB" sz="2000" dirty="0"/>
              <a:t>and supporting the construction of the career through small stories, their deconstruction, and reconstruction into a narrative of identity, and co-construction of intentions leading to actions 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9DBB82B-5409-C571-9A19-7A39EA6F97B8}"/>
              </a:ext>
            </a:extLst>
          </p:cNvPr>
          <p:cNvSpPr txBox="1"/>
          <p:nvPr/>
        </p:nvSpPr>
        <p:spPr>
          <a:xfrm>
            <a:off x="576776" y="295420"/>
            <a:ext cx="3279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3B8E9D"/>
                </a:solidFill>
              </a:rPr>
              <a:t>Life Design Paradigm</a:t>
            </a:r>
          </a:p>
        </p:txBody>
      </p:sp>
    </p:spTree>
    <p:extLst>
      <p:ext uri="{BB962C8B-B14F-4D97-AF65-F5344CB8AC3E}">
        <p14:creationId xmlns:p14="http://schemas.microsoft.com/office/powerpoint/2010/main" val="330618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0FAB049-35EF-D9B5-8796-BBF8A33BB92A}"/>
              </a:ext>
            </a:extLst>
          </p:cNvPr>
          <p:cNvSpPr txBox="1"/>
          <p:nvPr/>
        </p:nvSpPr>
        <p:spPr>
          <a:xfrm>
            <a:off x="400089" y="140678"/>
            <a:ext cx="4171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3B8E9D"/>
                </a:solidFill>
              </a:rPr>
              <a:t>The Career Story Interview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6735855-6AFE-71FB-AE6A-766C80B80A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38102"/>
              </p:ext>
            </p:extLst>
          </p:nvPr>
        </p:nvGraphicFramePr>
        <p:xfrm>
          <a:off x="548640" y="663898"/>
          <a:ext cx="7737232" cy="53605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3718">
                  <a:extLst>
                    <a:ext uri="{9D8B030D-6E8A-4147-A177-3AD203B41FA5}">
                      <a16:colId xmlns:a16="http://schemas.microsoft.com/office/drawing/2014/main" val="1452310445"/>
                    </a:ext>
                  </a:extLst>
                </a:gridCol>
                <a:gridCol w="2542755">
                  <a:extLst>
                    <a:ext uri="{9D8B030D-6E8A-4147-A177-3AD203B41FA5}">
                      <a16:colId xmlns:a16="http://schemas.microsoft.com/office/drawing/2014/main" val="1243375189"/>
                    </a:ext>
                  </a:extLst>
                </a:gridCol>
                <a:gridCol w="3590759">
                  <a:extLst>
                    <a:ext uri="{9D8B030D-6E8A-4147-A177-3AD203B41FA5}">
                      <a16:colId xmlns:a16="http://schemas.microsoft.com/office/drawing/2014/main" val="2503867650"/>
                    </a:ext>
                  </a:extLst>
                </a:gridCol>
              </a:tblGrid>
              <a:tr h="503955">
                <a:tc>
                  <a:txBody>
                    <a:bodyPr/>
                    <a:lstStyle/>
                    <a:p>
                      <a:r>
                        <a:rPr lang="en-GB" sz="1800" b="1" dirty="0"/>
                        <a:t>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/>
                        <a:t>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412207"/>
                  </a:ext>
                </a:extLst>
              </a:tr>
              <a:tr h="878355">
                <a:tc>
                  <a:txBody>
                    <a:bodyPr/>
                    <a:lstStyle/>
                    <a:p>
                      <a:r>
                        <a:rPr lang="en-GB" sz="1400" b="1" dirty="0"/>
                        <a:t>1. Role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Identify adjectives that describe and construct </a:t>
                      </a:r>
                      <a:r>
                        <a:rPr lang="en-GB" b="1" dirty="0"/>
                        <a:t>concepts about oneself</a:t>
                      </a:r>
                      <a:r>
                        <a:rPr lang="en-GB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Role models usually influence </a:t>
                      </a:r>
                      <a:r>
                        <a:rPr lang="en-GB" b="1" dirty="0"/>
                        <a:t>career choices</a:t>
                      </a:r>
                      <a:r>
                        <a:rPr lang="en-GB" dirty="0"/>
                        <a:t>. They are based on internalised identifications or attributes (personal characteristics) that are part of </a:t>
                      </a:r>
                      <a:r>
                        <a:rPr lang="en-GB" b="1" dirty="0"/>
                        <a:t>the identity</a:t>
                      </a:r>
                      <a:r>
                        <a:rPr lang="en-GB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383279"/>
                  </a:ext>
                </a:extLst>
              </a:tr>
              <a:tr h="787556">
                <a:tc>
                  <a:txBody>
                    <a:bodyPr/>
                    <a:lstStyle/>
                    <a:p>
                      <a:r>
                        <a:rPr lang="en-GB" sz="1400" b="1" dirty="0"/>
                        <a:t>2. Magazines, TV, websites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Identify the person's </a:t>
                      </a:r>
                      <a:r>
                        <a:rPr lang="en-GB" b="1" dirty="0"/>
                        <a:t>interests</a:t>
                      </a:r>
                      <a:r>
                        <a:rPr lang="en-GB" dirty="0"/>
                        <a:t> as well as </a:t>
                      </a:r>
                      <a:r>
                        <a:rPr lang="en-GB" b="1" dirty="0"/>
                        <a:t>the environments </a:t>
                      </a:r>
                      <a:r>
                        <a:rPr lang="en-GB" dirty="0"/>
                        <a:t>and </a:t>
                      </a:r>
                      <a:r>
                        <a:rPr lang="en-GB" b="1" dirty="0"/>
                        <a:t>activities of interest</a:t>
                      </a:r>
                      <a:r>
                        <a:rPr lang="en-GB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Questions about the magazines, TV programmes or websites that people consult represent the quick way to identify interests.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799900"/>
                  </a:ext>
                </a:extLst>
              </a:tr>
              <a:tr h="1075984">
                <a:tc>
                  <a:txBody>
                    <a:bodyPr/>
                    <a:lstStyle/>
                    <a:p>
                      <a:r>
                        <a:rPr lang="en-GB" sz="1400" b="1" dirty="0"/>
                        <a:t>3. Favourite book, favourite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allows an understanding of </a:t>
                      </a:r>
                      <a:r>
                        <a:rPr lang="en-GB" b="1" dirty="0"/>
                        <a:t>cultural stories </a:t>
                      </a:r>
                      <a:r>
                        <a:rPr lang="en-GB" dirty="0"/>
                        <a:t>and </a:t>
                      </a:r>
                      <a:r>
                        <a:rPr lang="en-GB" b="1" dirty="0"/>
                        <a:t>arguments</a:t>
                      </a:r>
                      <a:r>
                        <a:rPr lang="en-GB" dirty="0"/>
                        <a:t> through which the person can project the outcome of the transition/change.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exploration of the favourite story focuses on the identification of </a:t>
                      </a:r>
                      <a:r>
                        <a:rPr lang="en-GB" b="1" dirty="0"/>
                        <a:t>vital roles</a:t>
                      </a:r>
                      <a:r>
                        <a:rPr lang="en-GB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179302"/>
                  </a:ext>
                </a:extLst>
              </a:tr>
              <a:tr h="1075984">
                <a:tc>
                  <a:txBody>
                    <a:bodyPr/>
                    <a:lstStyle/>
                    <a:p>
                      <a:r>
                        <a:rPr lang="en-GB" sz="1400" b="1" dirty="0"/>
                        <a:t>4. Mottos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Discover </a:t>
                      </a:r>
                      <a:r>
                        <a:rPr lang="en-GB" b="1" dirty="0"/>
                        <a:t>the advice </a:t>
                      </a:r>
                      <a:r>
                        <a:rPr lang="en-GB" dirty="0"/>
                        <a:t>that the person gives </a:t>
                      </a:r>
                      <a:r>
                        <a:rPr lang="en-GB" b="1" dirty="0"/>
                        <a:t>himself/herself</a:t>
                      </a:r>
                      <a:r>
                        <a:rPr lang="en-GB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Usually, the formulation of advice involves the </a:t>
                      </a:r>
                      <a:r>
                        <a:rPr lang="en-GB" b="1" dirty="0"/>
                        <a:t>problem o</a:t>
                      </a:r>
                      <a:r>
                        <a:rPr lang="en-GB" dirty="0"/>
                        <a:t>f </a:t>
                      </a:r>
                      <a:r>
                        <a:rPr lang="en-GB" b="1" dirty="0"/>
                        <a:t>transitional narrative</a:t>
                      </a:r>
                      <a:r>
                        <a:rPr lang="en-GB" dirty="0"/>
                        <a:t>. If the client finds it difficult to articulate a favourite expression, it is possible to encourage him/her to create his/her own credo or motto.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585987"/>
                  </a:ext>
                </a:extLst>
              </a:tr>
              <a:tr h="878355">
                <a:tc>
                  <a:txBody>
                    <a:bodyPr/>
                    <a:lstStyle/>
                    <a:p>
                      <a:r>
                        <a:rPr lang="en-GB" sz="1400" b="1" dirty="0"/>
                        <a:t>5. Early recollections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allows us to understand how the client sees the problem within his or her </a:t>
                      </a:r>
                      <a:r>
                        <a:rPr lang="en-GB" b="1" dirty="0"/>
                        <a:t>transition narrative.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Early recollections explore the client's perspective and involve memories along with the experience of </a:t>
                      </a:r>
                      <a:r>
                        <a:rPr lang="en-GB" b="1" dirty="0"/>
                        <a:t>significant personal reconstruction </a:t>
                      </a:r>
                      <a:r>
                        <a:rPr lang="en-GB" dirty="0"/>
                        <a:t>and </a:t>
                      </a:r>
                      <a:r>
                        <a:rPr lang="en-GB" b="1" dirty="0"/>
                        <a:t>trauma</a:t>
                      </a:r>
                      <a:r>
                        <a:rPr lang="en-GB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918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4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8BFF498-7619-5CB1-CF5A-D5470235EC46}"/>
              </a:ext>
            </a:extLst>
          </p:cNvPr>
          <p:cNvSpPr txBox="1"/>
          <p:nvPr/>
        </p:nvSpPr>
        <p:spPr>
          <a:xfrm>
            <a:off x="379827" y="225083"/>
            <a:ext cx="2322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3B8E9D"/>
                </a:solidFill>
              </a:rPr>
              <a:t>Recovery Model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D38F1A7-E3B1-4F73-4D6E-99CD737333D7}"/>
              </a:ext>
            </a:extLst>
          </p:cNvPr>
          <p:cNvSpPr txBox="1"/>
          <p:nvPr/>
        </p:nvSpPr>
        <p:spPr>
          <a:xfrm>
            <a:off x="858130" y="1237957"/>
            <a:ext cx="704791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effectLst/>
                <a:ea typeface="Times New Roman" panose="02020603050405020304" pitchFamily="18" charset="0"/>
              </a:rPr>
              <a:t>Rebeiro-Gruhl</a:t>
            </a:r>
            <a:r>
              <a:rPr lang="en-GB" sz="2000" dirty="0">
                <a:effectLst/>
                <a:ea typeface="Times New Roman" panose="02020603050405020304" pitchFamily="18" charset="0"/>
              </a:rPr>
              <a:t> (2008) identified five transitional enablers of recovery, these are: </a:t>
            </a:r>
          </a:p>
          <a:p>
            <a:endParaRPr lang="es-ES" sz="2000" dirty="0">
              <a:effectLst/>
              <a:ea typeface="Times New Roman" panose="02020603050405020304" pitchFamily="18" charset="0"/>
            </a:endParaRPr>
          </a:p>
          <a:p>
            <a:r>
              <a:rPr lang="en-GB" sz="2000" b="1" dirty="0">
                <a:effectLst/>
                <a:ea typeface="Times New Roman" panose="02020603050405020304" pitchFamily="18" charset="0"/>
              </a:rPr>
              <a:t>1. Symptom Relief</a:t>
            </a:r>
          </a:p>
          <a:p>
            <a:r>
              <a:rPr lang="en-GB" sz="2000" b="1" dirty="0">
                <a:effectLst/>
                <a:ea typeface="Times New Roman" panose="02020603050405020304" pitchFamily="18" charset="0"/>
              </a:rPr>
              <a:t>2. Securing Basic Needs</a:t>
            </a:r>
            <a:endParaRPr lang="en-GB" sz="2000" b="1" dirty="0">
              <a:ea typeface="Times New Roman" panose="02020603050405020304" pitchFamily="18" charset="0"/>
            </a:endParaRPr>
          </a:p>
          <a:p>
            <a:r>
              <a:rPr lang="en-GB" sz="2000" b="1" dirty="0">
                <a:effectLst/>
                <a:ea typeface="Times New Roman" panose="02020603050405020304" pitchFamily="18" charset="0"/>
              </a:rPr>
              <a:t>3. Gaining self-awareness</a:t>
            </a:r>
            <a:endParaRPr lang="es-ES" sz="2000" b="1" dirty="0">
              <a:effectLst/>
              <a:ea typeface="Times New Roman" panose="02020603050405020304" pitchFamily="18" charset="0"/>
            </a:endParaRPr>
          </a:p>
          <a:p>
            <a:r>
              <a:rPr lang="en-GB" sz="2000" b="1" dirty="0">
                <a:effectLst/>
                <a:ea typeface="Times New Roman" panose="02020603050405020304" pitchFamily="18" charset="0"/>
              </a:rPr>
              <a:t>4. Accessing opportunities</a:t>
            </a:r>
            <a:endParaRPr lang="en-GB" sz="2000" b="1" dirty="0">
              <a:ea typeface="Times New Roman" panose="02020603050405020304" pitchFamily="18" charset="0"/>
            </a:endParaRPr>
          </a:p>
          <a:p>
            <a:r>
              <a:rPr lang="en-GB" sz="2000" b="1" dirty="0">
                <a:effectLst/>
                <a:ea typeface="Times New Roman" panose="02020603050405020304" pitchFamily="18" charset="0"/>
              </a:rPr>
              <a:t>5. Meaningful work </a:t>
            </a:r>
            <a:endParaRPr lang="es-ES" sz="2000" b="1" dirty="0">
              <a:effectLst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2050" name="Picture 2" descr="Monte Fuji, Japón, Volcán, Montaña">
            <a:extLst>
              <a:ext uri="{FF2B5EF4-FFF2-40B4-BE49-F238E27FC236}">
                <a16:creationId xmlns:a16="http://schemas.microsoft.com/office/drawing/2014/main" id="{E802660D-E9E7-4FD5-D861-0403E90C0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014" y="2140795"/>
            <a:ext cx="3488030" cy="232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512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BD271D2-5E8A-164F-BD6C-D5500F20FCAD}"/>
              </a:ext>
            </a:extLst>
          </p:cNvPr>
          <p:cNvSpPr txBox="1"/>
          <p:nvPr/>
        </p:nvSpPr>
        <p:spPr>
          <a:xfrm>
            <a:off x="351692" y="464233"/>
            <a:ext cx="751398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3B8E9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Applying Recovery Principles to the Treatment of Trauma </a:t>
            </a:r>
          </a:p>
          <a:p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Smith, Hyman, Andres-Hyman, Ruiz, &amp; Davidson, 2016).</a:t>
            </a:r>
            <a:endParaRPr lang="es-E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BAD676B-A4CD-5CD8-82BC-9F22DFEB9250}"/>
              </a:ext>
            </a:extLst>
          </p:cNvPr>
          <p:cNvSpPr txBox="1"/>
          <p:nvPr/>
        </p:nvSpPr>
        <p:spPr>
          <a:xfrm>
            <a:off x="801858" y="1828800"/>
            <a:ext cx="6696222" cy="3207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0D44855-17D5-E873-3469-C4482AD2B6E2}"/>
              </a:ext>
            </a:extLst>
          </p:cNvPr>
          <p:cNvSpPr txBox="1"/>
          <p:nvPr/>
        </p:nvSpPr>
        <p:spPr>
          <a:xfrm>
            <a:off x="520506" y="1828800"/>
            <a:ext cx="47924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Increase Community and Social Support</a:t>
            </a:r>
            <a:r>
              <a:rPr lang="es-ES" sz="2000" dirty="0">
                <a:effectLst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Renew Hope and Commitment</a:t>
            </a:r>
            <a:r>
              <a:rPr lang="es-ES" sz="2000" dirty="0">
                <a:effectLst/>
              </a:rPr>
              <a:t> </a:t>
            </a:r>
            <a:endParaRPr lang="es-ES" sz="2000" dirty="0"/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Foster Engagement in Meaningful Activities</a:t>
            </a:r>
            <a:r>
              <a:rPr lang="es-ES" sz="2000" dirty="0">
                <a:effectLst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Redefine Self and Incorporate Illness</a:t>
            </a:r>
            <a:r>
              <a:rPr lang="es-ES" sz="2000" dirty="0">
                <a:effectLst/>
              </a:rPr>
              <a:t> </a:t>
            </a:r>
            <a:endParaRPr lang="es-ES" sz="2000" dirty="0"/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Overcome Stigma</a:t>
            </a:r>
            <a:r>
              <a:rPr lang="es-ES" sz="2000" dirty="0">
                <a:effectLst/>
              </a:rPr>
              <a:t>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Assuming Control, Becoming Empowered, and Exercising Citizenship</a:t>
            </a:r>
            <a:r>
              <a:rPr lang="es-ES" sz="2000" dirty="0">
                <a:effectLst/>
              </a:rPr>
              <a:t> </a:t>
            </a:r>
            <a:endParaRPr lang="es-ES" sz="2000" dirty="0"/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Managing Symptoms</a:t>
            </a:r>
            <a:r>
              <a:rPr lang="es-ES" sz="2000" dirty="0">
                <a:effectLst/>
              </a:rPr>
              <a:t> </a:t>
            </a:r>
            <a:endParaRPr lang="en-GB" sz="2000" dirty="0"/>
          </a:p>
        </p:txBody>
      </p:sp>
      <p:pic>
        <p:nvPicPr>
          <p:cNvPr id="1026" name="Picture 2" descr="Inspirational presupuesto - foto de stock">
            <a:extLst>
              <a:ext uri="{FF2B5EF4-FFF2-40B4-BE49-F238E27FC236}">
                <a16:creationId xmlns:a16="http://schemas.microsoft.com/office/drawing/2014/main" id="{CEA8CE13-A12B-2B38-49ED-50C154E01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980" y="1828800"/>
            <a:ext cx="3363310" cy="2522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048685"/>
      </p:ext>
    </p:extLst>
  </p:cSld>
  <p:clrMapOvr>
    <a:masterClrMapping/>
  </p:clrMapOvr>
</p:sld>
</file>

<file path=ppt/theme/theme1.xml><?xml version="1.0" encoding="utf-8"?>
<a:theme xmlns:a="http://schemas.openxmlformats.org/drawingml/2006/main" name="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7a6da5-b356-4a4a-b047-148c9111cf34">
      <Terms xmlns="http://schemas.microsoft.com/office/infopath/2007/PartnerControls"/>
    </lcf76f155ced4ddcb4097134ff3c332f>
    <TaxCatchAll xmlns="17684592-68c2-4007-b36b-9444620812ad" xsi:nil="true"/>
    <Quihoactualitza_x003f_ xmlns="ab7a6da5-b356-4a4a-b047-148c9111cf3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7B8637A61147E479EF07CA1A4B0C008" ma:contentTypeVersion="15" ma:contentTypeDescription="Crear nuevo documento." ma:contentTypeScope="" ma:versionID="351c4519932e10ad3e0bc7ace2354fc1">
  <xsd:schema xmlns:xsd="http://www.w3.org/2001/XMLSchema" xmlns:xs="http://www.w3.org/2001/XMLSchema" xmlns:p="http://schemas.microsoft.com/office/2006/metadata/properties" xmlns:ns2="ab7a6da5-b356-4a4a-b047-148c9111cf34" xmlns:ns3="17684592-68c2-4007-b36b-9444620812ad" targetNamespace="http://schemas.microsoft.com/office/2006/metadata/properties" ma:root="true" ma:fieldsID="078042e938e1d802dbea5c8e4e50dee7" ns2:_="" ns3:_="">
    <xsd:import namespace="ab7a6da5-b356-4a4a-b047-148c9111cf34"/>
    <xsd:import namespace="17684592-68c2-4007-b36b-9444620812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Quihoactualitza_x003f_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7a6da5-b356-4a4a-b047-148c9111cf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Quihoactualitza_x003f_" ma:index="10" nillable="true" ma:displayName="Qui ho actualitza?" ma:format="Dropdown" ma:internalName="Quihoactualitza_x003f_">
      <xsd:simpleType>
        <xsd:restriction base="dms:Text">
          <xsd:maxLength value="255"/>
        </xsd:restriction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32900853-bd69-4363-9584-5ed3d1c3d9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84592-68c2-4007-b36b-9444620812ad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f05dd6e-999e-4398-b313-9cf6594761f5}" ma:internalName="TaxCatchAll" ma:showField="CatchAllData" ma:web="17684592-68c2-4007-b36b-9444620812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F65EE0-6257-4055-8473-876345610BDC}">
  <ds:schemaRefs>
    <ds:schemaRef ds:uri="17684592-68c2-4007-b36b-9444620812ad"/>
    <ds:schemaRef ds:uri="ab7a6da5-b356-4a4a-b047-148c9111cf34"/>
    <ds:schemaRef ds:uri="bad882dd-f0da-4ed5-b6e7-fa32366fd9f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1C00C18-CFCA-4D11-9EA3-CF2FF167F190}">
  <ds:schemaRefs>
    <ds:schemaRef ds:uri="17684592-68c2-4007-b36b-9444620812ad"/>
    <ds:schemaRef ds:uri="ab7a6da5-b356-4a4a-b047-148c9111cf3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1DD5B74-F8B0-48C2-8331-52B9525E77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7799</TotalTime>
  <Words>1068</Words>
  <Application>Microsoft Macintosh PowerPoint</Application>
  <PresentationFormat>Presentación en pantalla (4:3)</PresentationFormat>
  <Paragraphs>113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Baskerville Old Face</vt:lpstr>
      <vt:lpstr>Calibri</vt:lpstr>
      <vt:lpstr>Calibri Light</vt:lpstr>
      <vt:lpstr>Times New Roman</vt:lpstr>
      <vt:lpstr>Wingdings</vt:lpstr>
      <vt:lpstr>2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gina</dc:creator>
  <cp:lastModifiedBy>Maria Kapanadze</cp:lastModifiedBy>
  <cp:revision>110</cp:revision>
  <dcterms:created xsi:type="dcterms:W3CDTF">2019-02-12T13:24:32Z</dcterms:created>
  <dcterms:modified xsi:type="dcterms:W3CDTF">2024-04-30T20:58:49Z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0x010100D7B8637A61147E479EF07CA1A4B0C008</vt:lpwstr>
  </property>
  <property fmtid="{D5CDD505-2E9C-101B-9397-08002B2CF9AE}" pid="3" name="Order">
    <vt:r8>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