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0" r:id="rId5"/>
  </p:sldMasterIdLst>
  <p:notesMasterIdLst>
    <p:notesMasterId r:id="rId37"/>
  </p:notesMasterIdLst>
  <p:handoutMasterIdLst>
    <p:handoutMasterId r:id="rId38"/>
  </p:handoutMasterIdLst>
  <p:sldIdLst>
    <p:sldId id="257" r:id="rId6"/>
    <p:sldId id="468" r:id="rId7"/>
    <p:sldId id="484" r:id="rId8"/>
    <p:sldId id="482" r:id="rId9"/>
    <p:sldId id="466" r:id="rId10"/>
    <p:sldId id="476" r:id="rId11"/>
    <p:sldId id="467" r:id="rId12"/>
    <p:sldId id="483" r:id="rId13"/>
    <p:sldId id="469" r:id="rId14"/>
    <p:sldId id="492" r:id="rId15"/>
    <p:sldId id="494" r:id="rId16"/>
    <p:sldId id="495" r:id="rId17"/>
    <p:sldId id="496" r:id="rId18"/>
    <p:sldId id="497" r:id="rId19"/>
    <p:sldId id="481" r:id="rId20"/>
    <p:sldId id="479" r:id="rId21"/>
    <p:sldId id="490" r:id="rId22"/>
    <p:sldId id="485" r:id="rId23"/>
    <p:sldId id="488" r:id="rId24"/>
    <p:sldId id="489" r:id="rId25"/>
    <p:sldId id="351" r:id="rId26"/>
    <p:sldId id="347" r:id="rId27"/>
    <p:sldId id="264" r:id="rId28"/>
    <p:sldId id="353" r:id="rId29"/>
    <p:sldId id="354" r:id="rId30"/>
    <p:sldId id="487" r:id="rId31"/>
    <p:sldId id="486" r:id="rId32"/>
    <p:sldId id="491" r:id="rId33"/>
    <p:sldId id="462" r:id="rId34"/>
    <p:sldId id="443" r:id="rId35"/>
    <p:sldId id="441" r:id="rId36"/>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E9D"/>
    <a:srgbClr val="DFCD5C"/>
    <a:srgbClr val="60A7DC"/>
    <a:srgbClr val="113458"/>
    <a:srgbClr val="F8FBFE"/>
    <a:srgbClr val="E7F2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E31A7-E84E-0A49-BD2D-2AE297478E64}" v="6" dt="2024-03-14T16:45:38.6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1"/>
    <p:restoredTop sz="94633"/>
  </p:normalViewPr>
  <p:slideViewPr>
    <p:cSldViewPr snapToGrid="0">
      <p:cViewPr varScale="1">
        <p:scale>
          <a:sx n="90" d="100"/>
          <a:sy n="90" d="100"/>
        </p:scale>
        <p:origin x="1392" y="192"/>
      </p:cViewPr>
      <p:guideLst>
        <p:guide pos="288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Grau" userId="96298746-7b80-42e9-89e9-781c1f12324a" providerId="ADAL" clId="{35FE31A7-E84E-0A49-BD2D-2AE297478E64}"/>
    <pc:docChg chg="custSel modSld">
      <pc:chgData name="Jennifer Grau" userId="96298746-7b80-42e9-89e9-781c1f12324a" providerId="ADAL" clId="{35FE31A7-E84E-0A49-BD2D-2AE297478E64}" dt="2024-03-14T16:45:38.676" v="1" actId="478"/>
      <pc:docMkLst>
        <pc:docMk/>
      </pc:docMkLst>
      <pc:sldChg chg="delSp mod">
        <pc:chgData name="Jennifer Grau" userId="96298746-7b80-42e9-89e9-781c1f12324a" providerId="ADAL" clId="{35FE31A7-E84E-0A49-BD2D-2AE297478E64}" dt="2024-03-14T16:45:38.676" v="1" actId="478"/>
        <pc:sldMkLst>
          <pc:docMk/>
          <pc:sldMk cId="497348903" sldId="257"/>
        </pc:sldMkLst>
        <pc:spChg chg="del">
          <ac:chgData name="Jennifer Grau" userId="96298746-7b80-42e9-89e9-781c1f12324a" providerId="ADAL" clId="{35FE31A7-E84E-0A49-BD2D-2AE297478E64}" dt="2024-03-14T16:45:37.248" v="0" actId="478"/>
          <ac:spMkLst>
            <pc:docMk/>
            <pc:sldMk cId="497348903" sldId="257"/>
            <ac:spMk id="4" creationId="{00000000-0000-0000-0000-000000000000}"/>
          </ac:spMkLst>
        </pc:spChg>
        <pc:spChg chg="del">
          <ac:chgData name="Jennifer Grau" userId="96298746-7b80-42e9-89e9-781c1f12324a" providerId="ADAL" clId="{35FE31A7-E84E-0A49-BD2D-2AE297478E64}" dt="2024-03-14T16:45:38.676" v="1" actId="478"/>
          <ac:spMkLst>
            <pc:docMk/>
            <pc:sldMk cId="497348903" sldId="257"/>
            <ac:spMk id="10" creationId="{486E5007-69C8-4E5D-9F58-E528C4FBE0A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E87B48-7657-3649-8081-77BCAC9BBF8B}"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es-ES"/>
        </a:p>
      </dgm:t>
    </dgm:pt>
    <dgm:pt modelId="{575DDE19-650E-CB40-A0E9-606127769261}">
      <dgm:prSet phldrT="[Texto]" custT="1"/>
      <dgm:spPr/>
      <dgm:t>
        <a:bodyPr/>
        <a:lstStyle/>
        <a:p>
          <a:r>
            <a:rPr lang="en-GB" sz="2800" b="1" noProof="0" dirty="0"/>
            <a:t>Environment: </a:t>
          </a:r>
          <a:r>
            <a:rPr lang="en-GB" sz="3200" noProof="0" dirty="0"/>
            <a:t>Work environment </a:t>
          </a:r>
        </a:p>
      </dgm:t>
    </dgm:pt>
    <dgm:pt modelId="{49D8CBCD-802E-FF40-850E-51A74FD6A5A6}" type="parTrans" cxnId="{DFD1F6C9-25AB-9C40-B619-4AA467C33F70}">
      <dgm:prSet/>
      <dgm:spPr/>
      <dgm:t>
        <a:bodyPr/>
        <a:lstStyle/>
        <a:p>
          <a:endParaRPr lang="es-ES"/>
        </a:p>
      </dgm:t>
    </dgm:pt>
    <dgm:pt modelId="{EB084E82-ADFF-A449-815E-EB1E06B1BF3D}" type="sibTrans" cxnId="{DFD1F6C9-25AB-9C40-B619-4AA467C33F70}">
      <dgm:prSet/>
      <dgm:spPr/>
      <dgm:t>
        <a:bodyPr/>
        <a:lstStyle/>
        <a:p>
          <a:endParaRPr lang="es-ES"/>
        </a:p>
      </dgm:t>
    </dgm:pt>
    <dgm:pt modelId="{6BAA4938-A4B0-0140-9485-25F667B980A5}">
      <dgm:prSet phldrT="[Texto]" custT="1"/>
      <dgm:spPr/>
      <dgm:t>
        <a:bodyPr/>
        <a:lstStyle/>
        <a:p>
          <a:r>
            <a:rPr lang="en-GB" sz="2800" b="1" noProof="0" dirty="0"/>
            <a:t>Occupation: </a:t>
          </a:r>
          <a:r>
            <a:rPr lang="en-GB" sz="2900" noProof="0" dirty="0"/>
            <a:t>Job demands</a:t>
          </a:r>
        </a:p>
      </dgm:t>
    </dgm:pt>
    <dgm:pt modelId="{A56CAB97-B86D-804B-AAE7-471BE27B1AE7}" type="parTrans" cxnId="{64CF41D0-ED90-BD44-BAEE-C310B72C0A49}">
      <dgm:prSet/>
      <dgm:spPr/>
      <dgm:t>
        <a:bodyPr/>
        <a:lstStyle/>
        <a:p>
          <a:endParaRPr lang="es-ES"/>
        </a:p>
      </dgm:t>
    </dgm:pt>
    <dgm:pt modelId="{9BF823F6-8CF7-2442-9507-B780F3239DEB}" type="sibTrans" cxnId="{64CF41D0-ED90-BD44-BAEE-C310B72C0A49}">
      <dgm:prSet/>
      <dgm:spPr/>
      <dgm:t>
        <a:bodyPr/>
        <a:lstStyle/>
        <a:p>
          <a:endParaRPr lang="es-ES"/>
        </a:p>
      </dgm:t>
    </dgm:pt>
    <dgm:pt modelId="{9CB8EF94-9F47-ED43-A36D-CF462875DC6A}">
      <dgm:prSet phldrT="[Texto]" custT="1"/>
      <dgm:spPr/>
      <dgm:t>
        <a:bodyPr/>
        <a:lstStyle/>
        <a:p>
          <a:r>
            <a:rPr lang="en-GB" sz="2800" b="1" noProof="0" dirty="0"/>
            <a:t>Person: </a:t>
          </a:r>
          <a:r>
            <a:rPr lang="en-GB" sz="4000" noProof="0" dirty="0"/>
            <a:t>Job profile </a:t>
          </a:r>
        </a:p>
      </dgm:t>
    </dgm:pt>
    <dgm:pt modelId="{9079C715-2FB1-2B47-BDC7-86831439E459}" type="parTrans" cxnId="{04FE81A2-98F8-9F49-90AF-2F0149DF4181}">
      <dgm:prSet/>
      <dgm:spPr/>
      <dgm:t>
        <a:bodyPr/>
        <a:lstStyle/>
        <a:p>
          <a:endParaRPr lang="es-ES"/>
        </a:p>
      </dgm:t>
    </dgm:pt>
    <dgm:pt modelId="{28E6A3A2-2A13-4A47-A7C8-C3898AF21BEA}" type="sibTrans" cxnId="{04FE81A2-98F8-9F49-90AF-2F0149DF4181}">
      <dgm:prSet/>
      <dgm:spPr/>
      <dgm:t>
        <a:bodyPr/>
        <a:lstStyle/>
        <a:p>
          <a:endParaRPr lang="es-ES"/>
        </a:p>
      </dgm:t>
    </dgm:pt>
    <dgm:pt modelId="{6148A446-0FC2-164E-B135-42ED8A92F279}" type="pres">
      <dgm:prSet presAssocID="{48E87B48-7657-3649-8081-77BCAC9BBF8B}" presName="compositeShape" presStyleCnt="0">
        <dgm:presLayoutVars>
          <dgm:chMax val="7"/>
          <dgm:dir/>
          <dgm:resizeHandles val="exact"/>
        </dgm:presLayoutVars>
      </dgm:prSet>
      <dgm:spPr/>
    </dgm:pt>
    <dgm:pt modelId="{9FBC6AA9-38D7-E549-B98E-EC0E42A8F311}" type="pres">
      <dgm:prSet presAssocID="{575DDE19-650E-CB40-A0E9-606127769261}" presName="circ1" presStyleLbl="vennNode1" presStyleIdx="0" presStyleCnt="3"/>
      <dgm:spPr/>
    </dgm:pt>
    <dgm:pt modelId="{7666BC30-CE61-2449-B104-6E1F7FD58F36}" type="pres">
      <dgm:prSet presAssocID="{575DDE19-650E-CB40-A0E9-606127769261}" presName="circ1Tx" presStyleLbl="revTx" presStyleIdx="0" presStyleCnt="0">
        <dgm:presLayoutVars>
          <dgm:chMax val="0"/>
          <dgm:chPref val="0"/>
          <dgm:bulletEnabled val="1"/>
        </dgm:presLayoutVars>
      </dgm:prSet>
      <dgm:spPr/>
    </dgm:pt>
    <dgm:pt modelId="{082F8209-BC29-CB40-A29C-FDFF691BD46C}" type="pres">
      <dgm:prSet presAssocID="{6BAA4938-A4B0-0140-9485-25F667B980A5}" presName="circ2" presStyleLbl="vennNode1" presStyleIdx="1" presStyleCnt="3"/>
      <dgm:spPr/>
    </dgm:pt>
    <dgm:pt modelId="{AF4574DB-EEB8-8049-BE41-894754A0202E}" type="pres">
      <dgm:prSet presAssocID="{6BAA4938-A4B0-0140-9485-25F667B980A5}" presName="circ2Tx" presStyleLbl="revTx" presStyleIdx="0" presStyleCnt="0">
        <dgm:presLayoutVars>
          <dgm:chMax val="0"/>
          <dgm:chPref val="0"/>
          <dgm:bulletEnabled val="1"/>
        </dgm:presLayoutVars>
      </dgm:prSet>
      <dgm:spPr/>
    </dgm:pt>
    <dgm:pt modelId="{E995C157-0FDF-7940-A4BB-76A7794DA4C5}" type="pres">
      <dgm:prSet presAssocID="{9CB8EF94-9F47-ED43-A36D-CF462875DC6A}" presName="circ3" presStyleLbl="vennNode1" presStyleIdx="2" presStyleCnt="3"/>
      <dgm:spPr/>
    </dgm:pt>
    <dgm:pt modelId="{D7594435-CBB3-D44B-8DAD-1707857A209E}" type="pres">
      <dgm:prSet presAssocID="{9CB8EF94-9F47-ED43-A36D-CF462875DC6A}" presName="circ3Tx" presStyleLbl="revTx" presStyleIdx="0" presStyleCnt="0">
        <dgm:presLayoutVars>
          <dgm:chMax val="0"/>
          <dgm:chPref val="0"/>
          <dgm:bulletEnabled val="1"/>
        </dgm:presLayoutVars>
      </dgm:prSet>
      <dgm:spPr/>
    </dgm:pt>
  </dgm:ptLst>
  <dgm:cxnLst>
    <dgm:cxn modelId="{6DA59359-BD08-FA44-B75D-A5B7A466418F}" type="presOf" srcId="{9CB8EF94-9F47-ED43-A36D-CF462875DC6A}" destId="{D7594435-CBB3-D44B-8DAD-1707857A209E}" srcOrd="1" destOrd="0" presId="urn:microsoft.com/office/officeart/2005/8/layout/venn1"/>
    <dgm:cxn modelId="{89E30F75-4241-7246-AC05-30EEBA7F0F72}" type="presOf" srcId="{6BAA4938-A4B0-0140-9485-25F667B980A5}" destId="{AF4574DB-EEB8-8049-BE41-894754A0202E}" srcOrd="1" destOrd="0" presId="urn:microsoft.com/office/officeart/2005/8/layout/venn1"/>
    <dgm:cxn modelId="{4654E09F-18AA-F745-B82D-F3E0A3BD326A}" type="presOf" srcId="{6BAA4938-A4B0-0140-9485-25F667B980A5}" destId="{082F8209-BC29-CB40-A29C-FDFF691BD46C}" srcOrd="0" destOrd="0" presId="urn:microsoft.com/office/officeart/2005/8/layout/venn1"/>
    <dgm:cxn modelId="{04FE81A2-98F8-9F49-90AF-2F0149DF4181}" srcId="{48E87B48-7657-3649-8081-77BCAC9BBF8B}" destId="{9CB8EF94-9F47-ED43-A36D-CF462875DC6A}" srcOrd="2" destOrd="0" parTransId="{9079C715-2FB1-2B47-BDC7-86831439E459}" sibTransId="{28E6A3A2-2A13-4A47-A7C8-C3898AF21BEA}"/>
    <dgm:cxn modelId="{E26EDAB5-839E-2D41-9AD4-20591FC6F81C}" type="presOf" srcId="{9CB8EF94-9F47-ED43-A36D-CF462875DC6A}" destId="{E995C157-0FDF-7940-A4BB-76A7794DA4C5}" srcOrd="0" destOrd="0" presId="urn:microsoft.com/office/officeart/2005/8/layout/venn1"/>
    <dgm:cxn modelId="{DFD1F6C9-25AB-9C40-B619-4AA467C33F70}" srcId="{48E87B48-7657-3649-8081-77BCAC9BBF8B}" destId="{575DDE19-650E-CB40-A0E9-606127769261}" srcOrd="0" destOrd="0" parTransId="{49D8CBCD-802E-FF40-850E-51A74FD6A5A6}" sibTransId="{EB084E82-ADFF-A449-815E-EB1E06B1BF3D}"/>
    <dgm:cxn modelId="{8B0889CD-0DFA-4947-978F-981D41D79CCF}" type="presOf" srcId="{575DDE19-650E-CB40-A0E9-606127769261}" destId="{7666BC30-CE61-2449-B104-6E1F7FD58F36}" srcOrd="1" destOrd="0" presId="urn:microsoft.com/office/officeart/2005/8/layout/venn1"/>
    <dgm:cxn modelId="{64CF41D0-ED90-BD44-BAEE-C310B72C0A49}" srcId="{48E87B48-7657-3649-8081-77BCAC9BBF8B}" destId="{6BAA4938-A4B0-0140-9485-25F667B980A5}" srcOrd="1" destOrd="0" parTransId="{A56CAB97-B86D-804B-AAE7-471BE27B1AE7}" sibTransId="{9BF823F6-8CF7-2442-9507-B780F3239DEB}"/>
    <dgm:cxn modelId="{245D3DE5-E2C1-9141-8FA5-5E61AA4A2EB9}" type="presOf" srcId="{575DDE19-650E-CB40-A0E9-606127769261}" destId="{9FBC6AA9-38D7-E549-B98E-EC0E42A8F311}" srcOrd="0" destOrd="0" presId="urn:microsoft.com/office/officeart/2005/8/layout/venn1"/>
    <dgm:cxn modelId="{70B248F3-9430-D340-8D08-31286FC2CB81}" type="presOf" srcId="{48E87B48-7657-3649-8081-77BCAC9BBF8B}" destId="{6148A446-0FC2-164E-B135-42ED8A92F279}" srcOrd="0" destOrd="0" presId="urn:microsoft.com/office/officeart/2005/8/layout/venn1"/>
    <dgm:cxn modelId="{1E6C3535-1DB8-BC4A-B6AF-C81FE7BA1168}" type="presParOf" srcId="{6148A446-0FC2-164E-B135-42ED8A92F279}" destId="{9FBC6AA9-38D7-E549-B98E-EC0E42A8F311}" srcOrd="0" destOrd="0" presId="urn:microsoft.com/office/officeart/2005/8/layout/venn1"/>
    <dgm:cxn modelId="{DA639DD4-9AD0-954F-B92B-906AE3A982F4}" type="presParOf" srcId="{6148A446-0FC2-164E-B135-42ED8A92F279}" destId="{7666BC30-CE61-2449-B104-6E1F7FD58F36}" srcOrd="1" destOrd="0" presId="urn:microsoft.com/office/officeart/2005/8/layout/venn1"/>
    <dgm:cxn modelId="{A158873F-0372-2445-A516-98153FDCB870}" type="presParOf" srcId="{6148A446-0FC2-164E-B135-42ED8A92F279}" destId="{082F8209-BC29-CB40-A29C-FDFF691BD46C}" srcOrd="2" destOrd="0" presId="urn:microsoft.com/office/officeart/2005/8/layout/venn1"/>
    <dgm:cxn modelId="{D7A01360-5FD0-E542-B2F9-EAEB87315ABC}" type="presParOf" srcId="{6148A446-0FC2-164E-B135-42ED8A92F279}" destId="{AF4574DB-EEB8-8049-BE41-894754A0202E}" srcOrd="3" destOrd="0" presId="urn:microsoft.com/office/officeart/2005/8/layout/venn1"/>
    <dgm:cxn modelId="{05759D5A-A603-2E4C-BC43-6438784C7752}" type="presParOf" srcId="{6148A446-0FC2-164E-B135-42ED8A92F279}" destId="{E995C157-0FDF-7940-A4BB-76A7794DA4C5}" srcOrd="4" destOrd="0" presId="urn:microsoft.com/office/officeart/2005/8/layout/venn1"/>
    <dgm:cxn modelId="{460D2296-CD73-5F4B-B74D-2475EE067CCD}" type="presParOf" srcId="{6148A446-0FC2-164E-B135-42ED8A92F279}" destId="{D7594435-CBB3-D44B-8DAD-1707857A209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C6AA9-38D7-E549-B98E-EC0E42A8F311}">
      <dsp:nvSpPr>
        <dsp:cNvPr id="0" name=""/>
        <dsp:cNvSpPr/>
      </dsp:nvSpPr>
      <dsp:spPr>
        <a:xfrm>
          <a:off x="2354532" y="63769"/>
          <a:ext cx="3060954" cy="306095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t>Environment: </a:t>
          </a:r>
          <a:r>
            <a:rPr lang="en-GB" sz="3200" kern="1200" noProof="0" dirty="0"/>
            <a:t>Work environment </a:t>
          </a:r>
        </a:p>
      </dsp:txBody>
      <dsp:txXfrm>
        <a:off x="2762659" y="599436"/>
        <a:ext cx="2244700" cy="1377429"/>
      </dsp:txXfrm>
    </dsp:sp>
    <dsp:sp modelId="{082F8209-BC29-CB40-A29C-FDFF691BD46C}">
      <dsp:nvSpPr>
        <dsp:cNvPr id="0" name=""/>
        <dsp:cNvSpPr/>
      </dsp:nvSpPr>
      <dsp:spPr>
        <a:xfrm>
          <a:off x="3459026" y="1976866"/>
          <a:ext cx="3060954" cy="3060954"/>
        </a:xfrm>
        <a:prstGeom prst="ellipse">
          <a:avLst/>
        </a:prstGeom>
        <a:solidFill>
          <a:schemeClr val="accent3">
            <a:alpha val="50000"/>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t>Occupation: </a:t>
          </a:r>
          <a:r>
            <a:rPr lang="en-GB" sz="2900" kern="1200" noProof="0" dirty="0"/>
            <a:t>Job demands</a:t>
          </a:r>
        </a:p>
      </dsp:txBody>
      <dsp:txXfrm>
        <a:off x="4395168" y="2767613"/>
        <a:ext cx="1836572" cy="1683525"/>
      </dsp:txXfrm>
    </dsp:sp>
    <dsp:sp modelId="{E995C157-0FDF-7940-A4BB-76A7794DA4C5}">
      <dsp:nvSpPr>
        <dsp:cNvPr id="0" name=""/>
        <dsp:cNvSpPr/>
      </dsp:nvSpPr>
      <dsp:spPr>
        <a:xfrm>
          <a:off x="1250037" y="1976866"/>
          <a:ext cx="3060954" cy="3060954"/>
        </a:xfrm>
        <a:prstGeom prst="ellipse">
          <a:avLst/>
        </a:prstGeom>
        <a:solidFill>
          <a:schemeClr val="accent3">
            <a:alpha val="50000"/>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GB" sz="2800" b="1" kern="1200" noProof="0" dirty="0"/>
            <a:t>Person: </a:t>
          </a:r>
          <a:r>
            <a:rPr lang="en-GB" sz="4000" kern="1200" noProof="0" dirty="0"/>
            <a:t>Job profile </a:t>
          </a:r>
        </a:p>
      </dsp:txBody>
      <dsp:txXfrm>
        <a:off x="1538277" y="2767613"/>
        <a:ext cx="1836572" cy="168352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3F154B-86A1-4DC7-8A86-034F11E02583}" type="datetimeFigureOut">
              <a:rPr lang="ca-ES" smtClean="0"/>
              <a:t>1/5/24</a:t>
            </a:fld>
            <a:endParaRPr lang="ca-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AE0316-BE4F-4684-9AA9-C1EFD4D0644E}" type="slidenum">
              <a:rPr lang="ca-ES" smtClean="0"/>
              <a:t>‹Nº›</a:t>
            </a:fld>
            <a:endParaRPr lang="ca-ES"/>
          </a:p>
        </p:txBody>
      </p:sp>
    </p:spTree>
    <p:extLst>
      <p:ext uri="{BB962C8B-B14F-4D97-AF65-F5344CB8AC3E}">
        <p14:creationId xmlns:p14="http://schemas.microsoft.com/office/powerpoint/2010/main" val="20500553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C59461-47FA-B447-9EDC-7B71C5781829}" type="datetimeFigureOut">
              <a:rPr lang="es-ES" smtClean="0"/>
              <a:t>1/5/24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39B12-D897-E845-9083-6C68EB259CBC}" type="slidenum">
              <a:rPr lang="es-ES" smtClean="0"/>
              <a:t>‹Nº›</a:t>
            </a:fld>
            <a:endParaRPr lang="es-ES"/>
          </a:p>
        </p:txBody>
      </p:sp>
    </p:spTree>
    <p:extLst>
      <p:ext uri="{BB962C8B-B14F-4D97-AF65-F5344CB8AC3E}">
        <p14:creationId xmlns:p14="http://schemas.microsoft.com/office/powerpoint/2010/main" val="2456344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99239B12-D897-E845-9083-6C68EB259CBC}" type="slidenum">
              <a:rPr lang="es-ES" smtClean="0"/>
              <a:t>13</a:t>
            </a:fld>
            <a:endParaRPr lang="es-ES"/>
          </a:p>
        </p:txBody>
      </p:sp>
    </p:spTree>
    <p:extLst>
      <p:ext uri="{BB962C8B-B14F-4D97-AF65-F5344CB8AC3E}">
        <p14:creationId xmlns:p14="http://schemas.microsoft.com/office/powerpoint/2010/main" val="167909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w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4.w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59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19602-439E-D087-1C1B-CE9A60B0D437}"/>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C0A56038-42FA-B2E3-C3D7-218A491696A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3E2795A-9C9B-956F-33B2-8B21731AE77C}"/>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C6D481F9-1430-BB07-11F0-82121987ED03}"/>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05BBEBD1-4DD7-6959-BED6-1B270F5D9F0A}"/>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424961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5C332-89B6-33DE-0284-7C7082A4309F}"/>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3381FBD-84C3-388F-2971-7B457D0F632B}"/>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53686B1B-0E63-A90C-5A76-0A8F1B081963}"/>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F8A96EA1-37AA-6069-5B5B-8B17816AE6D6}"/>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6" name="Marcador de pie de página 5">
            <a:extLst>
              <a:ext uri="{FF2B5EF4-FFF2-40B4-BE49-F238E27FC236}">
                <a16:creationId xmlns:a16="http://schemas.microsoft.com/office/drawing/2014/main" id="{6DA82664-62AF-4272-2233-85F2E984510E}"/>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EE82FBE-42DE-952D-22A3-7F2876FF11F2}"/>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253873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00454-AA56-70C4-9494-F2D64E3234DB}"/>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DFCC2CFA-CFCA-2F03-A39F-255776CDB09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8D95851-92C5-7F64-E005-63F1B4175B29}"/>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6DD32637-EE03-967F-D753-F55990997D5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B89A9FA-1159-3B98-7DEF-E320DD7C7B95}"/>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A27C5D08-6DA9-FC8D-7DFE-A20A14CB3B76}"/>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8" name="Marcador de pie de página 7">
            <a:extLst>
              <a:ext uri="{FF2B5EF4-FFF2-40B4-BE49-F238E27FC236}">
                <a16:creationId xmlns:a16="http://schemas.microsoft.com/office/drawing/2014/main" id="{786A0120-86CF-1BF5-5D27-3DF63D199B55}"/>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63E86BD1-8300-BCD8-0B7C-2EB84A569D03}"/>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2257683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3DA123-DFB1-D5C4-F98A-826D3746941A}"/>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9B2680A8-63A5-A6F7-657A-289DCEE359DC}"/>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4" name="Marcador de pie de página 3">
            <a:extLst>
              <a:ext uri="{FF2B5EF4-FFF2-40B4-BE49-F238E27FC236}">
                <a16:creationId xmlns:a16="http://schemas.microsoft.com/office/drawing/2014/main" id="{2CEF5809-73E4-59EF-D58E-223C7D3CC8A3}"/>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34DBD66D-C3A6-ED9A-1C3D-0D78C76FE19D}"/>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3587777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40AB46C-DC33-DD30-5E4B-3CFF1FD21B0A}"/>
              </a:ext>
            </a:extLst>
          </p:cNvPr>
          <p:cNvSpPr>
            <a:spLocks noGrp="1"/>
          </p:cNvSpPr>
          <p:nvPr>
            <p:ph type="dt" sz="half" idx="10"/>
          </p:nvPr>
        </p:nvSpPr>
        <p:spPr/>
        <p:txBody>
          <a:bodyPr/>
          <a:lstStyle/>
          <a:p>
            <a:fld id="{A2F0292D-1797-49A5-8D2D-8D50C72EF3CC}" type="datetimeFigureOut">
              <a:rPr lang="en-US" smtClean="0"/>
              <a:t>5/1/24</a:t>
            </a:fld>
            <a:endParaRPr lang="en-US"/>
          </a:p>
        </p:txBody>
      </p:sp>
      <p:sp>
        <p:nvSpPr>
          <p:cNvPr id="3" name="Marcador de pie de página 2">
            <a:extLst>
              <a:ext uri="{FF2B5EF4-FFF2-40B4-BE49-F238E27FC236}">
                <a16:creationId xmlns:a16="http://schemas.microsoft.com/office/drawing/2014/main" id="{3999E74D-A9B9-9C6A-D382-58D6AF70A10F}"/>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3E8D5338-4D36-1A5D-18BB-BA5D614C8DD5}"/>
              </a:ext>
            </a:extLst>
          </p:cNvPr>
          <p:cNvSpPr>
            <a:spLocks noGrp="1"/>
          </p:cNvSpPr>
          <p:nvPr>
            <p:ph type="sldNum" sz="quarter" idx="12"/>
          </p:nvPr>
        </p:nvSpPr>
        <p:spPr/>
        <p:txBody>
          <a:bodyPr/>
          <a:lstStyle/>
          <a:p>
            <a:fld id="{D6CC888B-D9F9-4E54-B722-F151A9F45E95}" type="slidenum">
              <a:rPr lang="en-US" smtClean="0"/>
              <a:t>‹Nº›</a:t>
            </a:fld>
            <a:endParaRPr lang="en-US"/>
          </a:p>
        </p:txBody>
      </p:sp>
    </p:spTree>
    <p:extLst>
      <p:ext uri="{BB962C8B-B14F-4D97-AF65-F5344CB8AC3E}">
        <p14:creationId xmlns:p14="http://schemas.microsoft.com/office/powerpoint/2010/main" val="646681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4DC95E-1C14-4C17-E788-2EBB0E6F59F4}"/>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A69D363D-4E60-BE2C-4ED7-377F3D04F02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D08785E7-1751-1F2C-4B70-11D49B84D1C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1ED3754-473B-58A1-8D46-65D0D300A356}"/>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6" name="Marcador de pie de página 5">
            <a:extLst>
              <a:ext uri="{FF2B5EF4-FFF2-40B4-BE49-F238E27FC236}">
                <a16:creationId xmlns:a16="http://schemas.microsoft.com/office/drawing/2014/main" id="{851AE81C-782A-FEEA-A64E-14E322B67D1F}"/>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8AA30565-D78A-40AE-845C-9A621A4155F7}"/>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281080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5DACA7-2C19-518D-E643-D49D1ADEF476}"/>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3F4A0001-6BE0-EFE1-F206-4266715DC25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Marcador de texto 3">
            <a:extLst>
              <a:ext uri="{FF2B5EF4-FFF2-40B4-BE49-F238E27FC236}">
                <a16:creationId xmlns:a16="http://schemas.microsoft.com/office/drawing/2014/main" id="{86010594-22D5-FD50-5CDD-C092FD7CB0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3BF5C11-D226-E863-052B-B184A0DBE224}"/>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6" name="Marcador de pie de página 5">
            <a:extLst>
              <a:ext uri="{FF2B5EF4-FFF2-40B4-BE49-F238E27FC236}">
                <a16:creationId xmlns:a16="http://schemas.microsoft.com/office/drawing/2014/main" id="{C4B9A0D7-DDC1-6CC7-E96E-D58359B6F9A2}"/>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4866DB2-C761-8C3E-3E4F-79FF7E1C81BB}"/>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372461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C6510B-66EC-CAFC-312A-D290B52E5503}"/>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F695A534-4487-8526-6517-4DEE31BE9C9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FE075101-CBCB-F1BB-ECB3-E51966AE0A15}"/>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6924708C-39E9-D6D9-5068-16631E5FE3C4}"/>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34C726A2-8C85-6AE0-A01F-00FD7E31159D}"/>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2510081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281C8A1-B07C-2A7A-5C7B-9851DCDADB00}"/>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12001849-6143-BE1F-9D32-07A97161FF92}"/>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61E395C-6181-A5AD-ABCB-DF9364D0E9DD}"/>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0796FB6C-AB03-D2FD-DA2E-346815550F98}"/>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27F91A7D-1FD0-1853-8508-493BB5B25088}"/>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154497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624386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s AMB TÍTOL">
    <p:spTree>
      <p:nvGrpSpPr>
        <p:cNvPr id="1" name=""/>
        <p:cNvGrpSpPr/>
        <p:nvPr/>
      </p:nvGrpSpPr>
      <p:grpSpPr>
        <a:xfrm>
          <a:off x="0" y="0"/>
          <a:ext cx="0" cy="0"/>
          <a:chOff x="0" y="0"/>
          <a:chExt cx="0" cy="0"/>
        </a:xfrm>
      </p:grpSpPr>
      <p:sp>
        <p:nvSpPr>
          <p:cNvPr id="3" name="Rectángulo 2"/>
          <p:cNvSpPr/>
          <p:nvPr userDrawn="1"/>
        </p:nvSpPr>
        <p:spPr>
          <a:xfrm>
            <a:off x="-304800" y="-186267"/>
            <a:ext cx="9541933" cy="853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cxnSp>
        <p:nvCxnSpPr>
          <p:cNvPr id="17" name="Conector recto 16">
            <a:extLst>
              <a:ext uri="{FF2B5EF4-FFF2-40B4-BE49-F238E27FC236}">
                <a16:creationId xmlns:a16="http://schemas.microsoft.com/office/drawing/2014/main" id="{66791665-9B68-43DA-A238-9FC870B65259}"/>
              </a:ext>
            </a:extLst>
          </p:cNvPr>
          <p:cNvCxnSpPr/>
          <p:nvPr userDrawn="1"/>
        </p:nvCxnSpPr>
        <p:spPr>
          <a:xfrm>
            <a:off x="-1185974" y="666750"/>
            <a:ext cx="3485313" cy="0"/>
          </a:xfrm>
          <a:prstGeom prst="line">
            <a:avLst/>
          </a:prstGeom>
          <a:ln>
            <a:solidFill>
              <a:srgbClr val="113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74333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eriors AMB TÍTOL">
    <p:spTree>
      <p:nvGrpSpPr>
        <p:cNvPr id="1" name=""/>
        <p:cNvGrpSpPr/>
        <p:nvPr/>
      </p:nvGrpSpPr>
      <p:grpSpPr>
        <a:xfrm>
          <a:off x="0" y="0"/>
          <a:ext cx="0" cy="0"/>
          <a:chOff x="0" y="0"/>
          <a:chExt cx="0" cy="0"/>
        </a:xfrm>
      </p:grpSpPr>
      <p:sp>
        <p:nvSpPr>
          <p:cNvPr id="3" name="Rectángulo 2"/>
          <p:cNvSpPr/>
          <p:nvPr userDrawn="1"/>
        </p:nvSpPr>
        <p:spPr>
          <a:xfrm>
            <a:off x="-304800" y="-186267"/>
            <a:ext cx="9541933" cy="853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cxnSp>
        <p:nvCxnSpPr>
          <p:cNvPr id="17" name="Conector recto 16">
            <a:extLst>
              <a:ext uri="{FF2B5EF4-FFF2-40B4-BE49-F238E27FC236}">
                <a16:creationId xmlns:a16="http://schemas.microsoft.com/office/drawing/2014/main" id="{66791665-9B68-43DA-A238-9FC870B65259}"/>
              </a:ext>
            </a:extLst>
          </p:cNvPr>
          <p:cNvCxnSpPr/>
          <p:nvPr userDrawn="1"/>
        </p:nvCxnSpPr>
        <p:spPr>
          <a:xfrm>
            <a:off x="-1185974" y="666750"/>
            <a:ext cx="3485313" cy="0"/>
          </a:xfrm>
          <a:prstGeom prst="line">
            <a:avLst/>
          </a:prstGeom>
          <a:ln>
            <a:solidFill>
              <a:srgbClr val="113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3784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OR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405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446563"/>
          </a:xfrm>
          <a:prstGeom prst="rect">
            <a:avLst/>
          </a:prstGeom>
        </p:spPr>
      </p:pic>
      <p:pic>
        <p:nvPicPr>
          <p:cNvPr id="8" name="Imagen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411439"/>
            <a:ext cx="9144000" cy="446563"/>
          </a:xfrm>
          <a:prstGeom prst="rect">
            <a:avLst/>
          </a:prstGeom>
        </p:spPr>
      </p:pic>
      <p:pic>
        <p:nvPicPr>
          <p:cNvPr id="3" name="Imagen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9074" y="5945189"/>
            <a:ext cx="1207127" cy="660817"/>
          </a:xfrm>
          <a:prstGeom prst="rect">
            <a:avLst/>
          </a:prstGeom>
        </p:spPr>
      </p:pic>
      <p:pic>
        <p:nvPicPr>
          <p:cNvPr id="2" name="Imagen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29244" y="6069593"/>
            <a:ext cx="1070825" cy="536413"/>
          </a:xfrm>
          <a:prstGeom prst="rect">
            <a:avLst/>
          </a:prstGeom>
        </p:spPr>
      </p:pic>
    </p:spTree>
    <p:extLst>
      <p:ext uri="{BB962C8B-B14F-4D97-AF65-F5344CB8AC3E}">
        <p14:creationId xmlns:p14="http://schemas.microsoft.com/office/powerpoint/2010/main" val="13073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INTRODUCCIÓ I OBJECTIUS">
    <p:spTree>
      <p:nvGrpSpPr>
        <p:cNvPr id="1" name=""/>
        <p:cNvGrpSpPr/>
        <p:nvPr/>
      </p:nvGrpSpPr>
      <p:grpSpPr>
        <a:xfrm>
          <a:off x="0" y="0"/>
          <a:ext cx="0" cy="0"/>
          <a:chOff x="0" y="0"/>
          <a:chExt cx="0" cy="0"/>
        </a:xfrm>
      </p:grpSpPr>
      <p:pic>
        <p:nvPicPr>
          <p:cNvPr id="7" name="Imagen 6">
            <a:hlinkClick r:id="" action="ppaction://noaction"/>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46563"/>
          </a:xfrm>
          <a:prstGeom prst="rect">
            <a:avLst/>
          </a:prstGeom>
        </p:spPr>
      </p:pic>
      <p:sp>
        <p:nvSpPr>
          <p:cNvPr id="4" name="Marcador de número de diapositiva 3"/>
          <p:cNvSpPr>
            <a:spLocks noGrp="1"/>
          </p:cNvSpPr>
          <p:nvPr>
            <p:ph type="sldNum" sz="quarter" idx="12"/>
          </p:nvPr>
        </p:nvSpPr>
        <p:spPr>
          <a:xfrm>
            <a:off x="2783410" y="6356351"/>
            <a:ext cx="2057400" cy="365125"/>
          </a:xfrm>
        </p:spPr>
        <p:txBody>
          <a:bodyPr/>
          <a:lstStyle/>
          <a:p>
            <a:fld id="{7D0123C0-2F51-4BAE-AE05-87D25E8F546F}" type="slidenum">
              <a:rPr lang="es-ES" smtClean="0">
                <a:solidFill>
                  <a:srgbClr val="465E9C"/>
                </a:solidFill>
              </a:rPr>
              <a:pPr/>
              <a:t>‹Nº›</a:t>
            </a:fld>
            <a:endParaRPr lang="es-ES">
              <a:solidFill>
                <a:srgbClr val="465E9C"/>
              </a:soli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73" y="5945187"/>
            <a:ext cx="1207127" cy="660817"/>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9243" y="6069591"/>
            <a:ext cx="1070825" cy="536413"/>
          </a:xfrm>
          <a:prstGeom prst="rect">
            <a:avLst/>
          </a:prstGeom>
        </p:spPr>
      </p:pic>
    </p:spTree>
    <p:extLst>
      <p:ext uri="{BB962C8B-B14F-4D97-AF65-F5344CB8AC3E}">
        <p14:creationId xmlns:p14="http://schemas.microsoft.com/office/powerpoint/2010/main" val="4131066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R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920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A2F0292D-1797-49A5-8D2D-8D50C72EF3CC}" type="datetimeFigureOut">
              <a:rPr lang="en-US" smtClean="0"/>
              <a:t>5/1/24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CC888B-D9F9-4E54-B722-F151A9F45E95}" type="slidenum">
              <a:rPr lang="en-US" smtClean="0"/>
              <a:t>‹Nº›</a:t>
            </a:fld>
            <a:endParaRPr lang="en-US"/>
          </a:p>
        </p:txBody>
      </p:sp>
    </p:spTree>
    <p:extLst>
      <p:ext uri="{BB962C8B-B14F-4D97-AF65-F5344CB8AC3E}">
        <p14:creationId xmlns:p14="http://schemas.microsoft.com/office/powerpoint/2010/main" val="132264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portad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42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eriors AMB TÍTOL">
    <p:spTree>
      <p:nvGrpSpPr>
        <p:cNvPr id="1" name=""/>
        <p:cNvGrpSpPr/>
        <p:nvPr/>
      </p:nvGrpSpPr>
      <p:grpSpPr>
        <a:xfrm>
          <a:off x="0" y="0"/>
          <a:ext cx="0" cy="0"/>
          <a:chOff x="0" y="0"/>
          <a:chExt cx="0" cy="0"/>
        </a:xfrm>
      </p:grpSpPr>
      <p:sp>
        <p:nvSpPr>
          <p:cNvPr id="3" name="Rectángulo 2"/>
          <p:cNvSpPr/>
          <p:nvPr userDrawn="1"/>
        </p:nvSpPr>
        <p:spPr>
          <a:xfrm>
            <a:off x="-304800" y="-186267"/>
            <a:ext cx="9541933" cy="8530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a-ES"/>
          </a:p>
        </p:txBody>
      </p:sp>
      <p:cxnSp>
        <p:nvCxnSpPr>
          <p:cNvPr id="17" name="Conector recto 16">
            <a:extLst>
              <a:ext uri="{FF2B5EF4-FFF2-40B4-BE49-F238E27FC236}">
                <a16:creationId xmlns:a16="http://schemas.microsoft.com/office/drawing/2014/main" id="{66791665-9B68-43DA-A238-9FC870B65259}"/>
              </a:ext>
            </a:extLst>
          </p:cNvPr>
          <p:cNvCxnSpPr/>
          <p:nvPr userDrawn="1"/>
        </p:nvCxnSpPr>
        <p:spPr>
          <a:xfrm>
            <a:off x="-1185974" y="666750"/>
            <a:ext cx="3485313" cy="0"/>
          </a:xfrm>
          <a:prstGeom prst="line">
            <a:avLst/>
          </a:prstGeom>
          <a:ln>
            <a:solidFill>
              <a:srgbClr val="1134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33831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OR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85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4319A8-A2F0-FE9D-E361-763F18F02764}"/>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3C86C6D1-549E-75FA-75EC-E0D1D36F95A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E15D2D82-362A-DF53-E788-EA672BDE1D0A}"/>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E7963838-9E6F-1A01-F742-FDDF249447B7}"/>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2614DAA9-A7CD-9EA7-9334-703A6FE41806}"/>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3514457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D061F9-5653-C364-9054-894CA75168E9}"/>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32F5C13-AF08-B558-802F-96D096793F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6CBBC72E-0437-E38C-C7D4-C657DD37F1FF}"/>
              </a:ext>
            </a:extLst>
          </p:cNvPr>
          <p:cNvSpPr>
            <a:spLocks noGrp="1"/>
          </p:cNvSpPr>
          <p:nvPr>
            <p:ph type="dt" sz="half" idx="10"/>
          </p:nvPr>
        </p:nvSpPr>
        <p:spPr/>
        <p:txBody>
          <a:body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4E6E70F2-8BA7-A364-2A50-E0CE3AAEB3BB}"/>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FB62E0EB-4E09-9549-CBD1-DBE8A6B7CF0A}"/>
              </a:ext>
            </a:extLst>
          </p:cNvPr>
          <p:cNvSpPr>
            <a:spLocks noGrp="1"/>
          </p:cNvSpPr>
          <p:nvPr>
            <p:ph type="sldNum" sz="quarter" idx="12"/>
          </p:nvPr>
        </p:nvSpPr>
        <p:spPr/>
        <p:txBody>
          <a:bodyPr/>
          <a:lstStyle/>
          <a:p>
            <a:fld id="{DF659A17-4B58-F84A-AFD8-C783F9CCC349}" type="slidenum">
              <a:rPr lang="en-GB" smtClean="0"/>
              <a:t>‹Nº›</a:t>
            </a:fld>
            <a:endParaRPr lang="en-GB"/>
          </a:p>
        </p:txBody>
      </p:sp>
    </p:spTree>
    <p:extLst>
      <p:ext uri="{BB962C8B-B14F-4D97-AF65-F5344CB8AC3E}">
        <p14:creationId xmlns:p14="http://schemas.microsoft.com/office/powerpoint/2010/main" val="425730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1.w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heme" Target="../theme/theme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2.emf"/><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Imagen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354" y="6118887"/>
            <a:ext cx="1879771" cy="507769"/>
          </a:xfrm>
          <a:prstGeom prst="rect">
            <a:avLst/>
          </a:prstGeom>
        </p:spPr>
      </p:pic>
      <p:pic>
        <p:nvPicPr>
          <p:cNvPr id="3" name="Imagen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969819" y="6120678"/>
            <a:ext cx="2954488" cy="480434"/>
          </a:xfrm>
          <a:prstGeom prst="rect">
            <a:avLst/>
          </a:prstGeom>
        </p:spPr>
      </p:pic>
    </p:spTree>
    <p:extLst>
      <p:ext uri="{BB962C8B-B14F-4D97-AF65-F5344CB8AC3E}">
        <p14:creationId xmlns:p14="http://schemas.microsoft.com/office/powerpoint/2010/main" val="302536914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0" r:id="rId5"/>
    <p:sldLayoutId id="2147483663" r:id="rId6"/>
    <p:sldLayoutId id="214748366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BBF0314-27E5-460C-4B25-1137AC26CB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9FE7FC4F-C855-0509-F581-92AADD8192D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35C7E0BD-70EE-A1D7-3253-62074B194A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DC60B85-3D7F-DC4F-B12E-7236F2B73FBC}" type="datetimeFigureOut">
              <a:rPr lang="en-GB" smtClean="0"/>
              <a:t>01/05/2024</a:t>
            </a:fld>
            <a:endParaRPr lang="en-GB"/>
          </a:p>
        </p:txBody>
      </p:sp>
      <p:sp>
        <p:nvSpPr>
          <p:cNvPr id="5" name="Marcador de pie de página 4">
            <a:extLst>
              <a:ext uri="{FF2B5EF4-FFF2-40B4-BE49-F238E27FC236}">
                <a16:creationId xmlns:a16="http://schemas.microsoft.com/office/drawing/2014/main" id="{7AE18A60-ACE1-3C7E-3237-256E805F0F8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4BDDA929-6EAF-C980-914F-ADB525C1FEB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659A17-4B58-F84A-AFD8-C783F9CCC349}" type="slidenum">
              <a:rPr lang="en-GB" smtClean="0"/>
              <a:t>‹Nº›</a:t>
            </a:fld>
            <a:endParaRPr lang="en-GB"/>
          </a:p>
        </p:txBody>
      </p:sp>
      <p:pic>
        <p:nvPicPr>
          <p:cNvPr id="7" name="Imagen 6">
            <a:extLst>
              <a:ext uri="{FF2B5EF4-FFF2-40B4-BE49-F238E27FC236}">
                <a16:creationId xmlns:a16="http://schemas.microsoft.com/office/drawing/2014/main" id="{EE5F2E29-26EC-80F0-8F86-5D8CD4278F5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4354" y="6118887"/>
            <a:ext cx="1879771" cy="507769"/>
          </a:xfrm>
          <a:prstGeom prst="rect">
            <a:avLst/>
          </a:prstGeom>
        </p:spPr>
      </p:pic>
      <p:pic>
        <p:nvPicPr>
          <p:cNvPr id="8" name="Imagen 7">
            <a:extLst>
              <a:ext uri="{FF2B5EF4-FFF2-40B4-BE49-F238E27FC236}">
                <a16:creationId xmlns:a16="http://schemas.microsoft.com/office/drawing/2014/main" id="{1E8BF423-45C5-6E8C-EBF8-9307C9F4BA8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969819" y="6120678"/>
            <a:ext cx="2954488" cy="480434"/>
          </a:xfrm>
          <a:prstGeom prst="rect">
            <a:avLst/>
          </a:prstGeom>
        </p:spPr>
      </p:pic>
    </p:spTree>
    <p:extLst>
      <p:ext uri="{BB962C8B-B14F-4D97-AF65-F5344CB8AC3E}">
        <p14:creationId xmlns:p14="http://schemas.microsoft.com/office/powerpoint/2010/main" val="493554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ubtitle 2"/>
          <p:cNvSpPr txBox="1">
            <a:spLocks/>
          </p:cNvSpPr>
          <p:nvPr/>
        </p:nvSpPr>
        <p:spPr>
          <a:xfrm>
            <a:off x="2097559" y="6250993"/>
            <a:ext cx="699617" cy="30538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200" b="1">
              <a:solidFill>
                <a:schemeClr val="tx1">
                  <a:lumMod val="50000"/>
                  <a:lumOff val="50000"/>
                </a:schemeClr>
              </a:solidFill>
            </a:endParaRPr>
          </a:p>
        </p:txBody>
      </p:sp>
      <p:sp>
        <p:nvSpPr>
          <p:cNvPr id="11" name="Subtitle 2"/>
          <p:cNvSpPr txBox="1">
            <a:spLocks/>
          </p:cNvSpPr>
          <p:nvPr/>
        </p:nvSpPr>
        <p:spPr>
          <a:xfrm>
            <a:off x="4576434" y="5437089"/>
            <a:ext cx="4567567" cy="470421"/>
          </a:xfrm>
          <a:prstGeom prst="rect">
            <a:avLst/>
          </a:prstGeom>
          <a:noFill/>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pt-BR" sz="2800" b="1">
              <a:solidFill>
                <a:schemeClr val="bg1"/>
              </a:solidFill>
              <a:cs typeface="Calibri"/>
            </a:endParaRPr>
          </a:p>
        </p:txBody>
      </p:sp>
      <p:sp>
        <p:nvSpPr>
          <p:cNvPr id="8" name="Subtitle 2"/>
          <p:cNvSpPr txBox="1">
            <a:spLocks/>
          </p:cNvSpPr>
          <p:nvPr/>
        </p:nvSpPr>
        <p:spPr>
          <a:xfrm>
            <a:off x="4742913" y="4579871"/>
            <a:ext cx="3927532" cy="72118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n-GB" sz="1800" b="1" dirty="0"/>
              <a:t>Maria Kapanadze Kapanadze, PhD</a:t>
            </a:r>
          </a:p>
          <a:p>
            <a:pPr algn="r">
              <a:spcBef>
                <a:spcPts val="0"/>
              </a:spcBef>
            </a:pPr>
            <a:r>
              <a:rPr lang="en-GB" sz="1800" dirty="0"/>
              <a:t>Research Professor</a:t>
            </a:r>
          </a:p>
          <a:p>
            <a:pPr algn="r">
              <a:spcBef>
                <a:spcPts val="0"/>
              </a:spcBef>
            </a:pPr>
            <a:r>
              <a:rPr lang="en-GB" sz="1800" dirty="0"/>
              <a:t> Occupational Therapy Department </a:t>
            </a:r>
          </a:p>
          <a:p>
            <a:pPr algn="r">
              <a:spcBef>
                <a:spcPts val="0"/>
              </a:spcBef>
            </a:pPr>
            <a:r>
              <a:rPr lang="en-GB" sz="1800" dirty="0"/>
              <a:t>1/05/2024</a:t>
            </a:r>
          </a:p>
          <a:p>
            <a:pPr algn="l"/>
            <a:endParaRPr lang="en-US" sz="1200" b="1" dirty="0">
              <a:solidFill>
                <a:schemeClr val="tx1">
                  <a:lumMod val="50000"/>
                  <a:lumOff val="50000"/>
                </a:schemeClr>
              </a:solidFill>
            </a:endParaRPr>
          </a:p>
          <a:p>
            <a:pPr algn="l"/>
            <a:endParaRPr lang="en-US" sz="1200" b="1" dirty="0">
              <a:solidFill>
                <a:schemeClr val="tx1">
                  <a:lumMod val="50000"/>
                  <a:lumOff val="50000"/>
                </a:schemeClr>
              </a:solidFill>
            </a:endParaRPr>
          </a:p>
        </p:txBody>
      </p:sp>
      <p:sp>
        <p:nvSpPr>
          <p:cNvPr id="3" name="CuadroTexto 2">
            <a:extLst>
              <a:ext uri="{FF2B5EF4-FFF2-40B4-BE49-F238E27FC236}">
                <a16:creationId xmlns:a16="http://schemas.microsoft.com/office/drawing/2014/main" id="{017858CA-8774-2D86-6B04-B69338F9508D}"/>
              </a:ext>
            </a:extLst>
          </p:cNvPr>
          <p:cNvSpPr txBox="1"/>
          <p:nvPr/>
        </p:nvSpPr>
        <p:spPr>
          <a:xfrm>
            <a:off x="1968060" y="2396367"/>
            <a:ext cx="5549705" cy="1384995"/>
          </a:xfrm>
          <a:prstGeom prst="rect">
            <a:avLst/>
          </a:prstGeom>
          <a:noFill/>
        </p:spPr>
        <p:txBody>
          <a:bodyPr wrap="square">
            <a:spAutoFit/>
          </a:bodyPr>
          <a:lstStyle/>
          <a:p>
            <a:pPr algn="ctr"/>
            <a:r>
              <a:rPr lang="en-GB" sz="2800" b="1" dirty="0"/>
              <a:t>Job profile evaluation</a:t>
            </a:r>
          </a:p>
          <a:p>
            <a:pPr algn="ctr"/>
            <a:r>
              <a:rPr lang="en-GB" sz="2800" b="1" dirty="0"/>
              <a:t> and</a:t>
            </a:r>
          </a:p>
          <a:p>
            <a:pPr algn="ctr"/>
            <a:r>
              <a:rPr lang="en-GB" sz="2800" b="1" dirty="0"/>
              <a:t> job matching</a:t>
            </a:r>
          </a:p>
        </p:txBody>
      </p:sp>
      <p:pic>
        <p:nvPicPr>
          <p:cNvPr id="6" name="Picture 3">
            <a:extLst>
              <a:ext uri="{FF2B5EF4-FFF2-40B4-BE49-F238E27FC236}">
                <a16:creationId xmlns:a16="http://schemas.microsoft.com/office/drawing/2014/main" id="{9C4B8823-D491-7C34-EE06-F5172BD2F4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12" y="70110"/>
            <a:ext cx="1485900" cy="1447800"/>
          </a:xfrm>
          <a:prstGeom prst="rect">
            <a:avLst/>
          </a:prstGeom>
          <a:noFill/>
          <a:ln>
            <a:noFill/>
          </a:ln>
        </p:spPr>
      </p:pic>
      <p:pic>
        <p:nvPicPr>
          <p:cNvPr id="7" name="Picture 2">
            <a:extLst>
              <a:ext uri="{FF2B5EF4-FFF2-40B4-BE49-F238E27FC236}">
                <a16:creationId xmlns:a16="http://schemas.microsoft.com/office/drawing/2014/main" id="{3F6412CC-856C-A4F6-C6B4-AC49772CA7B3}"/>
              </a:ext>
            </a:extLst>
          </p:cNvPr>
          <p:cNvPicPr>
            <a:picLocks noChangeAspect="1"/>
          </p:cNvPicPr>
          <p:nvPr/>
        </p:nvPicPr>
        <p:blipFill>
          <a:blip r:embed="rId3"/>
          <a:srcRect/>
          <a:stretch>
            <a:fillRect/>
          </a:stretch>
        </p:blipFill>
        <p:spPr bwMode="auto">
          <a:xfrm>
            <a:off x="2097559" y="209191"/>
            <a:ext cx="762000" cy="1244600"/>
          </a:xfrm>
          <a:prstGeom prst="rect">
            <a:avLst/>
          </a:prstGeom>
          <a:noFill/>
          <a:ln w="9525">
            <a:noFill/>
            <a:miter lim="800000"/>
            <a:headEnd/>
            <a:tailEnd/>
          </a:ln>
        </p:spPr>
      </p:pic>
      <p:pic>
        <p:nvPicPr>
          <p:cNvPr id="9" name="Picture 1">
            <a:extLst>
              <a:ext uri="{FF2B5EF4-FFF2-40B4-BE49-F238E27FC236}">
                <a16:creationId xmlns:a16="http://schemas.microsoft.com/office/drawing/2014/main" id="{10853197-0A47-20C3-0EE4-9BAA931AE8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56000" y="158391"/>
            <a:ext cx="2032000" cy="1295400"/>
          </a:xfrm>
          <a:prstGeom prst="rect">
            <a:avLst/>
          </a:prstGeom>
          <a:noFill/>
          <a:ln>
            <a:noFill/>
          </a:ln>
        </p:spPr>
      </p:pic>
      <p:pic>
        <p:nvPicPr>
          <p:cNvPr id="10" name="Picture 4">
            <a:extLst>
              <a:ext uri="{FF2B5EF4-FFF2-40B4-BE49-F238E27FC236}">
                <a16:creationId xmlns:a16="http://schemas.microsoft.com/office/drawing/2014/main" id="{E2EB5E81-4DC9-E340-26FC-C44D4CA328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0079" y="119291"/>
            <a:ext cx="736600" cy="1206500"/>
          </a:xfrm>
          <a:prstGeom prst="rect">
            <a:avLst/>
          </a:prstGeom>
          <a:noFill/>
          <a:ln>
            <a:noFill/>
          </a:ln>
        </p:spPr>
      </p:pic>
      <p:pic>
        <p:nvPicPr>
          <p:cNvPr id="13" name="Imagen 12" descr="Imagen que contiene Logotipo&#10;&#10;Descripción generada automáticamente">
            <a:extLst>
              <a:ext uri="{FF2B5EF4-FFF2-40B4-BE49-F238E27FC236}">
                <a16:creationId xmlns:a16="http://schemas.microsoft.com/office/drawing/2014/main" id="{291E5AB3-CFCC-AC64-F764-7D4AC3601694}"/>
              </a:ext>
            </a:extLst>
          </p:cNvPr>
          <p:cNvPicPr>
            <a:picLocks noChangeAspect="1"/>
          </p:cNvPicPr>
          <p:nvPr/>
        </p:nvPicPr>
        <p:blipFill>
          <a:blip r:embed="rId6"/>
          <a:stretch>
            <a:fillRect/>
          </a:stretch>
        </p:blipFill>
        <p:spPr>
          <a:xfrm>
            <a:off x="7242626" y="63905"/>
            <a:ext cx="1485901" cy="1397920"/>
          </a:xfrm>
          <a:prstGeom prst="rect">
            <a:avLst/>
          </a:prstGeom>
        </p:spPr>
      </p:pic>
    </p:spTree>
    <p:extLst>
      <p:ext uri="{BB962C8B-B14F-4D97-AF65-F5344CB8AC3E}">
        <p14:creationId xmlns:p14="http://schemas.microsoft.com/office/powerpoint/2010/main" val="497348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98589E5-043E-E584-C356-43C678CC7BBE}"/>
              </a:ext>
            </a:extLst>
          </p:cNvPr>
          <p:cNvSpPr txBox="1"/>
          <p:nvPr/>
        </p:nvSpPr>
        <p:spPr>
          <a:xfrm>
            <a:off x="492099" y="56653"/>
            <a:ext cx="6178524" cy="707886"/>
          </a:xfrm>
          <a:prstGeom prst="rect">
            <a:avLst/>
          </a:prstGeom>
          <a:noFill/>
        </p:spPr>
        <p:txBody>
          <a:bodyPr wrap="square" rtlCol="0">
            <a:spAutoFit/>
          </a:bodyPr>
          <a:lstStyle/>
          <a:p>
            <a:r>
              <a:rPr lang="es-ES" sz="2000" b="1" dirty="0">
                <a:solidFill>
                  <a:srgbClr val="3B8E9D"/>
                </a:solidFill>
                <a:effectLst/>
              </a:rPr>
              <a:t>Performance </a:t>
            </a:r>
            <a:r>
              <a:rPr lang="es-ES" sz="2000" b="1" dirty="0" err="1">
                <a:solidFill>
                  <a:srgbClr val="3B8E9D"/>
                </a:solidFill>
                <a:effectLst/>
              </a:rPr>
              <a:t>Skills</a:t>
            </a:r>
            <a:r>
              <a:rPr lang="es-ES" sz="2000" b="1" dirty="0">
                <a:solidFill>
                  <a:srgbClr val="3B8E9D"/>
                </a:solidFill>
                <a:effectLst/>
              </a:rPr>
              <a:t> </a:t>
            </a:r>
            <a:r>
              <a:rPr lang="es-ES" sz="2000" b="1" dirty="0" err="1">
                <a:solidFill>
                  <a:srgbClr val="3B8E9D"/>
                </a:solidFill>
                <a:effectLst/>
              </a:rPr>
              <a:t>for</a:t>
            </a:r>
            <a:r>
              <a:rPr lang="es-ES" sz="2000" b="1" dirty="0">
                <a:solidFill>
                  <a:srgbClr val="3B8E9D"/>
                </a:solidFill>
                <a:effectLst/>
              </a:rPr>
              <a:t> </a:t>
            </a:r>
            <a:r>
              <a:rPr lang="es-ES" sz="2000" b="1" dirty="0" err="1">
                <a:solidFill>
                  <a:srgbClr val="3B8E9D"/>
                </a:solidFill>
                <a:effectLst/>
              </a:rPr>
              <a:t>Persons</a:t>
            </a:r>
            <a:r>
              <a:rPr lang="es-ES" sz="2000" b="1" dirty="0">
                <a:solidFill>
                  <a:srgbClr val="3B8E9D"/>
                </a:solidFill>
                <a:effectLst/>
              </a:rPr>
              <a:t> (AOTA, 2020)</a:t>
            </a:r>
          </a:p>
          <a:p>
            <a:endParaRPr lang="en-GB" sz="2000" b="1" dirty="0">
              <a:solidFill>
                <a:srgbClr val="3B8E9D"/>
              </a:solidFill>
            </a:endParaRPr>
          </a:p>
        </p:txBody>
      </p:sp>
      <p:sp>
        <p:nvSpPr>
          <p:cNvPr id="3" name="CuadroTexto 2">
            <a:extLst>
              <a:ext uri="{FF2B5EF4-FFF2-40B4-BE49-F238E27FC236}">
                <a16:creationId xmlns:a16="http://schemas.microsoft.com/office/drawing/2014/main" id="{12BEF956-8528-8954-1C40-FA898AE9EE56}"/>
              </a:ext>
            </a:extLst>
          </p:cNvPr>
          <p:cNvSpPr txBox="1"/>
          <p:nvPr/>
        </p:nvSpPr>
        <p:spPr>
          <a:xfrm>
            <a:off x="878190" y="965023"/>
            <a:ext cx="6946188" cy="984885"/>
          </a:xfrm>
          <a:prstGeom prst="rect">
            <a:avLst/>
          </a:prstGeom>
          <a:noFill/>
        </p:spPr>
        <p:txBody>
          <a:bodyPr wrap="square" rtlCol="0">
            <a:spAutoFit/>
          </a:bodyPr>
          <a:lstStyle/>
          <a:p>
            <a:pPr algn="just"/>
            <a:r>
              <a:rPr lang="en-GB" sz="2000" b="1" dirty="0">
                <a:effectLst/>
              </a:rPr>
              <a:t>Motor Skills</a:t>
            </a:r>
            <a:r>
              <a:rPr lang="en-GB" sz="2000" dirty="0">
                <a:effectLst/>
              </a:rPr>
              <a:t>—small, observable actions related to moving</a:t>
            </a:r>
          </a:p>
          <a:p>
            <a:pPr algn="just"/>
            <a:r>
              <a:rPr lang="en-GB" sz="2000" dirty="0">
                <a:effectLst/>
              </a:rPr>
              <a:t>oneself or moving and interacting with tangible task objects. </a:t>
            </a:r>
            <a:endParaRPr lang="en-GB" sz="2000" dirty="0"/>
          </a:p>
          <a:p>
            <a:endParaRPr lang="en-GB" dirty="0"/>
          </a:p>
        </p:txBody>
      </p:sp>
      <p:graphicFrame>
        <p:nvGraphicFramePr>
          <p:cNvPr id="6" name="Tabla 5">
            <a:extLst>
              <a:ext uri="{FF2B5EF4-FFF2-40B4-BE49-F238E27FC236}">
                <a16:creationId xmlns:a16="http://schemas.microsoft.com/office/drawing/2014/main" id="{5CB6A017-8A41-6436-5D5B-107C913E321D}"/>
              </a:ext>
            </a:extLst>
          </p:cNvPr>
          <p:cNvGraphicFramePr>
            <a:graphicFrameLocks noGrp="1"/>
          </p:cNvGraphicFramePr>
          <p:nvPr>
            <p:extLst>
              <p:ext uri="{D42A27DB-BD31-4B8C-83A1-F6EECF244321}">
                <p14:modId xmlns:p14="http://schemas.microsoft.com/office/powerpoint/2010/main" val="1509010312"/>
              </p:ext>
            </p:extLst>
          </p:nvPr>
        </p:nvGraphicFramePr>
        <p:xfrm>
          <a:off x="878191" y="2150392"/>
          <a:ext cx="6946187" cy="3250142"/>
        </p:xfrm>
        <a:graphic>
          <a:graphicData uri="http://schemas.openxmlformats.org/drawingml/2006/table">
            <a:tbl>
              <a:tblPr firstRow="1" bandRow="1">
                <a:tableStyleId>{5940675A-B579-460E-94D1-54222C63F5DA}</a:tableStyleId>
              </a:tblPr>
              <a:tblGrid>
                <a:gridCol w="6946187">
                  <a:extLst>
                    <a:ext uri="{9D8B030D-6E8A-4147-A177-3AD203B41FA5}">
                      <a16:colId xmlns:a16="http://schemas.microsoft.com/office/drawing/2014/main" val="1510727933"/>
                    </a:ext>
                  </a:extLst>
                </a:gridCol>
              </a:tblGrid>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Positioning the body:                            Washing dishes at the kitchen sink</a:t>
                      </a:r>
                    </a:p>
                  </a:txBody>
                  <a:tcPr/>
                </a:tc>
                <a:extLst>
                  <a:ext uri="{0D108BD9-81ED-4DB2-BD59-A6C34878D82A}">
                    <a16:rowId xmlns:a16="http://schemas.microsoft.com/office/drawing/2014/main" val="1779014816"/>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Stabilizes, Aligns, Positions</a:t>
                      </a:r>
                    </a:p>
                  </a:txBody>
                  <a:tcPr/>
                </a:tc>
                <a:extLst>
                  <a:ext uri="{0D108BD9-81ED-4DB2-BD59-A6C34878D82A}">
                    <a16:rowId xmlns:a16="http://schemas.microsoft.com/office/drawing/2014/main" val="963162071"/>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Obtaining and holding objects:               Acquiring a game from a cabinet in preparation for a family activity</a:t>
                      </a:r>
                    </a:p>
                  </a:txBody>
                  <a:tcPr/>
                </a:tc>
                <a:extLst>
                  <a:ext uri="{0D108BD9-81ED-4DB2-BD59-A6C34878D82A}">
                    <a16:rowId xmlns:a16="http://schemas.microsoft.com/office/drawing/2014/main" val="711363078"/>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n-lt"/>
                          <a:ea typeface="+mn-ea"/>
                          <a:cs typeface="+mn-cs"/>
                        </a:rPr>
                        <a:t>Reaches, Bends, Grips, Manipulates</a:t>
                      </a:r>
                    </a:p>
                  </a:txBody>
                  <a:tcPr/>
                </a:tc>
                <a:extLst>
                  <a:ext uri="{0D108BD9-81ED-4DB2-BD59-A6C34878D82A}">
                    <a16:rowId xmlns:a16="http://schemas.microsoft.com/office/drawing/2014/main" val="2298963985"/>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Moving self and objects:       Completing janitorial tasks at a factory site</a:t>
                      </a:r>
                    </a:p>
                  </a:txBody>
                  <a:tcPr/>
                </a:tc>
                <a:extLst>
                  <a:ext uri="{0D108BD9-81ED-4DB2-BD59-A6C34878D82A}">
                    <a16:rowId xmlns:a16="http://schemas.microsoft.com/office/drawing/2014/main" val="2328368395"/>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n-lt"/>
                          <a:ea typeface="+mn-ea"/>
                          <a:cs typeface="+mn-cs"/>
                        </a:rPr>
                        <a:t>Coordinates, Moves, Lifts, Walks, Transports, Calibrates, Flows</a:t>
                      </a:r>
                    </a:p>
                  </a:txBody>
                  <a:tcPr/>
                </a:tc>
                <a:extLst>
                  <a:ext uri="{0D108BD9-81ED-4DB2-BD59-A6C34878D82A}">
                    <a16:rowId xmlns:a16="http://schemas.microsoft.com/office/drawing/2014/main" val="3196850361"/>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Sustaining performance:                   Bathing an older parent as caregiver</a:t>
                      </a:r>
                    </a:p>
                  </a:txBody>
                  <a:tcPr/>
                </a:tc>
                <a:extLst>
                  <a:ext uri="{0D108BD9-81ED-4DB2-BD59-A6C34878D82A}">
                    <a16:rowId xmlns:a16="http://schemas.microsoft.com/office/drawing/2014/main" val="824833189"/>
                  </a:ext>
                </a:extLst>
              </a:tr>
              <a:tr h="3728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Endures, Paces</a:t>
                      </a:r>
                    </a:p>
                  </a:txBody>
                  <a:tcPr/>
                </a:tc>
                <a:extLst>
                  <a:ext uri="{0D108BD9-81ED-4DB2-BD59-A6C34878D82A}">
                    <a16:rowId xmlns:a16="http://schemas.microsoft.com/office/drawing/2014/main" val="2446112087"/>
                  </a:ext>
                </a:extLst>
              </a:tr>
            </a:tbl>
          </a:graphicData>
        </a:graphic>
      </p:graphicFrame>
    </p:spTree>
    <p:extLst>
      <p:ext uri="{BB962C8B-B14F-4D97-AF65-F5344CB8AC3E}">
        <p14:creationId xmlns:p14="http://schemas.microsoft.com/office/powerpoint/2010/main" val="133791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0E7994C-DDEA-8166-E31A-412D27CCA815}"/>
              </a:ext>
            </a:extLst>
          </p:cNvPr>
          <p:cNvSpPr txBox="1"/>
          <p:nvPr/>
        </p:nvSpPr>
        <p:spPr>
          <a:xfrm>
            <a:off x="820710" y="288667"/>
            <a:ext cx="7109085" cy="1754326"/>
          </a:xfrm>
          <a:prstGeom prst="rect">
            <a:avLst/>
          </a:prstGeom>
          <a:noFill/>
        </p:spPr>
        <p:txBody>
          <a:bodyPr wrap="square" rtlCol="0">
            <a:spAutoFit/>
          </a:bodyPr>
          <a:lstStyle/>
          <a:p>
            <a:pPr algn="just"/>
            <a:r>
              <a:rPr lang="en-GB" b="1" dirty="0">
                <a:solidFill>
                  <a:srgbClr val="3B8E9D"/>
                </a:solidFill>
              </a:rPr>
              <a:t>Process Skills </a:t>
            </a:r>
            <a:r>
              <a:rPr lang="en-GB" dirty="0"/>
              <a:t>are the group of performance skills that represent small, observable actions related to </a:t>
            </a:r>
            <a:r>
              <a:rPr lang="en-GB" b="1" dirty="0"/>
              <a:t>selecting, interacting with, and using tangible task objects</a:t>
            </a:r>
            <a:r>
              <a:rPr lang="en-GB" dirty="0"/>
              <a:t>; </a:t>
            </a:r>
            <a:r>
              <a:rPr lang="en-GB" b="1" dirty="0"/>
              <a:t>carrying out </a:t>
            </a:r>
            <a:r>
              <a:rPr lang="en-GB" dirty="0"/>
              <a:t>individual actions and steps; and </a:t>
            </a:r>
            <a:r>
              <a:rPr lang="en-GB" b="1" dirty="0"/>
              <a:t>preventing problems </a:t>
            </a:r>
            <a:r>
              <a:rPr lang="en-GB" dirty="0"/>
              <a:t>of occupational performance from occurring or reoccurring in the context of performing a personally and ecologically relevant daily life task. </a:t>
            </a:r>
          </a:p>
        </p:txBody>
      </p:sp>
      <p:graphicFrame>
        <p:nvGraphicFramePr>
          <p:cNvPr id="5" name="Tabla 4">
            <a:extLst>
              <a:ext uri="{FF2B5EF4-FFF2-40B4-BE49-F238E27FC236}">
                <a16:creationId xmlns:a16="http://schemas.microsoft.com/office/drawing/2014/main" id="{799B89E2-9229-AA66-1811-1FF938BB5DC5}"/>
              </a:ext>
            </a:extLst>
          </p:cNvPr>
          <p:cNvGraphicFramePr>
            <a:graphicFrameLocks noGrp="1"/>
          </p:cNvGraphicFramePr>
          <p:nvPr>
            <p:extLst>
              <p:ext uri="{D42A27DB-BD31-4B8C-83A1-F6EECF244321}">
                <p14:modId xmlns:p14="http://schemas.microsoft.com/office/powerpoint/2010/main" val="4121504486"/>
              </p:ext>
            </p:extLst>
          </p:nvPr>
        </p:nvGraphicFramePr>
        <p:xfrm>
          <a:off x="820711" y="2069119"/>
          <a:ext cx="7109084" cy="3920270"/>
        </p:xfrm>
        <a:graphic>
          <a:graphicData uri="http://schemas.openxmlformats.org/drawingml/2006/table">
            <a:tbl>
              <a:tblPr firstRow="1" bandRow="1">
                <a:tableStyleId>{5940675A-B579-460E-94D1-54222C63F5DA}</a:tableStyleId>
              </a:tblPr>
              <a:tblGrid>
                <a:gridCol w="7109084">
                  <a:extLst>
                    <a:ext uri="{9D8B030D-6E8A-4147-A177-3AD203B41FA5}">
                      <a16:colId xmlns:a16="http://schemas.microsoft.com/office/drawing/2014/main" val="4183750843"/>
                    </a:ext>
                  </a:extLst>
                </a:gridCol>
              </a:tblGrid>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kern="1200" noProof="0" dirty="0">
                          <a:solidFill>
                            <a:schemeClr val="tx1"/>
                          </a:solidFill>
                          <a:effectLst/>
                          <a:latin typeface="+mn-lt"/>
                          <a:ea typeface="+mn-ea"/>
                          <a:cs typeface="+mn-cs"/>
                        </a:rPr>
                        <a:t>Sustaining performance:                          Writing sentences for a school assignment</a:t>
                      </a:r>
                    </a:p>
                  </a:txBody>
                  <a:tcPr/>
                </a:tc>
                <a:extLst>
                  <a:ext uri="{0D108BD9-81ED-4DB2-BD59-A6C34878D82A}">
                    <a16:rowId xmlns:a16="http://schemas.microsoft.com/office/drawing/2014/main" val="407661645"/>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noProof="0">
                          <a:solidFill>
                            <a:schemeClr val="tx1"/>
                          </a:solidFill>
                          <a:effectLst/>
                          <a:latin typeface="+mn-lt"/>
                          <a:ea typeface="+mn-ea"/>
                          <a:cs typeface="+mn-cs"/>
                        </a:rPr>
                        <a:t>Paces, Attends, Heeds</a:t>
                      </a:r>
                    </a:p>
                  </a:txBody>
                  <a:tcPr/>
                </a:tc>
                <a:extLst>
                  <a:ext uri="{0D108BD9-81ED-4DB2-BD59-A6C34878D82A}">
                    <a16:rowId xmlns:a16="http://schemas.microsoft.com/office/drawing/2014/main" val="2032490413"/>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kern="1200" noProof="0" dirty="0">
                          <a:solidFill>
                            <a:schemeClr val="tx1"/>
                          </a:solidFill>
                          <a:effectLst/>
                          <a:latin typeface="+mn-lt"/>
                          <a:ea typeface="+mn-ea"/>
                          <a:cs typeface="+mn-cs"/>
                        </a:rPr>
                        <a:t>Applying knowledge:                                                        Taking prescribed medications</a:t>
                      </a:r>
                    </a:p>
                  </a:txBody>
                  <a:tcPr/>
                </a:tc>
                <a:extLst>
                  <a:ext uri="{0D108BD9-81ED-4DB2-BD59-A6C34878D82A}">
                    <a16:rowId xmlns:a16="http://schemas.microsoft.com/office/drawing/2014/main" val="3057097083"/>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noProof="0">
                          <a:solidFill>
                            <a:schemeClr val="tx1"/>
                          </a:solidFill>
                          <a:effectLst/>
                          <a:latin typeface="+mn-lt"/>
                          <a:ea typeface="+mn-ea"/>
                          <a:cs typeface="+mn-cs"/>
                        </a:rPr>
                        <a:t>Chooses, Uses, Handles, Inquires</a:t>
                      </a:r>
                    </a:p>
                  </a:txBody>
                  <a:tcPr/>
                </a:tc>
                <a:extLst>
                  <a:ext uri="{0D108BD9-81ED-4DB2-BD59-A6C34878D82A}">
                    <a16:rowId xmlns:a16="http://schemas.microsoft.com/office/drawing/2014/main" val="3431649323"/>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kern="1200" noProof="0" dirty="0">
                          <a:solidFill>
                            <a:schemeClr val="tx1"/>
                          </a:solidFill>
                          <a:effectLst/>
                          <a:latin typeface="+mn-lt"/>
                          <a:ea typeface="+mn-ea"/>
                          <a:cs typeface="+mn-cs"/>
                        </a:rPr>
                        <a:t>Organizing timing:                                   Using an ATM to get cash to pay a babysitter</a:t>
                      </a:r>
                    </a:p>
                  </a:txBody>
                  <a:tcPr/>
                </a:tc>
                <a:extLst>
                  <a:ext uri="{0D108BD9-81ED-4DB2-BD59-A6C34878D82A}">
                    <a16:rowId xmlns:a16="http://schemas.microsoft.com/office/drawing/2014/main" val="568966527"/>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noProof="0">
                          <a:solidFill>
                            <a:schemeClr val="tx1"/>
                          </a:solidFill>
                          <a:effectLst/>
                          <a:latin typeface="+mn-lt"/>
                          <a:ea typeface="+mn-ea"/>
                          <a:cs typeface="+mn-cs"/>
                        </a:rPr>
                        <a:t>Initiates, Continues, Sequences, Terminates</a:t>
                      </a:r>
                    </a:p>
                  </a:txBody>
                  <a:tcPr/>
                </a:tc>
                <a:extLst>
                  <a:ext uri="{0D108BD9-81ED-4DB2-BD59-A6C34878D82A}">
                    <a16:rowId xmlns:a16="http://schemas.microsoft.com/office/drawing/2014/main" val="1976251023"/>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b="1" kern="1200" noProof="0" dirty="0">
                          <a:solidFill>
                            <a:schemeClr val="tx1"/>
                          </a:solidFill>
                          <a:effectLst/>
                          <a:latin typeface="+mn-lt"/>
                          <a:ea typeface="+mn-ea"/>
                          <a:cs typeface="+mn-cs"/>
                        </a:rPr>
                        <a:t>Organizing space and objects:              Managing clerical duties for a large company</a:t>
                      </a:r>
                    </a:p>
                  </a:txBody>
                  <a:tcPr/>
                </a:tc>
                <a:extLst>
                  <a:ext uri="{0D108BD9-81ED-4DB2-BD59-A6C34878D82A}">
                    <a16:rowId xmlns:a16="http://schemas.microsoft.com/office/drawing/2014/main" val="1211590038"/>
                  </a:ext>
                </a:extLst>
              </a:tr>
              <a:tr h="39202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kern="1200" noProof="0" dirty="0">
                          <a:solidFill>
                            <a:schemeClr val="tx1"/>
                          </a:solidFill>
                          <a:effectLst/>
                          <a:latin typeface="+mn-lt"/>
                          <a:ea typeface="+mn-ea"/>
                          <a:cs typeface="+mn-cs"/>
                        </a:rPr>
                        <a:t>Searches/locates, Gathers, Organizes, Restores, Navigates</a:t>
                      </a:r>
                    </a:p>
                  </a:txBody>
                  <a:tcPr/>
                </a:tc>
                <a:extLst>
                  <a:ext uri="{0D108BD9-81ED-4DB2-BD59-A6C34878D82A}">
                    <a16:rowId xmlns:a16="http://schemas.microsoft.com/office/drawing/2014/main" val="2734895521"/>
                  </a:ext>
                </a:extLst>
              </a:tr>
              <a:tr h="392027">
                <a:tc>
                  <a:txBody>
                    <a:bodyPr/>
                    <a:lstStyle/>
                    <a:p>
                      <a:r>
                        <a:rPr lang="en-GB" sz="1600" b="1" noProof="0" dirty="0"/>
                        <a:t>Adapting performance:                                 Preparing a green salad for a family meal </a:t>
                      </a:r>
                    </a:p>
                  </a:txBody>
                  <a:tcPr/>
                </a:tc>
                <a:extLst>
                  <a:ext uri="{0D108BD9-81ED-4DB2-BD59-A6C34878D82A}">
                    <a16:rowId xmlns:a16="http://schemas.microsoft.com/office/drawing/2014/main" val="381015900"/>
                  </a:ext>
                </a:extLst>
              </a:tr>
              <a:tr h="392027">
                <a:tc>
                  <a:txBody>
                    <a:bodyPr/>
                    <a:lstStyle/>
                    <a:p>
                      <a:r>
                        <a:rPr lang="en-GB" sz="1600" noProof="0" dirty="0"/>
                        <a:t>Notices, responds, adjusts, accommodates, benefits</a:t>
                      </a:r>
                    </a:p>
                  </a:txBody>
                  <a:tcPr/>
                </a:tc>
                <a:extLst>
                  <a:ext uri="{0D108BD9-81ED-4DB2-BD59-A6C34878D82A}">
                    <a16:rowId xmlns:a16="http://schemas.microsoft.com/office/drawing/2014/main" val="499494457"/>
                  </a:ext>
                </a:extLst>
              </a:tr>
            </a:tbl>
          </a:graphicData>
        </a:graphic>
      </p:graphicFrame>
    </p:spTree>
    <p:extLst>
      <p:ext uri="{BB962C8B-B14F-4D97-AF65-F5344CB8AC3E}">
        <p14:creationId xmlns:p14="http://schemas.microsoft.com/office/powerpoint/2010/main" val="1653933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92461-CD09-69D3-C43B-CAD5CF812F66}"/>
              </a:ext>
            </a:extLst>
          </p:cNvPr>
          <p:cNvSpPr>
            <a:spLocks noGrp="1"/>
          </p:cNvSpPr>
          <p:nvPr>
            <p:ph type="title"/>
          </p:nvPr>
        </p:nvSpPr>
        <p:spPr>
          <a:xfrm>
            <a:off x="628650" y="470057"/>
            <a:ext cx="7886700" cy="1325563"/>
          </a:xfrm>
        </p:spPr>
        <p:txBody>
          <a:bodyPr>
            <a:normAutofit/>
          </a:bodyPr>
          <a:lstStyle/>
          <a:p>
            <a:pPr algn="just"/>
            <a:r>
              <a:rPr lang="en-GB" sz="1800" b="1" dirty="0">
                <a:solidFill>
                  <a:srgbClr val="3B8E9D"/>
                </a:solidFill>
                <a:latin typeface="+mn-lt"/>
              </a:rPr>
              <a:t>Social Interaction Skills </a:t>
            </a:r>
            <a:r>
              <a:rPr lang="en-GB" sz="1800" dirty="0">
                <a:latin typeface="+mn-lt"/>
              </a:rPr>
              <a:t>are the group of performance skills that represent small, observable actions related to </a:t>
            </a:r>
            <a:r>
              <a:rPr lang="en-GB" sz="1800" b="1" dirty="0">
                <a:latin typeface="+mn-lt"/>
              </a:rPr>
              <a:t>communicating and interacting with others</a:t>
            </a:r>
            <a:r>
              <a:rPr lang="en-GB" sz="1800" dirty="0">
                <a:latin typeface="+mn-lt"/>
              </a:rPr>
              <a:t> in the context of engaging in a personally and ecologically relevant daily</a:t>
            </a:r>
            <a:br>
              <a:rPr lang="en-GB" sz="1800" dirty="0">
                <a:latin typeface="+mn-lt"/>
              </a:rPr>
            </a:br>
            <a:r>
              <a:rPr lang="en-GB" sz="1800" dirty="0">
                <a:latin typeface="+mn-lt"/>
              </a:rPr>
              <a:t>life task performance that involves social interaction with others.</a:t>
            </a:r>
          </a:p>
        </p:txBody>
      </p:sp>
      <p:graphicFrame>
        <p:nvGraphicFramePr>
          <p:cNvPr id="4" name="Tabla 3">
            <a:extLst>
              <a:ext uri="{FF2B5EF4-FFF2-40B4-BE49-F238E27FC236}">
                <a16:creationId xmlns:a16="http://schemas.microsoft.com/office/drawing/2014/main" id="{0CDC61EB-ECFA-A16A-0351-FA84F90BECBD}"/>
              </a:ext>
            </a:extLst>
          </p:cNvPr>
          <p:cNvGraphicFramePr>
            <a:graphicFrameLocks noGrp="1"/>
          </p:cNvGraphicFramePr>
          <p:nvPr>
            <p:extLst>
              <p:ext uri="{D42A27DB-BD31-4B8C-83A1-F6EECF244321}">
                <p14:modId xmlns:p14="http://schemas.microsoft.com/office/powerpoint/2010/main" val="1343052789"/>
              </p:ext>
            </p:extLst>
          </p:nvPr>
        </p:nvGraphicFramePr>
        <p:xfrm>
          <a:off x="628650" y="1795620"/>
          <a:ext cx="7886700" cy="4436085"/>
        </p:xfrm>
        <a:graphic>
          <a:graphicData uri="http://schemas.openxmlformats.org/drawingml/2006/table">
            <a:tbl>
              <a:tblPr firstRow="1" bandRow="1">
                <a:tableStyleId>{5940675A-B579-460E-94D1-54222C63F5DA}</a:tableStyleId>
              </a:tblPr>
              <a:tblGrid>
                <a:gridCol w="7886700">
                  <a:extLst>
                    <a:ext uri="{9D8B030D-6E8A-4147-A177-3AD203B41FA5}">
                      <a16:colId xmlns:a16="http://schemas.microsoft.com/office/drawing/2014/main" val="350983638"/>
                    </a:ext>
                  </a:extLst>
                </a:gridCol>
              </a:tblGrid>
              <a:tr h="4728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Initiating and terminating social interaction: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b="1" kern="1200" noProof="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Participating in a community support group</a:t>
                      </a:r>
                    </a:p>
                  </a:txBody>
                  <a:tcPr/>
                </a:tc>
                <a:extLst>
                  <a:ext uri="{0D108BD9-81ED-4DB2-BD59-A6C34878D82A}">
                    <a16:rowId xmlns:a16="http://schemas.microsoft.com/office/drawing/2014/main" val="3490488545"/>
                  </a:ext>
                </a:extLst>
              </a:tr>
              <a:tr h="472855">
                <a:tc>
                  <a:txBody>
                    <a:bodyPr/>
                    <a:lstStyle/>
                    <a:p>
                      <a:pPr algn="l"/>
                      <a:r>
                        <a:rPr lang="en-GB" sz="1800" noProof="0" dirty="0"/>
                        <a:t>Approaches/starts, concludes/disengages</a:t>
                      </a:r>
                    </a:p>
                  </a:txBody>
                  <a:tcPr/>
                </a:tc>
                <a:extLst>
                  <a:ext uri="{0D108BD9-81ED-4DB2-BD59-A6C34878D82A}">
                    <a16:rowId xmlns:a16="http://schemas.microsoft.com/office/drawing/2014/main" val="1813012663"/>
                  </a:ext>
                </a:extLst>
              </a:tr>
              <a:tr h="4728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noProof="0" dirty="0"/>
                        <a:t>Producing social interaction: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noProof="0" dirty="0"/>
                        <a:t>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Child playing in the sandbox with others to build roads for cars and trucks</a:t>
                      </a:r>
                    </a:p>
                  </a:txBody>
                  <a:tcPr/>
                </a:tc>
                <a:extLst>
                  <a:ext uri="{0D108BD9-81ED-4DB2-BD59-A6C34878D82A}">
                    <a16:rowId xmlns:a16="http://schemas.microsoft.com/office/drawing/2014/main" val="3246644952"/>
                  </a:ext>
                </a:extLst>
              </a:tr>
              <a:tr h="4728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Produces speech, Gesticulates, Speaks fluently</a:t>
                      </a:r>
                    </a:p>
                  </a:txBody>
                  <a:tcPr/>
                </a:tc>
                <a:extLst>
                  <a:ext uri="{0D108BD9-81ED-4DB2-BD59-A6C34878D82A}">
                    <a16:rowId xmlns:a16="http://schemas.microsoft.com/office/drawing/2014/main" val="3903136243"/>
                  </a:ext>
                </a:extLst>
              </a:tr>
              <a:tr h="472855">
                <a:tc>
                  <a:txBody>
                    <a:bodyPr/>
                    <a:lstStyle/>
                    <a:p>
                      <a:pPr algn="l"/>
                      <a:r>
                        <a:rPr lang="en-GB" sz="1800" b="1" kern="1200" noProof="0" dirty="0">
                          <a:solidFill>
                            <a:schemeClr val="tx1"/>
                          </a:solidFill>
                          <a:effectLst/>
                          <a:latin typeface="+mn-lt"/>
                          <a:ea typeface="+mn-ea"/>
                          <a:cs typeface="+mn-cs"/>
                        </a:rPr>
                        <a:t>Physically supporting social interaction:                 </a:t>
                      </a:r>
                    </a:p>
                    <a:p>
                      <a:pPr algn="l"/>
                      <a:endParaRPr lang="en-GB" sz="1800" b="1" kern="1200" noProof="0" dirty="0">
                        <a:solidFill>
                          <a:schemeClr val="tx1"/>
                        </a:solidFill>
                        <a:effectLst/>
                        <a:latin typeface="+mn-lt"/>
                        <a:ea typeface="+mn-ea"/>
                        <a:cs typeface="+mn-cs"/>
                      </a:endParaRPr>
                    </a:p>
                    <a:p>
                      <a:pPr algn="l"/>
                      <a:r>
                        <a:rPr lang="en-GB" sz="1800" b="1" kern="1200" noProof="0" dirty="0">
                          <a:solidFill>
                            <a:schemeClr val="tx1"/>
                          </a:solidFill>
                          <a:effectLst/>
                          <a:latin typeface="+mn-lt"/>
                          <a:ea typeface="+mn-ea"/>
                          <a:cs typeface="+mn-cs"/>
                        </a:rPr>
                        <a:t>Older adult in a senior residence talking with other residents during a shared mealtime</a:t>
                      </a:r>
                    </a:p>
                  </a:txBody>
                  <a:tcPr/>
                </a:tc>
                <a:extLst>
                  <a:ext uri="{0D108BD9-81ED-4DB2-BD59-A6C34878D82A}">
                    <a16:rowId xmlns:a16="http://schemas.microsoft.com/office/drawing/2014/main" val="3982076194"/>
                  </a:ext>
                </a:extLst>
              </a:tr>
              <a:tr h="47285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Turns toward, Looks, Places self, Touches, Regulates</a:t>
                      </a:r>
                    </a:p>
                  </a:txBody>
                  <a:tcPr/>
                </a:tc>
                <a:extLst>
                  <a:ext uri="{0D108BD9-81ED-4DB2-BD59-A6C34878D82A}">
                    <a16:rowId xmlns:a16="http://schemas.microsoft.com/office/drawing/2014/main" val="3622055683"/>
                  </a:ext>
                </a:extLst>
              </a:tr>
            </a:tbl>
          </a:graphicData>
        </a:graphic>
      </p:graphicFrame>
    </p:spTree>
    <p:extLst>
      <p:ext uri="{BB962C8B-B14F-4D97-AF65-F5344CB8AC3E}">
        <p14:creationId xmlns:p14="http://schemas.microsoft.com/office/powerpoint/2010/main" val="45655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B92461-CD09-69D3-C43B-CAD5CF812F66}"/>
              </a:ext>
            </a:extLst>
          </p:cNvPr>
          <p:cNvSpPr>
            <a:spLocks noGrp="1"/>
          </p:cNvSpPr>
          <p:nvPr>
            <p:ph type="title"/>
          </p:nvPr>
        </p:nvSpPr>
        <p:spPr>
          <a:xfrm>
            <a:off x="628650" y="215226"/>
            <a:ext cx="7886700" cy="339410"/>
          </a:xfrm>
        </p:spPr>
        <p:txBody>
          <a:bodyPr>
            <a:normAutofit/>
          </a:bodyPr>
          <a:lstStyle/>
          <a:p>
            <a:pPr algn="just"/>
            <a:r>
              <a:rPr lang="en-GB" sz="1800" b="1" dirty="0">
                <a:solidFill>
                  <a:srgbClr val="3B8E9D"/>
                </a:solidFill>
              </a:rPr>
              <a:t>Social Interaction Skills</a:t>
            </a:r>
          </a:p>
        </p:txBody>
      </p:sp>
      <p:graphicFrame>
        <p:nvGraphicFramePr>
          <p:cNvPr id="4" name="Tabla 3">
            <a:extLst>
              <a:ext uri="{FF2B5EF4-FFF2-40B4-BE49-F238E27FC236}">
                <a16:creationId xmlns:a16="http://schemas.microsoft.com/office/drawing/2014/main" id="{0CDC61EB-ECFA-A16A-0351-FA84F90BECBD}"/>
              </a:ext>
            </a:extLst>
          </p:cNvPr>
          <p:cNvGraphicFramePr>
            <a:graphicFrameLocks noGrp="1"/>
          </p:cNvGraphicFramePr>
          <p:nvPr>
            <p:extLst>
              <p:ext uri="{D42A27DB-BD31-4B8C-83A1-F6EECF244321}">
                <p14:modId xmlns:p14="http://schemas.microsoft.com/office/powerpoint/2010/main" val="3003532041"/>
              </p:ext>
            </p:extLst>
          </p:nvPr>
        </p:nvGraphicFramePr>
        <p:xfrm>
          <a:off x="628650" y="734518"/>
          <a:ext cx="7886700" cy="5001446"/>
        </p:xfrm>
        <a:graphic>
          <a:graphicData uri="http://schemas.openxmlformats.org/drawingml/2006/table">
            <a:tbl>
              <a:tblPr firstRow="1" bandRow="1">
                <a:tableStyleId>{5940675A-B579-460E-94D1-54222C63F5DA}</a:tableStyleId>
              </a:tblPr>
              <a:tblGrid>
                <a:gridCol w="7886700">
                  <a:extLst>
                    <a:ext uri="{9D8B030D-6E8A-4147-A177-3AD203B41FA5}">
                      <a16:colId xmlns:a16="http://schemas.microsoft.com/office/drawing/2014/main" val="350983638"/>
                    </a:ext>
                  </a:extLst>
                </a:gridCol>
              </a:tblGrid>
              <a:tr h="52506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Shaping content of social interaction: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Serving ice cream to customers in an ice cream shop</a:t>
                      </a:r>
                    </a:p>
                  </a:txBody>
                  <a:tcPr/>
                </a:tc>
                <a:extLst>
                  <a:ext uri="{0D108BD9-81ED-4DB2-BD59-A6C34878D82A}">
                    <a16:rowId xmlns:a16="http://schemas.microsoft.com/office/drawing/2014/main" val="2768160581"/>
                  </a:ext>
                </a:extLst>
              </a:tr>
              <a:tr h="446758">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Questions, Replies, Discloses, Expresses emotions, Disagrees, Thanks</a:t>
                      </a:r>
                    </a:p>
                  </a:txBody>
                  <a:tcPr/>
                </a:tc>
                <a:extLst>
                  <a:ext uri="{0D108BD9-81ED-4DB2-BD59-A6C34878D82A}">
                    <a16:rowId xmlns:a16="http://schemas.microsoft.com/office/drawing/2014/main" val="826890729"/>
                  </a:ext>
                </a:extLst>
              </a:tr>
              <a:tr h="446758">
                <a:tc>
                  <a:txBody>
                    <a:bodyPr/>
                    <a:lstStyle/>
                    <a:p>
                      <a:pPr algn="just"/>
                      <a:r>
                        <a:rPr lang="en-GB" sz="1800" b="1" kern="1200" noProof="0" dirty="0">
                          <a:solidFill>
                            <a:schemeClr val="tx1"/>
                          </a:solidFill>
                          <a:effectLst/>
                          <a:latin typeface="+mn-lt"/>
                          <a:ea typeface="+mn-ea"/>
                          <a:cs typeface="+mn-cs"/>
                        </a:rPr>
                        <a:t>Maintaining flow of social interaction: </a:t>
                      </a:r>
                    </a:p>
                    <a:p>
                      <a:pPr algn="just"/>
                      <a:r>
                        <a:rPr lang="en-GB" sz="1800" b="1" kern="1200" noProof="0" dirty="0">
                          <a:solidFill>
                            <a:schemeClr val="tx1"/>
                          </a:solidFill>
                          <a:effectLst/>
                          <a:latin typeface="+mn-lt"/>
                          <a:ea typeface="+mn-ea"/>
                          <a:cs typeface="+mn-cs"/>
                        </a:rPr>
                        <a:t>Sharing suggestions with others in a support group for persons experiencing mental health challenges</a:t>
                      </a:r>
                    </a:p>
                  </a:txBody>
                  <a:tcPr/>
                </a:tc>
                <a:extLst>
                  <a:ext uri="{0D108BD9-81ED-4DB2-BD59-A6C34878D82A}">
                    <a16:rowId xmlns:a16="http://schemas.microsoft.com/office/drawing/2014/main" val="1869225449"/>
                  </a:ext>
                </a:extLst>
              </a:tr>
              <a:tr h="40282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n-lt"/>
                          <a:ea typeface="+mn-ea"/>
                          <a:cs typeface="+mn-cs"/>
                        </a:rPr>
                        <a:t>Transitions, Times response, Times duration, Takes turns</a:t>
                      </a:r>
                    </a:p>
                  </a:txBody>
                  <a:tcPr/>
                </a:tc>
                <a:extLst>
                  <a:ext uri="{0D108BD9-81ED-4DB2-BD59-A6C34878D82A}">
                    <a16:rowId xmlns:a16="http://schemas.microsoft.com/office/drawing/2014/main" val="2823626742"/>
                  </a:ext>
                </a:extLst>
              </a:tr>
              <a:tr h="40282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Verbally supporting social interaction: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Visiting a Social Security office to obtain information relative to potential benefits</a:t>
                      </a:r>
                    </a:p>
                  </a:txBody>
                  <a:tcPr/>
                </a:tc>
                <a:extLst>
                  <a:ext uri="{0D108BD9-81ED-4DB2-BD59-A6C34878D82A}">
                    <a16:rowId xmlns:a16="http://schemas.microsoft.com/office/drawing/2014/main" val="3954661245"/>
                  </a:ext>
                </a:extLst>
              </a:tr>
              <a:tr h="40282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kern="1200" noProof="0">
                          <a:solidFill>
                            <a:schemeClr val="tx1"/>
                          </a:solidFill>
                          <a:effectLst/>
                          <a:latin typeface="+mn-lt"/>
                          <a:ea typeface="+mn-ea"/>
                          <a:cs typeface="+mn-cs"/>
                        </a:rPr>
                        <a:t>Matches language, Clarifies, Acknowledges and encourages, Empathizes</a:t>
                      </a:r>
                    </a:p>
                    <a:p>
                      <a:pPr marL="0" marR="0" lvl="0" indent="0" algn="just" defTabSz="685800" rtl="0" eaLnBrk="1" fontAlgn="auto" latinLnBrk="0" hangingPunct="1">
                        <a:lnSpc>
                          <a:spcPct val="100000"/>
                        </a:lnSpc>
                        <a:spcBef>
                          <a:spcPts val="0"/>
                        </a:spcBef>
                        <a:spcAft>
                          <a:spcPts val="0"/>
                        </a:spcAft>
                        <a:buClrTx/>
                        <a:buSzTx/>
                        <a:buFontTx/>
                        <a:buNone/>
                        <a:tabLst/>
                        <a:defRPr/>
                      </a:pPr>
                      <a:endParaRPr lang="en-GB" sz="1800" kern="1200" noProof="0">
                        <a:solidFill>
                          <a:schemeClr val="tx1"/>
                        </a:solidFill>
                        <a:effectLst/>
                        <a:latin typeface="+mn-lt"/>
                        <a:ea typeface="+mn-ea"/>
                        <a:cs typeface="+mn-cs"/>
                      </a:endParaRPr>
                    </a:p>
                  </a:txBody>
                  <a:tcPr/>
                </a:tc>
                <a:extLst>
                  <a:ext uri="{0D108BD9-81ED-4DB2-BD59-A6C34878D82A}">
                    <a16:rowId xmlns:a16="http://schemas.microsoft.com/office/drawing/2014/main" val="318052327"/>
                  </a:ext>
                </a:extLst>
              </a:tr>
              <a:tr h="40282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Adapting social interaction: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b="1" kern="1200" noProof="0" dirty="0">
                          <a:solidFill>
                            <a:schemeClr val="tx1"/>
                          </a:solidFill>
                          <a:effectLst/>
                          <a:latin typeface="+mn-lt"/>
                          <a:ea typeface="+mn-ea"/>
                          <a:cs typeface="+mn-cs"/>
                        </a:rPr>
                        <a:t>Deciding which restaurant to go to with a group of friends</a:t>
                      </a:r>
                    </a:p>
                  </a:txBody>
                  <a:tcPr/>
                </a:tc>
                <a:extLst>
                  <a:ext uri="{0D108BD9-81ED-4DB2-BD59-A6C34878D82A}">
                    <a16:rowId xmlns:a16="http://schemas.microsoft.com/office/drawing/2014/main" val="2621041054"/>
                  </a:ext>
                </a:extLst>
              </a:tr>
              <a:tr h="402824">
                <a:tc>
                  <a:txBody>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GB" sz="1800" kern="1200" noProof="0" dirty="0">
                          <a:solidFill>
                            <a:schemeClr val="tx1"/>
                          </a:solidFill>
                          <a:effectLst/>
                          <a:latin typeface="+mn-lt"/>
                          <a:ea typeface="+mn-ea"/>
                          <a:cs typeface="+mn-cs"/>
                        </a:rPr>
                        <a:t>Heeds, Accommodates, Benefits</a:t>
                      </a:r>
                    </a:p>
                  </a:txBody>
                  <a:tcPr/>
                </a:tc>
                <a:extLst>
                  <a:ext uri="{0D108BD9-81ED-4DB2-BD59-A6C34878D82A}">
                    <a16:rowId xmlns:a16="http://schemas.microsoft.com/office/drawing/2014/main" val="2566208981"/>
                  </a:ext>
                </a:extLst>
              </a:tr>
            </a:tbl>
          </a:graphicData>
        </a:graphic>
      </p:graphicFrame>
    </p:spTree>
    <p:extLst>
      <p:ext uri="{BB962C8B-B14F-4D97-AF65-F5344CB8AC3E}">
        <p14:creationId xmlns:p14="http://schemas.microsoft.com/office/powerpoint/2010/main" val="2777543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F8D80CC6-0108-517F-059E-8B43EBA27B9D}"/>
              </a:ext>
            </a:extLst>
          </p:cNvPr>
          <p:cNvPicPr>
            <a:picLocks noChangeAspect="1"/>
          </p:cNvPicPr>
          <p:nvPr/>
        </p:nvPicPr>
        <p:blipFill>
          <a:blip r:embed="rId2"/>
          <a:stretch>
            <a:fillRect/>
          </a:stretch>
        </p:blipFill>
        <p:spPr>
          <a:xfrm>
            <a:off x="2326724" y="369307"/>
            <a:ext cx="6682805" cy="6313881"/>
          </a:xfrm>
          <a:prstGeom prst="rect">
            <a:avLst/>
          </a:prstGeom>
        </p:spPr>
      </p:pic>
      <p:sp>
        <p:nvSpPr>
          <p:cNvPr id="4" name="CuadroTexto 3">
            <a:extLst>
              <a:ext uri="{FF2B5EF4-FFF2-40B4-BE49-F238E27FC236}">
                <a16:creationId xmlns:a16="http://schemas.microsoft.com/office/drawing/2014/main" id="{B5665970-0981-3728-86CD-C98FD43DADE5}"/>
              </a:ext>
            </a:extLst>
          </p:cNvPr>
          <p:cNvSpPr txBox="1"/>
          <p:nvPr/>
        </p:nvSpPr>
        <p:spPr>
          <a:xfrm>
            <a:off x="268942" y="369307"/>
            <a:ext cx="2904564" cy="1908215"/>
          </a:xfrm>
          <a:prstGeom prst="rect">
            <a:avLst/>
          </a:prstGeom>
          <a:noFill/>
        </p:spPr>
        <p:txBody>
          <a:bodyPr wrap="square" rtlCol="0">
            <a:spAutoFit/>
          </a:bodyPr>
          <a:lstStyle/>
          <a:p>
            <a:r>
              <a:rPr lang="en-GB" sz="2000" b="1" dirty="0">
                <a:solidFill>
                  <a:srgbClr val="C00000"/>
                </a:solidFill>
              </a:rPr>
              <a:t>Complexity!</a:t>
            </a:r>
          </a:p>
          <a:p>
            <a:endParaRPr lang="en-GB" sz="2000" b="1" dirty="0">
              <a:solidFill>
                <a:srgbClr val="3B8E9D"/>
              </a:solidFill>
            </a:endParaRPr>
          </a:p>
          <a:p>
            <a:r>
              <a:rPr lang="en-GB" sz="2000" b="1" i="1" dirty="0">
                <a:solidFill>
                  <a:srgbClr val="3B8E9D"/>
                </a:solidFill>
              </a:rPr>
              <a:t>Example: </a:t>
            </a:r>
            <a:r>
              <a:rPr lang="en-GB" sz="2000" b="1" i="1" dirty="0">
                <a:solidFill>
                  <a:srgbClr val="3B8E9D"/>
                </a:solidFill>
                <a:effectLst/>
              </a:rPr>
              <a:t>cognition and</a:t>
            </a:r>
          </a:p>
          <a:p>
            <a:r>
              <a:rPr lang="en-GB" sz="2000" b="1" i="1" dirty="0">
                <a:solidFill>
                  <a:srgbClr val="3B8E9D"/>
                </a:solidFill>
                <a:effectLst/>
              </a:rPr>
              <a:t>acquired brain impairment</a:t>
            </a:r>
          </a:p>
          <a:p>
            <a:endParaRPr lang="en-GB" dirty="0"/>
          </a:p>
        </p:txBody>
      </p:sp>
    </p:spTree>
    <p:extLst>
      <p:ext uri="{BB962C8B-B14F-4D97-AF65-F5344CB8AC3E}">
        <p14:creationId xmlns:p14="http://schemas.microsoft.com/office/powerpoint/2010/main" val="1139515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51755B64-D037-1910-9316-66D2C6F3A7C9}"/>
              </a:ext>
            </a:extLst>
          </p:cNvPr>
          <p:cNvGraphicFramePr>
            <a:graphicFrameLocks noGrp="1"/>
          </p:cNvGraphicFramePr>
          <p:nvPr>
            <p:extLst>
              <p:ext uri="{D42A27DB-BD31-4B8C-83A1-F6EECF244321}">
                <p14:modId xmlns:p14="http://schemas.microsoft.com/office/powerpoint/2010/main" val="1861009813"/>
              </p:ext>
            </p:extLst>
          </p:nvPr>
        </p:nvGraphicFramePr>
        <p:xfrm>
          <a:off x="902492" y="1352533"/>
          <a:ext cx="3216243" cy="4848044"/>
        </p:xfrm>
        <a:graphic>
          <a:graphicData uri="http://schemas.openxmlformats.org/drawingml/2006/table">
            <a:tbl>
              <a:tblPr bandRow="1"/>
              <a:tblGrid>
                <a:gridCol w="3216243">
                  <a:extLst>
                    <a:ext uri="{9D8B030D-6E8A-4147-A177-3AD203B41FA5}">
                      <a16:colId xmlns:a16="http://schemas.microsoft.com/office/drawing/2014/main" val="775349354"/>
                    </a:ext>
                  </a:extLst>
                </a:gridCol>
              </a:tblGrid>
              <a:tr h="259262">
                <a:tc>
                  <a:txBody>
                    <a:bodyPr/>
                    <a:lstStyle/>
                    <a:p>
                      <a:pPr algn="ctr" fontAlgn="b">
                        <a:lnSpc>
                          <a:spcPct val="107000"/>
                        </a:lnSpc>
                        <a:spcBef>
                          <a:spcPts val="0"/>
                        </a:spcBef>
                        <a:spcAft>
                          <a:spcPts val="800"/>
                        </a:spcAft>
                      </a:pPr>
                      <a:r>
                        <a:rPr lang="en-US" sz="1300" b="1" i="0" u="none" strike="noStrike">
                          <a:solidFill>
                            <a:srgbClr val="FFFFFF"/>
                          </a:solidFill>
                          <a:effectLst/>
                          <a:highlight>
                            <a:srgbClr val="0000FF"/>
                          </a:highlight>
                          <a:latin typeface="Arial" panose="020B0604020202020204" pitchFamily="34" charset="0"/>
                          <a:ea typeface="Arial" panose="020B0604020202020204" pitchFamily="34" charset="0"/>
                        </a:rPr>
                        <a:t>VARIABLES TO BE ASSESSED</a:t>
                      </a:r>
                      <a:endParaRPr lang="en-US" sz="2100" b="0" i="0" u="none" strike="noStrike">
                        <a:effectLst/>
                        <a:highlight>
                          <a:srgbClr val="0000FF"/>
                        </a:highligh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extLst>
                  <a:ext uri="{0D108BD9-81ED-4DB2-BD59-A6C34878D82A}">
                    <a16:rowId xmlns:a16="http://schemas.microsoft.com/office/drawing/2014/main" val="1062233285"/>
                  </a:ext>
                </a:extLst>
              </a:tr>
              <a:tr h="259262">
                <a:tc>
                  <a:txBody>
                    <a:bodyPr/>
                    <a:lstStyle/>
                    <a:p>
                      <a:pPr algn="l" fontAlgn="b">
                        <a:lnSpc>
                          <a:spcPct val="107000"/>
                        </a:lnSpc>
                        <a:spcBef>
                          <a:spcPts val="0"/>
                        </a:spcBef>
                        <a:spcAft>
                          <a:spcPts val="800"/>
                        </a:spcAft>
                      </a:pPr>
                      <a:r>
                        <a:rPr lang="en-US" sz="1300" b="1" i="0" u="none" strike="noStrike">
                          <a:solidFill>
                            <a:srgbClr val="000000"/>
                          </a:solidFill>
                          <a:effectLst/>
                          <a:highlight>
                            <a:srgbClr val="00CCFF"/>
                          </a:highlight>
                          <a:latin typeface="Arial" panose="020B0604020202020204" pitchFamily="34" charset="0"/>
                          <a:ea typeface="Arial" panose="020B0604020202020204" pitchFamily="34" charset="0"/>
                        </a:rPr>
                        <a:t>1) General characteristics</a:t>
                      </a:r>
                      <a:endParaRPr lang="en-US" sz="2100" b="0" i="0" u="none" strike="noStrike">
                        <a:effectLst/>
                        <a:highlight>
                          <a:srgbClr val="00CCFF"/>
                        </a:highligh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157338790"/>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1.1) Presentation and appearance</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512070"/>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1.2) Assistance</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287522"/>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1.3) Punctuality</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34959665"/>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1.4) Communication</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5881544"/>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1.5) Motivation to work</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6369054"/>
                  </a:ext>
                </a:extLst>
              </a:tr>
              <a:tr h="259262">
                <a:tc>
                  <a:txBody>
                    <a:bodyPr/>
                    <a:lstStyle/>
                    <a:p>
                      <a:pPr algn="l" fontAlgn="b">
                        <a:lnSpc>
                          <a:spcPct val="107000"/>
                        </a:lnSpc>
                        <a:spcBef>
                          <a:spcPts val="0"/>
                        </a:spcBef>
                        <a:spcAft>
                          <a:spcPts val="800"/>
                        </a:spcAft>
                      </a:pPr>
                      <a:r>
                        <a:rPr lang="en-US" sz="1300" b="0" i="0" u="none" strike="noStrike" dirty="0">
                          <a:effectLst/>
                          <a:latin typeface="Arial" panose="020B0604020202020204" pitchFamily="34" charset="0"/>
                          <a:ea typeface="Arial" panose="020B0604020202020204" pitchFamily="34" charset="0"/>
                        </a:rPr>
                        <a:t>1.6) Customer satisfaction</a:t>
                      </a:r>
                      <a:endParaRPr lang="en-US" sz="2100" b="0" i="0" u="none" strike="noStrike" dirty="0">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16544362"/>
                  </a:ext>
                </a:extLst>
              </a:tr>
              <a:tr h="259262">
                <a:tc>
                  <a:txBody>
                    <a:bodyPr/>
                    <a:lstStyle/>
                    <a:p>
                      <a:pPr algn="l" fontAlgn="b">
                        <a:lnSpc>
                          <a:spcPct val="107000"/>
                        </a:lnSpc>
                        <a:spcBef>
                          <a:spcPts val="0"/>
                        </a:spcBef>
                        <a:spcAft>
                          <a:spcPts val="800"/>
                        </a:spcAft>
                      </a:pPr>
                      <a:r>
                        <a:rPr lang="en-US" sz="1300" b="0" i="0" u="none" strike="noStrike" dirty="0">
                          <a:effectLst/>
                          <a:latin typeface="Arial" panose="020B0604020202020204" pitchFamily="34" charset="0"/>
                          <a:ea typeface="Arial" panose="020B0604020202020204" pitchFamily="34" charset="0"/>
                        </a:rPr>
                        <a:t>Average:</a:t>
                      </a:r>
                      <a:endParaRPr lang="en-US" sz="2100" b="0" i="0" u="none" strike="noStrike" dirty="0">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17747664"/>
                  </a:ext>
                </a:extLst>
              </a:tr>
              <a:tr h="259262">
                <a:tc>
                  <a:txBody>
                    <a:bodyPr/>
                    <a:lstStyle/>
                    <a:p>
                      <a:pPr algn="l" fontAlgn="b">
                        <a:lnSpc>
                          <a:spcPct val="107000"/>
                        </a:lnSpc>
                        <a:spcBef>
                          <a:spcPts val="0"/>
                        </a:spcBef>
                        <a:spcAft>
                          <a:spcPts val="800"/>
                        </a:spcAft>
                      </a:pPr>
                      <a:r>
                        <a:rPr lang="en-US" sz="1300" b="1" i="0" u="none" strike="noStrike">
                          <a:solidFill>
                            <a:srgbClr val="000000"/>
                          </a:solidFill>
                          <a:effectLst/>
                          <a:highlight>
                            <a:srgbClr val="00CCFF"/>
                          </a:highlight>
                          <a:latin typeface="Arial" panose="020B0604020202020204" pitchFamily="34" charset="0"/>
                          <a:ea typeface="Arial" panose="020B0604020202020204" pitchFamily="34" charset="0"/>
                        </a:rPr>
                        <a:t>2) Personal characteristics</a:t>
                      </a:r>
                      <a:endParaRPr lang="en-US" sz="2100" b="0" i="0" u="none" strike="noStrike">
                        <a:effectLst/>
                        <a:highlight>
                          <a:srgbClr val="00CCFF"/>
                        </a:highligh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1710579772"/>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2.1) Speed of decision</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6847088"/>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2.2) Stability and self-monitoring</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1973907"/>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2.3) Self-confidence</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04822571"/>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2.4) Tact and interaction skills</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5249722"/>
                  </a:ext>
                </a:extLst>
              </a:tr>
              <a:tr h="440590">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2.5) Self-direction and self-determination</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333410"/>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2.6) Acceptance and supervision</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8459812"/>
                  </a:ext>
                </a:extLst>
              </a:tr>
              <a:tr h="259262">
                <a:tc>
                  <a:txBody>
                    <a:bodyPr/>
                    <a:lstStyle/>
                    <a:p>
                      <a:pPr algn="l" fontAlgn="b">
                        <a:lnSpc>
                          <a:spcPct val="107000"/>
                        </a:lnSpc>
                        <a:spcBef>
                          <a:spcPts val="0"/>
                        </a:spcBef>
                        <a:spcAft>
                          <a:spcPts val="800"/>
                        </a:spcAft>
                      </a:pPr>
                      <a:r>
                        <a:rPr lang="en-US" sz="1300" b="0" i="0" u="none" strike="noStrike">
                          <a:effectLst/>
                          <a:latin typeface="Arial" panose="020B0604020202020204" pitchFamily="34" charset="0"/>
                          <a:ea typeface="Arial" panose="020B0604020202020204" pitchFamily="34" charset="0"/>
                        </a:rPr>
                        <a:t>2.7) Analysis and problem-solving</a:t>
                      </a:r>
                      <a:endParaRPr lang="en-US" sz="2100" b="0" i="0" u="none" strike="noStrike">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3374119"/>
                  </a:ext>
                </a:extLst>
              </a:tr>
              <a:tr h="259262">
                <a:tc>
                  <a:txBody>
                    <a:bodyPr/>
                    <a:lstStyle/>
                    <a:p>
                      <a:pPr algn="l" fontAlgn="b">
                        <a:lnSpc>
                          <a:spcPct val="107000"/>
                        </a:lnSpc>
                        <a:spcBef>
                          <a:spcPts val="0"/>
                        </a:spcBef>
                        <a:spcAft>
                          <a:spcPts val="800"/>
                        </a:spcAft>
                      </a:pPr>
                      <a:r>
                        <a:rPr lang="en-US" sz="1300" b="0" i="0" u="none" strike="noStrike" dirty="0">
                          <a:effectLst/>
                          <a:latin typeface="Arial" panose="020B0604020202020204" pitchFamily="34" charset="0"/>
                          <a:ea typeface="Arial" panose="020B0604020202020204" pitchFamily="34" charset="0"/>
                        </a:rPr>
                        <a:t>Average: </a:t>
                      </a:r>
                      <a:endParaRPr lang="en-US" sz="2100" b="0" i="0" u="none" strike="noStrike" dirty="0">
                        <a:effectLst/>
                        <a:latin typeface="Arial" panose="020B0604020202020204" pitchFamily="34" charset="0"/>
                      </a:endParaRPr>
                    </a:p>
                  </a:txBody>
                  <a:tcPr marL="79573" marR="79573" marT="1105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04254190"/>
                  </a:ext>
                </a:extLst>
              </a:tr>
            </a:tbl>
          </a:graphicData>
        </a:graphic>
      </p:graphicFrame>
      <p:graphicFrame>
        <p:nvGraphicFramePr>
          <p:cNvPr id="7" name="Tabla 6">
            <a:extLst>
              <a:ext uri="{FF2B5EF4-FFF2-40B4-BE49-F238E27FC236}">
                <a16:creationId xmlns:a16="http://schemas.microsoft.com/office/drawing/2014/main" id="{76F17A03-223A-2072-EF11-ADF35BE94398}"/>
              </a:ext>
            </a:extLst>
          </p:cNvPr>
          <p:cNvGraphicFramePr>
            <a:graphicFrameLocks noGrp="1"/>
          </p:cNvGraphicFramePr>
          <p:nvPr>
            <p:extLst>
              <p:ext uri="{D42A27DB-BD31-4B8C-83A1-F6EECF244321}">
                <p14:modId xmlns:p14="http://schemas.microsoft.com/office/powerpoint/2010/main" val="3012510517"/>
              </p:ext>
            </p:extLst>
          </p:nvPr>
        </p:nvGraphicFramePr>
        <p:xfrm>
          <a:off x="4709284" y="822654"/>
          <a:ext cx="3132914" cy="5212692"/>
        </p:xfrm>
        <a:graphic>
          <a:graphicData uri="http://schemas.openxmlformats.org/drawingml/2006/table">
            <a:tbl>
              <a:tblPr bandRow="1"/>
              <a:tblGrid>
                <a:gridCol w="3132914">
                  <a:extLst>
                    <a:ext uri="{9D8B030D-6E8A-4147-A177-3AD203B41FA5}">
                      <a16:colId xmlns:a16="http://schemas.microsoft.com/office/drawing/2014/main" val="3521384918"/>
                    </a:ext>
                  </a:extLst>
                </a:gridCol>
              </a:tblGrid>
              <a:tr h="224415">
                <a:tc>
                  <a:txBody>
                    <a:bodyPr/>
                    <a:lstStyle/>
                    <a:p>
                      <a:pPr algn="l" fontAlgn="b">
                        <a:lnSpc>
                          <a:spcPct val="107000"/>
                        </a:lnSpc>
                        <a:spcBef>
                          <a:spcPts val="0"/>
                        </a:spcBef>
                        <a:spcAft>
                          <a:spcPts val="800"/>
                        </a:spcAft>
                      </a:pPr>
                      <a:r>
                        <a:rPr lang="en-US" sz="1600" b="1" i="0" u="none" strike="noStrike" dirty="0">
                          <a:solidFill>
                            <a:srgbClr val="000000"/>
                          </a:solidFill>
                          <a:effectLst/>
                          <a:highlight>
                            <a:srgbClr val="00CCFF"/>
                          </a:highlight>
                          <a:latin typeface="Arial" panose="020B0604020202020204" pitchFamily="34" charset="0"/>
                          <a:ea typeface="Arial" panose="020B0604020202020204" pitchFamily="34" charset="0"/>
                        </a:rPr>
                        <a:t>3) Work habits</a:t>
                      </a:r>
                      <a:endParaRPr lang="en-US" sz="2700" b="0" i="0" u="none" strike="noStrike" dirty="0">
                        <a:effectLst/>
                        <a:highlight>
                          <a:srgbClr val="00CCFF"/>
                        </a:highligh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3159142835"/>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3.1) Compliance with orders</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4086483"/>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3.2) Professional gesture</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2982096"/>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3.3) Order</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2443409"/>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3.4) Pace</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119581"/>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3.5) Persistence</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3301872"/>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3.6) Interest in work</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519172"/>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3.7) Organization </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727807"/>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3.8) Accuracy</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826264"/>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3.9) Efficiency</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88359273"/>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3.10) Responsibility</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10484712"/>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3.11) Productivity</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9260976"/>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3.12) Security</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4321637"/>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Average: </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679122"/>
                  </a:ext>
                </a:extLst>
              </a:tr>
              <a:tr h="475558">
                <a:tc>
                  <a:txBody>
                    <a:bodyPr/>
                    <a:lstStyle/>
                    <a:p>
                      <a:pPr algn="l" fontAlgn="b">
                        <a:lnSpc>
                          <a:spcPct val="107000"/>
                        </a:lnSpc>
                        <a:spcBef>
                          <a:spcPts val="0"/>
                        </a:spcBef>
                        <a:spcAft>
                          <a:spcPts val="800"/>
                        </a:spcAft>
                      </a:pPr>
                      <a:r>
                        <a:rPr lang="en-US" sz="1600" b="1" i="0" u="none" strike="noStrike">
                          <a:solidFill>
                            <a:srgbClr val="000000"/>
                          </a:solidFill>
                          <a:effectLst/>
                          <a:highlight>
                            <a:srgbClr val="00CCFF"/>
                          </a:highlight>
                          <a:latin typeface="Arial" panose="020B0604020202020204" pitchFamily="34" charset="0"/>
                          <a:ea typeface="Arial" panose="020B0604020202020204" pitchFamily="34" charset="0"/>
                        </a:rPr>
                        <a:t>4) Technical-operational knowledge (example)</a:t>
                      </a:r>
                      <a:endParaRPr lang="en-US" sz="2700" b="0" i="0" u="none" strike="noStrike">
                        <a:effectLst/>
                        <a:highlight>
                          <a:srgbClr val="00CCFF"/>
                        </a:highligh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FF"/>
                    </a:solidFill>
                  </a:tcPr>
                </a:tc>
                <a:extLst>
                  <a:ext uri="{0D108BD9-81ED-4DB2-BD59-A6C34878D82A}">
                    <a16:rowId xmlns:a16="http://schemas.microsoft.com/office/drawing/2014/main" val="911623044"/>
                  </a:ext>
                </a:extLst>
              </a:tr>
              <a:tr h="475558">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4.1) Assembling bags of fractionated feed</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0275334"/>
                  </a:ext>
                </a:extLst>
              </a:tr>
              <a:tr h="475558">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4.2) Replenishment of pet shop products</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9609330"/>
                  </a:ext>
                </a:extLst>
              </a:tr>
              <a:tr h="224415">
                <a:tc>
                  <a:txBody>
                    <a:bodyPr/>
                    <a:lstStyle/>
                    <a:p>
                      <a:pPr algn="l" fontAlgn="b">
                        <a:lnSpc>
                          <a:spcPct val="107000"/>
                        </a:lnSpc>
                        <a:spcBef>
                          <a:spcPts val="0"/>
                        </a:spcBef>
                        <a:spcAft>
                          <a:spcPts val="800"/>
                        </a:spcAft>
                      </a:pPr>
                      <a:r>
                        <a:rPr lang="en-US" sz="1600" b="0" i="0" u="none" strike="noStrike">
                          <a:effectLst/>
                          <a:latin typeface="Arial" panose="020B0604020202020204" pitchFamily="34" charset="0"/>
                          <a:ea typeface="Arial" panose="020B0604020202020204" pitchFamily="34" charset="0"/>
                        </a:rPr>
                        <a:t>4.3) Cleaning of furniture</a:t>
                      </a:r>
                      <a:endParaRPr lang="en-US" sz="2700" b="0" i="0" u="none" strike="noStrike">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8726081"/>
                  </a:ext>
                </a:extLst>
              </a:tr>
              <a:tr h="224415">
                <a:tc>
                  <a:txBody>
                    <a:bodyPr/>
                    <a:lstStyle/>
                    <a:p>
                      <a:pPr algn="l" fontAlgn="b">
                        <a:lnSpc>
                          <a:spcPct val="107000"/>
                        </a:lnSpc>
                        <a:spcBef>
                          <a:spcPts val="0"/>
                        </a:spcBef>
                        <a:spcAft>
                          <a:spcPts val="800"/>
                        </a:spcAft>
                      </a:pPr>
                      <a:r>
                        <a:rPr lang="en-US" sz="1600" b="0" i="0" u="none" strike="noStrike" dirty="0">
                          <a:effectLst/>
                          <a:latin typeface="Arial" panose="020B0604020202020204" pitchFamily="34" charset="0"/>
                          <a:ea typeface="Arial" panose="020B0604020202020204" pitchFamily="34" charset="0"/>
                        </a:rPr>
                        <a:t>Average: </a:t>
                      </a:r>
                      <a:endParaRPr lang="en-US" sz="2700" b="0" i="0" u="none" strike="noStrike" dirty="0">
                        <a:effectLst/>
                        <a:latin typeface="Arial" panose="020B0604020202020204" pitchFamily="34" charset="0"/>
                      </a:endParaRPr>
                    </a:p>
                  </a:txBody>
                  <a:tcPr marL="102284" marR="102284" marT="1420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1960681"/>
                  </a:ext>
                </a:extLst>
              </a:tr>
            </a:tbl>
          </a:graphicData>
        </a:graphic>
      </p:graphicFrame>
      <p:sp>
        <p:nvSpPr>
          <p:cNvPr id="13" name="CuadroTexto 12">
            <a:extLst>
              <a:ext uri="{FF2B5EF4-FFF2-40B4-BE49-F238E27FC236}">
                <a16:creationId xmlns:a16="http://schemas.microsoft.com/office/drawing/2014/main" id="{E6D7F555-1915-539A-B0A9-18A7716FAE17}"/>
              </a:ext>
            </a:extLst>
          </p:cNvPr>
          <p:cNvSpPr txBox="1"/>
          <p:nvPr/>
        </p:nvSpPr>
        <p:spPr>
          <a:xfrm>
            <a:off x="902492" y="0"/>
            <a:ext cx="4572000" cy="523220"/>
          </a:xfrm>
          <a:prstGeom prst="rect">
            <a:avLst/>
          </a:prstGeom>
          <a:noFill/>
        </p:spPr>
        <p:txBody>
          <a:bodyPr wrap="square">
            <a:spAutoFit/>
          </a:bodyPr>
          <a:lstStyle/>
          <a:p>
            <a:r>
              <a:rPr lang="en-GB" sz="2800" b="1" dirty="0">
                <a:solidFill>
                  <a:srgbClr val="3B8E9D"/>
                </a:solidFill>
              </a:rPr>
              <a:t>Job profile</a:t>
            </a:r>
          </a:p>
        </p:txBody>
      </p:sp>
      <p:sp>
        <p:nvSpPr>
          <p:cNvPr id="14" name="CuadroTexto 13">
            <a:extLst>
              <a:ext uri="{FF2B5EF4-FFF2-40B4-BE49-F238E27FC236}">
                <a16:creationId xmlns:a16="http://schemas.microsoft.com/office/drawing/2014/main" id="{B8A84141-7459-674A-E02B-6C161CC3154C}"/>
              </a:ext>
            </a:extLst>
          </p:cNvPr>
          <p:cNvSpPr txBox="1"/>
          <p:nvPr/>
        </p:nvSpPr>
        <p:spPr>
          <a:xfrm>
            <a:off x="407963" y="614711"/>
            <a:ext cx="5219114" cy="646331"/>
          </a:xfrm>
          <a:prstGeom prst="rect">
            <a:avLst/>
          </a:prstGeom>
          <a:noFill/>
        </p:spPr>
        <p:txBody>
          <a:bodyPr wrap="square">
            <a:spAutoFit/>
          </a:bodyPr>
          <a:lstStyle/>
          <a:p>
            <a:pPr marL="285750" indent="-285750">
              <a:buFont typeface="Wingdings" pitchFamily="2" charset="2"/>
              <a:buChar char="ü"/>
            </a:pPr>
            <a:r>
              <a:rPr lang="en-GB" b="1" dirty="0">
                <a:effectLst/>
              </a:rPr>
              <a:t>Analysis of performance</a:t>
            </a:r>
          </a:p>
          <a:p>
            <a:pPr marL="285750" indent="-285750">
              <a:buFont typeface="Wingdings" pitchFamily="2" charset="2"/>
              <a:buChar char="ü"/>
            </a:pPr>
            <a:r>
              <a:rPr lang="en-GB" b="1" dirty="0">
                <a:effectLst/>
              </a:rPr>
              <a:t>Synthesis of Evaluation Process</a:t>
            </a:r>
          </a:p>
        </p:txBody>
      </p:sp>
    </p:spTree>
    <p:extLst>
      <p:ext uri="{BB962C8B-B14F-4D97-AF65-F5344CB8AC3E}">
        <p14:creationId xmlns:p14="http://schemas.microsoft.com/office/powerpoint/2010/main" val="2379191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6BF7DA0-1542-4869-10F5-22C57A3A246F}"/>
              </a:ext>
            </a:extLst>
          </p:cNvPr>
          <p:cNvSpPr txBox="1"/>
          <p:nvPr/>
        </p:nvSpPr>
        <p:spPr>
          <a:xfrm>
            <a:off x="548640" y="125506"/>
            <a:ext cx="1888402" cy="523220"/>
          </a:xfrm>
          <a:prstGeom prst="rect">
            <a:avLst/>
          </a:prstGeom>
          <a:noFill/>
        </p:spPr>
        <p:txBody>
          <a:bodyPr wrap="none" rtlCol="0">
            <a:spAutoFit/>
          </a:bodyPr>
          <a:lstStyle/>
          <a:p>
            <a:r>
              <a:rPr lang="en-GB" sz="2800" b="1" dirty="0">
                <a:solidFill>
                  <a:srgbClr val="3B8E9D"/>
                </a:solidFill>
              </a:rPr>
              <a:t>Evaluations</a:t>
            </a:r>
          </a:p>
        </p:txBody>
      </p:sp>
      <p:sp>
        <p:nvSpPr>
          <p:cNvPr id="4" name="CuadroTexto 3">
            <a:extLst>
              <a:ext uri="{FF2B5EF4-FFF2-40B4-BE49-F238E27FC236}">
                <a16:creationId xmlns:a16="http://schemas.microsoft.com/office/drawing/2014/main" id="{8CF6C9E4-34E6-DBAE-C38C-74C642644161}"/>
              </a:ext>
            </a:extLst>
          </p:cNvPr>
          <p:cNvSpPr txBox="1"/>
          <p:nvPr/>
        </p:nvSpPr>
        <p:spPr>
          <a:xfrm>
            <a:off x="548640" y="1089898"/>
            <a:ext cx="8032652" cy="4678204"/>
          </a:xfrm>
          <a:prstGeom prst="rect">
            <a:avLst/>
          </a:prstGeom>
          <a:noFill/>
        </p:spPr>
        <p:txBody>
          <a:bodyPr wrap="square" rtlCol="0">
            <a:spAutoFit/>
          </a:bodyPr>
          <a:lstStyle/>
          <a:p>
            <a:r>
              <a:rPr lang="en-GB" sz="2000" dirty="0"/>
              <a:t>Canadian Occupational Performance (COPM; Law et al, 1998)</a:t>
            </a:r>
          </a:p>
          <a:p>
            <a:r>
              <a:rPr lang="en-GB" sz="2000" dirty="0"/>
              <a:t>Occupational Performance History Interview (OPHI II; </a:t>
            </a:r>
            <a:r>
              <a:rPr lang="en-GB" sz="2000" dirty="0" err="1"/>
              <a:t>Kielhofner</a:t>
            </a:r>
            <a:r>
              <a:rPr lang="en-GB" sz="2000" dirty="0"/>
              <a:t> et al, 1998)</a:t>
            </a:r>
          </a:p>
          <a:p>
            <a:r>
              <a:rPr lang="en-GB" sz="2000" dirty="0"/>
              <a:t>Assessment of Occupational Functioning (AOF; Watts  et al, 1986)</a:t>
            </a:r>
          </a:p>
          <a:p>
            <a:r>
              <a:rPr lang="en-GB" sz="2000" dirty="0"/>
              <a:t>Occupational Self-Assessment (OSA; </a:t>
            </a:r>
            <a:r>
              <a:rPr lang="en-GB" sz="2000" dirty="0" err="1"/>
              <a:t>Kielhofner</a:t>
            </a:r>
            <a:r>
              <a:rPr lang="en-GB" sz="2000" dirty="0"/>
              <a:t>, 2006)</a:t>
            </a:r>
          </a:p>
          <a:p>
            <a:r>
              <a:rPr lang="en-GB" sz="2000" dirty="0"/>
              <a:t>Assessment of Motor and Process Skills (AMPS; Fisher, 1995)</a:t>
            </a:r>
          </a:p>
          <a:p>
            <a:r>
              <a:rPr lang="en-GB" sz="2000" dirty="0"/>
              <a:t>Role Checklist (</a:t>
            </a:r>
            <a:r>
              <a:rPr lang="en-GB" sz="2000" dirty="0" err="1"/>
              <a:t>Okeley</a:t>
            </a:r>
            <a:r>
              <a:rPr lang="en-GB" sz="2000" dirty="0"/>
              <a:t>, </a:t>
            </a:r>
            <a:r>
              <a:rPr lang="en-GB" sz="2000" dirty="0" err="1"/>
              <a:t>Kielhofner</a:t>
            </a:r>
            <a:r>
              <a:rPr lang="en-GB" sz="2000" dirty="0"/>
              <a:t>, &amp; </a:t>
            </a:r>
            <a:r>
              <a:rPr lang="en-GB" sz="2000" dirty="0" err="1"/>
              <a:t>Barris</a:t>
            </a:r>
            <a:r>
              <a:rPr lang="en-GB" sz="2000" dirty="0"/>
              <a:t>, 1985)</a:t>
            </a:r>
          </a:p>
          <a:p>
            <a:r>
              <a:rPr lang="en-GB" sz="2000" dirty="0"/>
              <a:t>Rosenberg Self-Esteem Inventory</a:t>
            </a:r>
          </a:p>
          <a:p>
            <a:r>
              <a:rPr lang="en-GB" sz="2000" dirty="0"/>
              <a:t>Volitional Questionnaire (de las Heras, 1998)</a:t>
            </a:r>
          </a:p>
          <a:p>
            <a:r>
              <a:rPr lang="en-GB" sz="2000" dirty="0"/>
              <a:t>Coping Responses Inventory (CRI)</a:t>
            </a:r>
          </a:p>
          <a:p>
            <a:r>
              <a:rPr lang="en-GB" sz="2000" dirty="0" err="1"/>
              <a:t>Wallston’s</a:t>
            </a:r>
            <a:r>
              <a:rPr lang="en-GB" sz="2000" dirty="0"/>
              <a:t> Personal Competence Scale </a:t>
            </a:r>
          </a:p>
          <a:p>
            <a:r>
              <a:rPr lang="en-GB" sz="2000" dirty="0"/>
              <a:t>Internal/ External Locus of Control Scale (Rotter, 1966)</a:t>
            </a:r>
          </a:p>
          <a:p>
            <a:r>
              <a:rPr lang="en-GB" sz="2000" dirty="0"/>
              <a:t>Work Environment Impact Scale (WEIS; Moore, 1998)   </a:t>
            </a:r>
          </a:p>
          <a:p>
            <a:r>
              <a:rPr lang="en-GB" sz="2000" dirty="0"/>
              <a:t>Worker’s Role Interview (WRI; </a:t>
            </a:r>
            <a:r>
              <a:rPr lang="en-GB" sz="2000" dirty="0" err="1"/>
              <a:t>Braveman</a:t>
            </a:r>
            <a:r>
              <a:rPr lang="en-GB" sz="2000" dirty="0"/>
              <a:t> et al., 1998)</a:t>
            </a:r>
          </a:p>
          <a:p>
            <a:endParaRPr lang="en-GB" sz="2000" dirty="0"/>
          </a:p>
          <a:p>
            <a:endParaRPr lang="en-GB" dirty="0"/>
          </a:p>
        </p:txBody>
      </p:sp>
    </p:spTree>
    <p:extLst>
      <p:ext uri="{BB962C8B-B14F-4D97-AF65-F5344CB8AC3E}">
        <p14:creationId xmlns:p14="http://schemas.microsoft.com/office/powerpoint/2010/main" val="239214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313A7F-AC36-26EB-E8C7-D142D986EB78}"/>
              </a:ext>
            </a:extLst>
          </p:cNvPr>
          <p:cNvSpPr txBox="1"/>
          <p:nvPr/>
        </p:nvSpPr>
        <p:spPr>
          <a:xfrm>
            <a:off x="331076" y="0"/>
            <a:ext cx="3773790" cy="523220"/>
          </a:xfrm>
          <a:prstGeom prst="rect">
            <a:avLst/>
          </a:prstGeom>
          <a:noFill/>
        </p:spPr>
        <p:txBody>
          <a:bodyPr wrap="none" rtlCol="0">
            <a:spAutoFit/>
          </a:bodyPr>
          <a:lstStyle/>
          <a:p>
            <a:r>
              <a:rPr lang="en-GB" sz="2800" b="1" dirty="0">
                <a:solidFill>
                  <a:srgbClr val="3B8E9D"/>
                </a:solidFill>
              </a:rPr>
              <a:t>Selection of the models </a:t>
            </a:r>
          </a:p>
        </p:txBody>
      </p:sp>
      <p:sp>
        <p:nvSpPr>
          <p:cNvPr id="3" name="CuadroTexto 2">
            <a:extLst>
              <a:ext uri="{FF2B5EF4-FFF2-40B4-BE49-F238E27FC236}">
                <a16:creationId xmlns:a16="http://schemas.microsoft.com/office/drawing/2014/main" id="{D3691BCA-529E-1B2B-4E65-C52E04452A02}"/>
              </a:ext>
            </a:extLst>
          </p:cNvPr>
          <p:cNvSpPr txBox="1"/>
          <p:nvPr/>
        </p:nvSpPr>
        <p:spPr>
          <a:xfrm>
            <a:off x="870379" y="2349062"/>
            <a:ext cx="6416566" cy="1631216"/>
          </a:xfrm>
          <a:prstGeom prst="rect">
            <a:avLst/>
          </a:prstGeom>
          <a:noFill/>
        </p:spPr>
        <p:txBody>
          <a:bodyPr wrap="square" rtlCol="0">
            <a:spAutoFit/>
          </a:bodyPr>
          <a:lstStyle/>
          <a:p>
            <a:r>
              <a:rPr lang="en-GB" sz="2000" dirty="0"/>
              <a:t>Example, Occupational Therapy models- </a:t>
            </a:r>
          </a:p>
          <a:p>
            <a:endParaRPr lang="en-GB" sz="2000" dirty="0"/>
          </a:p>
          <a:p>
            <a:pPr marL="285750" indent="-285750">
              <a:buFont typeface="Wingdings" pitchFamily="2" charset="2"/>
              <a:buChar char="ü"/>
            </a:pPr>
            <a:r>
              <a:rPr lang="en-GB" sz="2000" dirty="0"/>
              <a:t>Model of Human Occupation</a:t>
            </a:r>
          </a:p>
          <a:p>
            <a:pPr marL="285750" indent="-285750">
              <a:buFont typeface="Wingdings" pitchFamily="2" charset="2"/>
              <a:buChar char="ü"/>
            </a:pPr>
            <a:r>
              <a:rPr lang="en-GB" sz="2000" dirty="0"/>
              <a:t>Canadian Model of Occupational Performance and Engagement</a:t>
            </a:r>
          </a:p>
        </p:txBody>
      </p:sp>
      <p:sp>
        <p:nvSpPr>
          <p:cNvPr id="4" name="CuadroTexto 3">
            <a:extLst>
              <a:ext uri="{FF2B5EF4-FFF2-40B4-BE49-F238E27FC236}">
                <a16:creationId xmlns:a16="http://schemas.microsoft.com/office/drawing/2014/main" id="{5447172C-15F8-C5F3-E6A9-2BB9CD7E047B}"/>
              </a:ext>
            </a:extLst>
          </p:cNvPr>
          <p:cNvSpPr txBox="1"/>
          <p:nvPr/>
        </p:nvSpPr>
        <p:spPr>
          <a:xfrm>
            <a:off x="769954" y="977462"/>
            <a:ext cx="3922356" cy="400110"/>
          </a:xfrm>
          <a:prstGeom prst="rect">
            <a:avLst/>
          </a:prstGeom>
          <a:noFill/>
        </p:spPr>
        <p:txBody>
          <a:bodyPr wrap="none" rtlCol="0">
            <a:spAutoFit/>
          </a:bodyPr>
          <a:lstStyle/>
          <a:p>
            <a:pPr marL="285750" indent="-285750">
              <a:buFont typeface="Wingdings" pitchFamily="2" charset="2"/>
              <a:buChar char="ü"/>
            </a:pPr>
            <a:r>
              <a:rPr lang="en-GB" sz="2000" b="1" dirty="0"/>
              <a:t>Specific to discipline, profession </a:t>
            </a:r>
          </a:p>
        </p:txBody>
      </p:sp>
    </p:spTree>
    <p:extLst>
      <p:ext uri="{BB962C8B-B14F-4D97-AF65-F5344CB8AC3E}">
        <p14:creationId xmlns:p14="http://schemas.microsoft.com/office/powerpoint/2010/main" val="1528519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8712DF3-6AF9-0CB8-EFA3-2E8939363E8C}"/>
              </a:ext>
            </a:extLst>
          </p:cNvPr>
          <p:cNvSpPr txBox="1"/>
          <p:nvPr/>
        </p:nvSpPr>
        <p:spPr>
          <a:xfrm>
            <a:off x="393895" y="0"/>
            <a:ext cx="3378617" cy="523220"/>
          </a:xfrm>
          <a:prstGeom prst="rect">
            <a:avLst/>
          </a:prstGeom>
          <a:noFill/>
        </p:spPr>
        <p:txBody>
          <a:bodyPr wrap="none" rtlCol="0">
            <a:spAutoFit/>
          </a:bodyPr>
          <a:lstStyle/>
          <a:p>
            <a:r>
              <a:rPr lang="en-GB" sz="2800" b="1" dirty="0">
                <a:solidFill>
                  <a:srgbClr val="3B8E9D"/>
                </a:solidFill>
              </a:rPr>
              <a:t>Frames of references </a:t>
            </a:r>
          </a:p>
        </p:txBody>
      </p:sp>
      <p:sp>
        <p:nvSpPr>
          <p:cNvPr id="3" name="CuadroTexto 2">
            <a:extLst>
              <a:ext uri="{FF2B5EF4-FFF2-40B4-BE49-F238E27FC236}">
                <a16:creationId xmlns:a16="http://schemas.microsoft.com/office/drawing/2014/main" id="{8925BD85-D01C-3A8B-DEA7-D0D34F371222}"/>
              </a:ext>
            </a:extLst>
          </p:cNvPr>
          <p:cNvSpPr txBox="1"/>
          <p:nvPr/>
        </p:nvSpPr>
        <p:spPr>
          <a:xfrm>
            <a:off x="899083" y="827278"/>
            <a:ext cx="6619056" cy="5122941"/>
          </a:xfrm>
          <a:prstGeom prst="rect">
            <a:avLst/>
          </a:prstGeom>
          <a:noFill/>
        </p:spPr>
        <p:txBody>
          <a:bodyPr wrap="none" rtlCol="0">
            <a:spAutoFit/>
          </a:bodyPr>
          <a:lstStyle/>
          <a:p>
            <a:pPr marL="342900" indent="-342900">
              <a:lnSpc>
                <a:spcPct val="150000"/>
              </a:lnSpc>
              <a:buFont typeface="Wingdings" pitchFamily="2" charset="2"/>
              <a:buChar char="ü"/>
            </a:pPr>
            <a:r>
              <a:rPr lang="en-GB" sz="2000" b="1" dirty="0"/>
              <a:t>Community participation</a:t>
            </a:r>
          </a:p>
          <a:p>
            <a:pPr marL="342900" indent="-342900">
              <a:lnSpc>
                <a:spcPct val="150000"/>
              </a:lnSpc>
              <a:buFont typeface="Wingdings" pitchFamily="2" charset="2"/>
              <a:buChar char="ü"/>
            </a:pPr>
            <a:r>
              <a:rPr lang="en-GB" sz="2000" b="1" dirty="0"/>
              <a:t>Community-based approaches </a:t>
            </a:r>
          </a:p>
          <a:p>
            <a:pPr marL="342900" indent="-342900">
              <a:lnSpc>
                <a:spcPct val="150000"/>
              </a:lnSpc>
              <a:buFont typeface="Wingdings" pitchFamily="2" charset="2"/>
              <a:buChar char="ü"/>
            </a:pPr>
            <a:r>
              <a:rPr lang="en-GB" sz="2000" b="1" dirty="0"/>
              <a:t>Person-</a:t>
            </a:r>
            <a:r>
              <a:rPr lang="en-GB" sz="2000" b="1" dirty="0" err="1"/>
              <a:t>centered</a:t>
            </a:r>
            <a:r>
              <a:rPr lang="en-GB" sz="2000" b="1" dirty="0"/>
              <a:t> approach</a:t>
            </a:r>
          </a:p>
          <a:p>
            <a:pPr marL="342900" indent="-342900">
              <a:lnSpc>
                <a:spcPct val="150000"/>
              </a:lnSpc>
              <a:buFont typeface="Wingdings" pitchFamily="2" charset="2"/>
              <a:buChar char="ü"/>
            </a:pPr>
            <a:r>
              <a:rPr lang="en-GB" sz="2000" b="1" dirty="0"/>
              <a:t>Motivational interviewing</a:t>
            </a:r>
          </a:p>
          <a:p>
            <a:pPr marL="342900" indent="-342900">
              <a:lnSpc>
                <a:spcPct val="150000"/>
              </a:lnSpc>
              <a:buFont typeface="Wingdings" pitchFamily="2" charset="2"/>
              <a:buChar char="ü"/>
            </a:pPr>
            <a:r>
              <a:rPr lang="en-GB" sz="2000" b="1" dirty="0"/>
              <a:t>Cognitive-</a:t>
            </a:r>
            <a:r>
              <a:rPr lang="en-GB" sz="2000" b="1" dirty="0" err="1"/>
              <a:t>behavioral</a:t>
            </a:r>
            <a:r>
              <a:rPr lang="en-GB" sz="2000" b="1" dirty="0"/>
              <a:t> approach </a:t>
            </a:r>
          </a:p>
          <a:p>
            <a:pPr marL="342900" indent="-342900">
              <a:lnSpc>
                <a:spcPct val="150000"/>
              </a:lnSpc>
              <a:buFont typeface="Wingdings" pitchFamily="2" charset="2"/>
              <a:buChar char="ü"/>
            </a:pPr>
            <a:r>
              <a:rPr lang="en-GB" sz="2000" b="1" dirty="0"/>
              <a:t>Acceptance and Commitment Therapy </a:t>
            </a:r>
          </a:p>
          <a:p>
            <a:pPr marL="342900" indent="-342900">
              <a:lnSpc>
                <a:spcPct val="150000"/>
              </a:lnSpc>
              <a:buFont typeface="Wingdings" pitchFamily="2" charset="2"/>
              <a:buChar char="ü"/>
            </a:pPr>
            <a:r>
              <a:rPr lang="en-GB" sz="2000" b="1" dirty="0" err="1"/>
              <a:t>Biomechanic</a:t>
            </a:r>
            <a:r>
              <a:rPr lang="en-GB" sz="2000" b="1" dirty="0"/>
              <a:t> approach</a:t>
            </a:r>
          </a:p>
          <a:p>
            <a:pPr marL="342900" indent="-342900">
              <a:lnSpc>
                <a:spcPct val="150000"/>
              </a:lnSpc>
              <a:buFont typeface="Wingdings" pitchFamily="2" charset="2"/>
              <a:buChar char="ü"/>
            </a:pPr>
            <a:r>
              <a:rPr lang="en-GB" sz="2000" b="1" dirty="0"/>
              <a:t>Cognitive Stimulation </a:t>
            </a:r>
          </a:p>
          <a:p>
            <a:pPr marL="342900" indent="-342900">
              <a:lnSpc>
                <a:spcPct val="150000"/>
              </a:lnSpc>
              <a:buFont typeface="Wingdings" pitchFamily="2" charset="2"/>
              <a:buChar char="ü"/>
            </a:pPr>
            <a:r>
              <a:rPr lang="en-GB" sz="2000" b="1" dirty="0"/>
              <a:t>The Allen's Cognitive Disabilities Model (CDM)</a:t>
            </a:r>
          </a:p>
          <a:p>
            <a:pPr marL="342900" indent="-342900">
              <a:lnSpc>
                <a:spcPct val="150000"/>
              </a:lnSpc>
              <a:buFont typeface="Wingdings" pitchFamily="2" charset="2"/>
              <a:buChar char="ü"/>
            </a:pPr>
            <a:r>
              <a:rPr lang="en-GB" sz="2000" b="1" dirty="0"/>
              <a:t>Sensory Integration</a:t>
            </a:r>
            <a:endParaRPr lang="en-GB" sz="2000" dirty="0"/>
          </a:p>
          <a:p>
            <a:pPr>
              <a:lnSpc>
                <a:spcPct val="150000"/>
              </a:lnSpc>
            </a:pPr>
            <a:r>
              <a:rPr lang="en-GB" sz="2000" dirty="0"/>
              <a:t>And other frames of references derived from other disciplines</a:t>
            </a:r>
          </a:p>
        </p:txBody>
      </p:sp>
    </p:spTree>
    <p:extLst>
      <p:ext uri="{BB962C8B-B14F-4D97-AF65-F5344CB8AC3E}">
        <p14:creationId xmlns:p14="http://schemas.microsoft.com/office/powerpoint/2010/main" val="1447396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588F7B8-E0C0-24F7-B03A-EFC59F07EAEE}"/>
              </a:ext>
            </a:extLst>
          </p:cNvPr>
          <p:cNvSpPr txBox="1"/>
          <p:nvPr/>
        </p:nvSpPr>
        <p:spPr>
          <a:xfrm>
            <a:off x="358665" y="0"/>
            <a:ext cx="4828758" cy="800219"/>
          </a:xfrm>
          <a:prstGeom prst="rect">
            <a:avLst/>
          </a:prstGeom>
          <a:noFill/>
        </p:spPr>
        <p:txBody>
          <a:bodyPr wrap="none" rtlCol="0">
            <a:spAutoFit/>
          </a:bodyPr>
          <a:lstStyle/>
          <a:p>
            <a:r>
              <a:rPr lang="en-GB" sz="2800" b="1" dirty="0">
                <a:solidFill>
                  <a:srgbClr val="3B8E9D"/>
                </a:solidFill>
              </a:rPr>
              <a:t>Cognitive-</a:t>
            </a:r>
            <a:r>
              <a:rPr lang="en-GB" sz="2800" b="1" dirty="0" err="1">
                <a:solidFill>
                  <a:srgbClr val="3B8E9D"/>
                </a:solidFill>
              </a:rPr>
              <a:t>behavioral</a:t>
            </a:r>
            <a:r>
              <a:rPr lang="en-GB" sz="2800" b="1" dirty="0">
                <a:solidFill>
                  <a:srgbClr val="3B8E9D"/>
                </a:solidFill>
              </a:rPr>
              <a:t> approach </a:t>
            </a:r>
          </a:p>
          <a:p>
            <a:endParaRPr lang="en-GB" dirty="0"/>
          </a:p>
        </p:txBody>
      </p:sp>
      <p:pic>
        <p:nvPicPr>
          <p:cNvPr id="1026" name="Picture 2" descr="page439image8557856">
            <a:extLst>
              <a:ext uri="{FF2B5EF4-FFF2-40B4-BE49-F238E27FC236}">
                <a16:creationId xmlns:a16="http://schemas.microsoft.com/office/drawing/2014/main" id="{8E6E4C13-13D6-D461-987D-94A6829D2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622" y="1377293"/>
            <a:ext cx="5092700" cy="33782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47E98FE2-2167-76B5-FA30-F55FFACCDDF3}"/>
              </a:ext>
            </a:extLst>
          </p:cNvPr>
          <p:cNvSpPr txBox="1"/>
          <p:nvPr/>
        </p:nvSpPr>
        <p:spPr>
          <a:xfrm>
            <a:off x="472965" y="1377293"/>
            <a:ext cx="3168869" cy="4247317"/>
          </a:xfrm>
          <a:prstGeom prst="rect">
            <a:avLst/>
          </a:prstGeom>
          <a:noFill/>
        </p:spPr>
        <p:txBody>
          <a:bodyPr wrap="square" rtlCol="0">
            <a:spAutoFit/>
          </a:bodyPr>
          <a:lstStyle/>
          <a:p>
            <a:r>
              <a:rPr lang="en-GB" b="1" dirty="0"/>
              <a:t>CBT</a:t>
            </a:r>
            <a:r>
              <a:rPr lang="en-GB" dirty="0"/>
              <a:t> takes a problem-centred perspective on life difficulties and focuses on five aspects of life experience</a:t>
            </a:r>
          </a:p>
          <a:p>
            <a:endParaRPr lang="en-GB" dirty="0"/>
          </a:p>
          <a:p>
            <a:pPr marL="285750" indent="-285750">
              <a:buFont typeface="Wingdings" pitchFamily="2" charset="2"/>
              <a:buChar char="ü"/>
            </a:pPr>
            <a:r>
              <a:rPr lang="en-GB" b="1" dirty="0">
                <a:solidFill>
                  <a:srgbClr val="3B8E9D"/>
                </a:solidFill>
              </a:rPr>
              <a:t>thoughts</a:t>
            </a:r>
          </a:p>
          <a:p>
            <a:pPr marL="285750" indent="-285750">
              <a:buFont typeface="Wingdings" pitchFamily="2" charset="2"/>
              <a:buChar char="ü"/>
            </a:pPr>
            <a:endParaRPr lang="en-GB" dirty="0"/>
          </a:p>
          <a:p>
            <a:pPr marL="285750" indent="-285750">
              <a:buFont typeface="Wingdings" pitchFamily="2" charset="2"/>
              <a:buChar char="ü"/>
            </a:pPr>
            <a:r>
              <a:rPr lang="en-GB" b="1" dirty="0">
                <a:solidFill>
                  <a:srgbClr val="3B8E9D"/>
                </a:solidFill>
              </a:rPr>
              <a:t>behaviours</a:t>
            </a:r>
          </a:p>
          <a:p>
            <a:pPr marL="285750" indent="-285750">
              <a:buFont typeface="Wingdings" pitchFamily="2" charset="2"/>
              <a:buChar char="ü"/>
            </a:pPr>
            <a:endParaRPr lang="en-GB" dirty="0"/>
          </a:p>
          <a:p>
            <a:pPr marL="285750" indent="-285750">
              <a:buFont typeface="Wingdings" pitchFamily="2" charset="2"/>
              <a:buChar char="ü"/>
            </a:pPr>
            <a:r>
              <a:rPr lang="en-GB" b="1" dirty="0">
                <a:solidFill>
                  <a:srgbClr val="3B8E9D"/>
                </a:solidFill>
              </a:rPr>
              <a:t>emotion/mood</a:t>
            </a:r>
          </a:p>
          <a:p>
            <a:pPr marL="285750" indent="-285750">
              <a:buFont typeface="Wingdings" pitchFamily="2" charset="2"/>
              <a:buChar char="ü"/>
            </a:pPr>
            <a:endParaRPr lang="en-GB" dirty="0"/>
          </a:p>
          <a:p>
            <a:pPr marL="285750" indent="-285750">
              <a:buFont typeface="Wingdings" pitchFamily="2" charset="2"/>
              <a:buChar char="ü"/>
            </a:pPr>
            <a:r>
              <a:rPr lang="en-GB" b="1" dirty="0">
                <a:solidFill>
                  <a:srgbClr val="3B8E9D"/>
                </a:solidFill>
              </a:rPr>
              <a:t>physiological responses</a:t>
            </a:r>
          </a:p>
          <a:p>
            <a:pPr marL="285750" indent="-285750">
              <a:buFont typeface="Wingdings" pitchFamily="2" charset="2"/>
              <a:buChar char="ü"/>
            </a:pPr>
            <a:endParaRPr lang="en-GB" dirty="0"/>
          </a:p>
          <a:p>
            <a:pPr marL="285750" indent="-285750">
              <a:buFont typeface="Wingdings" pitchFamily="2" charset="2"/>
              <a:buChar char="ü"/>
            </a:pPr>
            <a:r>
              <a:rPr lang="en-GB" b="1" dirty="0">
                <a:solidFill>
                  <a:srgbClr val="3B8E9D"/>
                </a:solidFill>
              </a:rPr>
              <a:t>environment</a:t>
            </a:r>
            <a:r>
              <a:rPr lang="en-GB" dirty="0"/>
              <a:t> (Greenberger &amp; </a:t>
            </a:r>
            <a:r>
              <a:rPr lang="en-GB" dirty="0" err="1"/>
              <a:t>Padesky</a:t>
            </a:r>
            <a:r>
              <a:rPr lang="en-GB" dirty="0"/>
              <a:t>, 1995).</a:t>
            </a:r>
          </a:p>
        </p:txBody>
      </p:sp>
      <p:sp>
        <p:nvSpPr>
          <p:cNvPr id="7" name="CuadroTexto 6">
            <a:extLst>
              <a:ext uri="{FF2B5EF4-FFF2-40B4-BE49-F238E27FC236}">
                <a16:creationId xmlns:a16="http://schemas.microsoft.com/office/drawing/2014/main" id="{AD5E68A9-688E-5D66-B739-52021D58841C}"/>
              </a:ext>
            </a:extLst>
          </p:cNvPr>
          <p:cNvSpPr txBox="1"/>
          <p:nvPr/>
        </p:nvSpPr>
        <p:spPr>
          <a:xfrm>
            <a:off x="3838905" y="5019042"/>
            <a:ext cx="5210502" cy="923330"/>
          </a:xfrm>
          <a:prstGeom prst="rect">
            <a:avLst/>
          </a:prstGeom>
          <a:noFill/>
        </p:spPr>
        <p:txBody>
          <a:bodyPr wrap="square">
            <a:spAutoFit/>
          </a:bodyPr>
          <a:lstStyle/>
          <a:p>
            <a:r>
              <a:rPr lang="en-US" sz="1800" b="0" i="0" u="none" strike="noStrike" dirty="0">
                <a:solidFill>
                  <a:srgbClr val="000000"/>
                </a:solidFill>
                <a:effectLst/>
                <a:latin typeface="Calibri" panose="020F0502020204030204" pitchFamily="34" charset="0"/>
              </a:rPr>
              <a:t>Fig. 1 The influence of the social and physical environment on aspects of life experience (</a:t>
            </a:r>
            <a:r>
              <a:rPr lang="es-ES" sz="1800" b="0" i="0" u="none" strike="noStrike" dirty="0">
                <a:solidFill>
                  <a:srgbClr val="000000"/>
                </a:solidFill>
                <a:effectLst/>
                <a:latin typeface="Calibri" panose="020F0502020204030204" pitchFamily="34" charset="0"/>
              </a:rPr>
              <a:t>Reed, K. </a:t>
            </a:r>
            <a:r>
              <a:rPr lang="es-ES" dirty="0">
                <a:solidFill>
                  <a:srgbClr val="000000"/>
                </a:solidFill>
                <a:latin typeface="Calibri" panose="020F0502020204030204" pitchFamily="34" charset="0"/>
              </a:rPr>
              <a:t>in</a:t>
            </a:r>
            <a:r>
              <a:rPr lang="es-ES" sz="1800" b="0" i="0" u="none" strike="noStrike" dirty="0">
                <a:solidFill>
                  <a:srgbClr val="000000"/>
                </a:solidFill>
                <a:effectLst/>
                <a:latin typeface="Calibri" panose="020F0502020204030204" pitchFamily="34" charset="0"/>
              </a:rPr>
              <a:t> Duncan, 2011)</a:t>
            </a:r>
            <a:endParaRPr lang="en-GB" dirty="0"/>
          </a:p>
        </p:txBody>
      </p:sp>
    </p:spTree>
    <p:extLst>
      <p:ext uri="{BB962C8B-B14F-4D97-AF65-F5344CB8AC3E}">
        <p14:creationId xmlns:p14="http://schemas.microsoft.com/office/powerpoint/2010/main" val="2748301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1D1F2F-142F-DB6D-C0AC-20113B221A82}"/>
              </a:ext>
            </a:extLst>
          </p:cNvPr>
          <p:cNvSpPr txBox="1"/>
          <p:nvPr/>
        </p:nvSpPr>
        <p:spPr>
          <a:xfrm>
            <a:off x="477203" y="0"/>
            <a:ext cx="2231637" cy="523220"/>
          </a:xfrm>
          <a:prstGeom prst="rect">
            <a:avLst/>
          </a:prstGeom>
          <a:noFill/>
        </p:spPr>
        <p:txBody>
          <a:bodyPr wrap="none" rtlCol="0">
            <a:spAutoFit/>
          </a:bodyPr>
          <a:lstStyle/>
          <a:p>
            <a:r>
              <a:rPr lang="en-GB" sz="2800" b="1" dirty="0">
                <a:solidFill>
                  <a:srgbClr val="3B8E9D"/>
                </a:solidFill>
              </a:rPr>
              <a:t>Job matching </a:t>
            </a:r>
          </a:p>
        </p:txBody>
      </p:sp>
      <p:graphicFrame>
        <p:nvGraphicFramePr>
          <p:cNvPr id="6" name="Diagrama 5">
            <a:extLst>
              <a:ext uri="{FF2B5EF4-FFF2-40B4-BE49-F238E27FC236}">
                <a16:creationId xmlns:a16="http://schemas.microsoft.com/office/drawing/2014/main" id="{36779F3D-9D3B-AA70-1B38-8C709870CE89}"/>
              </a:ext>
            </a:extLst>
          </p:cNvPr>
          <p:cNvGraphicFramePr/>
          <p:nvPr>
            <p:extLst>
              <p:ext uri="{D42A27DB-BD31-4B8C-83A1-F6EECF244321}">
                <p14:modId xmlns:p14="http://schemas.microsoft.com/office/powerpoint/2010/main" val="2320406325"/>
              </p:ext>
            </p:extLst>
          </p:nvPr>
        </p:nvGraphicFramePr>
        <p:xfrm>
          <a:off x="272652" y="878204"/>
          <a:ext cx="7770019" cy="5101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B12184EF-19D4-3C7C-C290-7983F77F5932}"/>
              </a:ext>
            </a:extLst>
          </p:cNvPr>
          <p:cNvSpPr txBox="1"/>
          <p:nvPr/>
        </p:nvSpPr>
        <p:spPr>
          <a:xfrm>
            <a:off x="3322439" y="5944552"/>
            <a:ext cx="2813448" cy="461665"/>
          </a:xfrm>
          <a:prstGeom prst="rect">
            <a:avLst/>
          </a:prstGeom>
          <a:noFill/>
        </p:spPr>
        <p:txBody>
          <a:bodyPr wrap="square" rtlCol="0">
            <a:spAutoFit/>
          </a:bodyPr>
          <a:lstStyle/>
          <a:p>
            <a:r>
              <a:rPr lang="en-GB" sz="2400" b="1" dirty="0">
                <a:solidFill>
                  <a:srgbClr val="3B8E9D"/>
                </a:solidFill>
              </a:rPr>
              <a:t>Intervention</a:t>
            </a:r>
          </a:p>
        </p:txBody>
      </p:sp>
    </p:spTree>
    <p:extLst>
      <p:ext uri="{BB962C8B-B14F-4D97-AF65-F5344CB8AC3E}">
        <p14:creationId xmlns:p14="http://schemas.microsoft.com/office/powerpoint/2010/main" val="3553013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34CA9B4E-D6D5-C5A1-28B1-39E023116BB9}"/>
              </a:ext>
            </a:extLst>
          </p:cNvPr>
          <p:cNvSpPr/>
          <p:nvPr/>
        </p:nvSpPr>
        <p:spPr>
          <a:xfrm>
            <a:off x="394138" y="1371600"/>
            <a:ext cx="3610303" cy="430398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dirty="0"/>
              <a:t>Cognitive therapy emphasises </a:t>
            </a:r>
            <a:r>
              <a:rPr lang="en-GB" b="1" dirty="0"/>
              <a:t>rapid and automatic interpretations of events </a:t>
            </a:r>
            <a:r>
              <a:rPr lang="en-GB" dirty="0"/>
              <a:t>and the importance of underlying beliefs and values.</a:t>
            </a:r>
          </a:p>
          <a:p>
            <a:pPr algn="ctr"/>
            <a:endParaRPr lang="en-GB" dirty="0"/>
          </a:p>
          <a:p>
            <a:pPr algn="ctr"/>
            <a:r>
              <a:rPr lang="en-GB" dirty="0"/>
              <a:t>Behavioural therapy emphasises our learned </a:t>
            </a:r>
            <a:r>
              <a:rPr lang="en-GB" b="1" dirty="0"/>
              <a:t>automatic responses </a:t>
            </a:r>
            <a:r>
              <a:rPr lang="en-GB" dirty="0"/>
              <a:t>to stimuli and how our behaviour is </a:t>
            </a:r>
            <a:r>
              <a:rPr lang="en-GB" b="1" dirty="0"/>
              <a:t>shaped by their consequences</a:t>
            </a:r>
            <a:r>
              <a:rPr lang="en-GB" dirty="0"/>
              <a:t>.</a:t>
            </a:r>
          </a:p>
        </p:txBody>
      </p:sp>
      <p:sp>
        <p:nvSpPr>
          <p:cNvPr id="3" name="Rectángulo redondeado 2">
            <a:extLst>
              <a:ext uri="{FF2B5EF4-FFF2-40B4-BE49-F238E27FC236}">
                <a16:creationId xmlns:a16="http://schemas.microsoft.com/office/drawing/2014/main" id="{DB282E34-AD27-EEAB-F04F-98A5CC502F0D}"/>
              </a:ext>
            </a:extLst>
          </p:cNvPr>
          <p:cNvSpPr/>
          <p:nvPr/>
        </p:nvSpPr>
        <p:spPr>
          <a:xfrm>
            <a:off x="4572000" y="1371599"/>
            <a:ext cx="3610303" cy="430398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buFont typeface="Wingdings" pitchFamily="2" charset="2"/>
              <a:buChar char="ü"/>
            </a:pPr>
            <a:r>
              <a:rPr lang="en-GB" b="1" dirty="0"/>
              <a:t>Automatic thoughts: </a:t>
            </a:r>
          </a:p>
          <a:p>
            <a:r>
              <a:rPr lang="en-GB" dirty="0"/>
              <a:t>Automatic thoughts are common and plausible. </a:t>
            </a:r>
          </a:p>
          <a:p>
            <a:endParaRPr lang="en-GB" dirty="0"/>
          </a:p>
          <a:p>
            <a:pPr marL="285750" indent="-285750">
              <a:buFont typeface="Wingdings" pitchFamily="2" charset="2"/>
              <a:buChar char="ü"/>
            </a:pPr>
            <a:r>
              <a:rPr lang="en-GB" b="1" dirty="0"/>
              <a:t>Beliefs: </a:t>
            </a:r>
          </a:p>
          <a:p>
            <a:r>
              <a:rPr lang="en-GB" dirty="0"/>
              <a:t>These are conditional beliefs we have about ourselves.</a:t>
            </a:r>
          </a:p>
          <a:p>
            <a:endParaRPr lang="en-GB" dirty="0"/>
          </a:p>
          <a:p>
            <a:pPr marL="285750" indent="-285750">
              <a:buFont typeface="Wingdings" pitchFamily="2" charset="2"/>
              <a:buChar char="ü"/>
            </a:pPr>
            <a:r>
              <a:rPr lang="en-GB" b="1" dirty="0"/>
              <a:t>Basic schemas: </a:t>
            </a:r>
          </a:p>
          <a:p>
            <a:r>
              <a:rPr lang="en-GB" dirty="0"/>
              <a:t>Schemas are the most stable of the three cognitive constructs. </a:t>
            </a:r>
          </a:p>
          <a:p>
            <a:endParaRPr lang="en-GB" dirty="0"/>
          </a:p>
          <a:p>
            <a:r>
              <a:rPr lang="en-GB" dirty="0"/>
              <a:t>Core schemas develop beliefs, and from beliefs arise our automatic thoughts. </a:t>
            </a:r>
          </a:p>
        </p:txBody>
      </p:sp>
      <p:sp>
        <p:nvSpPr>
          <p:cNvPr id="5" name="CuadroTexto 4">
            <a:extLst>
              <a:ext uri="{FF2B5EF4-FFF2-40B4-BE49-F238E27FC236}">
                <a16:creationId xmlns:a16="http://schemas.microsoft.com/office/drawing/2014/main" id="{585EC1CA-A285-8F8C-0237-11D61C9E1689}"/>
              </a:ext>
            </a:extLst>
          </p:cNvPr>
          <p:cNvSpPr txBox="1"/>
          <p:nvPr/>
        </p:nvSpPr>
        <p:spPr>
          <a:xfrm>
            <a:off x="740980" y="157657"/>
            <a:ext cx="3200400" cy="461665"/>
          </a:xfrm>
          <a:prstGeom prst="rect">
            <a:avLst/>
          </a:prstGeom>
          <a:noFill/>
        </p:spPr>
        <p:txBody>
          <a:bodyPr wrap="square" rtlCol="0">
            <a:spAutoFit/>
          </a:bodyPr>
          <a:lstStyle/>
          <a:p>
            <a:r>
              <a:rPr lang="en-GB" sz="2400" b="1" dirty="0">
                <a:solidFill>
                  <a:srgbClr val="3B8E9D"/>
                </a:solidFill>
              </a:rPr>
              <a:t>Essential positions</a:t>
            </a:r>
          </a:p>
        </p:txBody>
      </p:sp>
      <p:sp>
        <p:nvSpPr>
          <p:cNvPr id="6" name="CuadroTexto 5">
            <a:extLst>
              <a:ext uri="{FF2B5EF4-FFF2-40B4-BE49-F238E27FC236}">
                <a16:creationId xmlns:a16="http://schemas.microsoft.com/office/drawing/2014/main" id="{BBF8F9D0-0F2A-65CE-E78D-CBE6A1D4DBE3}"/>
              </a:ext>
            </a:extLst>
          </p:cNvPr>
          <p:cNvSpPr txBox="1"/>
          <p:nvPr/>
        </p:nvSpPr>
        <p:spPr>
          <a:xfrm>
            <a:off x="5202621" y="157657"/>
            <a:ext cx="2869324" cy="461665"/>
          </a:xfrm>
          <a:prstGeom prst="rect">
            <a:avLst/>
          </a:prstGeom>
          <a:noFill/>
        </p:spPr>
        <p:txBody>
          <a:bodyPr wrap="square" rtlCol="0">
            <a:spAutoFit/>
          </a:bodyPr>
          <a:lstStyle/>
          <a:p>
            <a:r>
              <a:rPr lang="en-GB" sz="2400" b="1" dirty="0">
                <a:solidFill>
                  <a:srgbClr val="3B8E9D"/>
                </a:solidFill>
              </a:rPr>
              <a:t>Cognition levels</a:t>
            </a:r>
          </a:p>
        </p:txBody>
      </p:sp>
    </p:spTree>
    <p:extLst>
      <p:ext uri="{BB962C8B-B14F-4D97-AF65-F5344CB8AC3E}">
        <p14:creationId xmlns:p14="http://schemas.microsoft.com/office/powerpoint/2010/main" val="1531015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7BE1AF8C-89D4-FE49-AD95-B1BCB1780222}"/>
              </a:ext>
            </a:extLst>
          </p:cNvPr>
          <p:cNvSpPr/>
          <p:nvPr/>
        </p:nvSpPr>
        <p:spPr>
          <a:xfrm>
            <a:off x="191622" y="1543456"/>
            <a:ext cx="2649491" cy="402362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r>
              <a:rPr lang="en-GB" sz="1350" b="1" dirty="0"/>
              <a:t>Direct question</a:t>
            </a:r>
            <a:r>
              <a:rPr lang="en-GB" sz="1350" dirty="0"/>
              <a:t>: What is (was) going through your mind at the moment?</a:t>
            </a:r>
          </a:p>
          <a:p>
            <a:endParaRPr lang="en-GB" sz="1350" dirty="0"/>
          </a:p>
          <a:p>
            <a:pPr marL="285750" indent="-285750">
              <a:buFont typeface="Wingdings" pitchFamily="2" charset="2"/>
              <a:buChar char="ü"/>
            </a:pPr>
            <a:r>
              <a:rPr lang="en-GB" sz="1350" b="1" dirty="0"/>
              <a:t>Inductive questioning</a:t>
            </a:r>
            <a:r>
              <a:rPr lang="en-GB" sz="1350" dirty="0"/>
              <a:t>. Use a series of open-ended questions and reflective statements to help the client recall an emotional situation (e.g. what happened next? What did you do?).</a:t>
            </a:r>
          </a:p>
          <a:p>
            <a:pPr marL="285750" indent="-285750">
              <a:buFont typeface="Wingdings" pitchFamily="2" charset="2"/>
              <a:buChar char="ü"/>
            </a:pPr>
            <a:r>
              <a:rPr lang="en-GB" sz="1350" b="1" dirty="0"/>
              <a:t>Re-enactment of a situation. </a:t>
            </a:r>
            <a:r>
              <a:rPr lang="en-GB" sz="1350" dirty="0"/>
              <a:t>Using imagery, role play, and in vivo experiments.</a:t>
            </a:r>
          </a:p>
          <a:p>
            <a:pPr marL="285750" indent="-285750">
              <a:buFont typeface="Wingdings" pitchFamily="2" charset="2"/>
              <a:buChar char="ü"/>
            </a:pPr>
            <a:r>
              <a:rPr lang="en-GB" sz="1350" b="1" dirty="0"/>
              <a:t>Recording thoughts</a:t>
            </a:r>
            <a:r>
              <a:rPr lang="en-GB" sz="1350" dirty="0"/>
              <a:t>. Using thought journals, etc.</a:t>
            </a:r>
          </a:p>
        </p:txBody>
      </p:sp>
      <p:sp>
        <p:nvSpPr>
          <p:cNvPr id="4" name="Rectángulo redondeado 3">
            <a:extLst>
              <a:ext uri="{FF2B5EF4-FFF2-40B4-BE49-F238E27FC236}">
                <a16:creationId xmlns:a16="http://schemas.microsoft.com/office/drawing/2014/main" id="{038D2901-D08F-E440-8810-2AD6BB5F3FE5}"/>
              </a:ext>
            </a:extLst>
          </p:cNvPr>
          <p:cNvSpPr/>
          <p:nvPr/>
        </p:nvSpPr>
        <p:spPr>
          <a:xfrm>
            <a:off x="3151866" y="1543456"/>
            <a:ext cx="2649491" cy="402362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171450" indent="-171450">
              <a:buFont typeface="Wingdings" pitchFamily="2" charset="2"/>
              <a:buChar char="ü"/>
            </a:pPr>
            <a:r>
              <a:rPr lang="en-GB" sz="1100" b="1" dirty="0"/>
              <a:t>Overgeneralisation</a:t>
            </a:r>
          </a:p>
          <a:p>
            <a:r>
              <a:rPr lang="en-GB" sz="1000" dirty="0"/>
              <a:t>Making general judgments based on isolated cases. "Everything I do goes wrong".</a:t>
            </a:r>
          </a:p>
          <a:p>
            <a:endParaRPr lang="en-GB" sz="1000" dirty="0"/>
          </a:p>
          <a:p>
            <a:pPr marL="171450" indent="-171450">
              <a:buFont typeface="Wingdings" pitchFamily="2" charset="2"/>
              <a:buChar char="ü"/>
            </a:pPr>
            <a:r>
              <a:rPr lang="en-GB" sz="1000" b="1" dirty="0"/>
              <a:t>Selective abstraction</a:t>
            </a:r>
            <a:endParaRPr lang="en-GB" sz="1000" dirty="0"/>
          </a:p>
          <a:p>
            <a:r>
              <a:rPr lang="en-GB" sz="1000" dirty="0"/>
              <a:t>Focusing only on the negative aspects of the experience. "Nothing good happened today.</a:t>
            </a:r>
          </a:p>
          <a:p>
            <a:endParaRPr lang="en-GB" sz="1000" dirty="0"/>
          </a:p>
          <a:p>
            <a:pPr marL="171450" indent="-171450">
              <a:buFont typeface="Wingdings" pitchFamily="2" charset="2"/>
              <a:buChar char="ü"/>
            </a:pPr>
            <a:r>
              <a:rPr lang="en-GB" sz="1000" b="1" dirty="0"/>
              <a:t>Dichotomous reasoning</a:t>
            </a:r>
            <a:endParaRPr lang="en-GB" sz="1000" dirty="0"/>
          </a:p>
          <a:p>
            <a:r>
              <a:rPr lang="en-GB" sz="1000" dirty="0"/>
              <a:t>Thinking in extremes, also known as black-and-white thinking. "If I can't do it right, there's no point in doing it.</a:t>
            </a:r>
          </a:p>
          <a:p>
            <a:endParaRPr lang="en-GB" sz="1000" dirty="0"/>
          </a:p>
          <a:p>
            <a:pPr marL="171450" indent="-171450">
              <a:buFont typeface="Wingdings" pitchFamily="2" charset="2"/>
              <a:buChar char="ü"/>
            </a:pPr>
            <a:r>
              <a:rPr lang="en-GB" sz="1000" b="1" dirty="0"/>
              <a:t>Personalisation</a:t>
            </a:r>
            <a:endParaRPr lang="en-GB" sz="1000" dirty="0"/>
          </a:p>
          <a:p>
            <a:r>
              <a:rPr lang="en-GB" sz="1000" dirty="0"/>
              <a:t>Taking responsibility for things that have little or nothing to do with oneself. 'I must have done something to offend you'.</a:t>
            </a:r>
          </a:p>
          <a:p>
            <a:endParaRPr lang="en-GB" sz="1000" dirty="0"/>
          </a:p>
          <a:p>
            <a:pPr marL="171450" indent="-171450">
              <a:buFont typeface="Wingdings" pitchFamily="2" charset="2"/>
              <a:buChar char="ü"/>
            </a:pPr>
            <a:r>
              <a:rPr lang="en-GB" sz="1000" b="1" dirty="0"/>
              <a:t>Arbitrary influence</a:t>
            </a:r>
          </a:p>
          <a:p>
            <a:r>
              <a:rPr lang="en-GB" sz="1000" dirty="0"/>
              <a:t>Concluding without sufficient evidence. This course is rubbish' (when you've just started it!).</a:t>
            </a:r>
          </a:p>
          <a:p>
            <a:endParaRPr lang="en-GB" sz="1000" dirty="0"/>
          </a:p>
          <a:p>
            <a:endParaRPr lang="en-GB" sz="1000" dirty="0"/>
          </a:p>
        </p:txBody>
      </p:sp>
      <p:sp>
        <p:nvSpPr>
          <p:cNvPr id="5" name="Rectángulo redondeado 4">
            <a:extLst>
              <a:ext uri="{FF2B5EF4-FFF2-40B4-BE49-F238E27FC236}">
                <a16:creationId xmlns:a16="http://schemas.microsoft.com/office/drawing/2014/main" id="{4A288459-B789-2041-9259-695F63AC72DA}"/>
              </a:ext>
            </a:extLst>
          </p:cNvPr>
          <p:cNvSpPr/>
          <p:nvPr/>
        </p:nvSpPr>
        <p:spPr>
          <a:xfrm>
            <a:off x="6112110" y="1543456"/>
            <a:ext cx="2541074" cy="402362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r>
              <a:rPr lang="en-GB" sz="2000" dirty="0"/>
              <a:t>Core schemas are not as immediately accessible as automatic thoughts or beliefs; however, through specialised CBT a client can become aware of these processes (Young, 1999).</a:t>
            </a:r>
          </a:p>
        </p:txBody>
      </p:sp>
      <p:sp>
        <p:nvSpPr>
          <p:cNvPr id="2" name="CuadroTexto 1">
            <a:extLst>
              <a:ext uri="{FF2B5EF4-FFF2-40B4-BE49-F238E27FC236}">
                <a16:creationId xmlns:a16="http://schemas.microsoft.com/office/drawing/2014/main" id="{CE41CA19-0195-6745-B593-66B487A607F3}"/>
              </a:ext>
            </a:extLst>
          </p:cNvPr>
          <p:cNvSpPr txBox="1"/>
          <p:nvPr/>
        </p:nvSpPr>
        <p:spPr>
          <a:xfrm>
            <a:off x="289092" y="637505"/>
            <a:ext cx="2202783" cy="646331"/>
          </a:xfrm>
          <a:prstGeom prst="rect">
            <a:avLst/>
          </a:prstGeom>
          <a:noFill/>
        </p:spPr>
        <p:txBody>
          <a:bodyPr wrap="none" rtlCol="0">
            <a:spAutoFit/>
          </a:bodyPr>
          <a:lstStyle/>
          <a:p>
            <a:r>
              <a:rPr lang="en-GB" b="1" dirty="0">
                <a:solidFill>
                  <a:srgbClr val="3B8E9D"/>
                </a:solidFill>
              </a:rPr>
              <a:t>Automatic thoughts </a:t>
            </a:r>
          </a:p>
          <a:p>
            <a:endParaRPr lang="es-ES_tradnl" b="1" dirty="0">
              <a:solidFill>
                <a:srgbClr val="3B8E9D"/>
              </a:solidFill>
            </a:endParaRPr>
          </a:p>
        </p:txBody>
      </p:sp>
      <p:sp>
        <p:nvSpPr>
          <p:cNvPr id="6" name="CuadroTexto 5">
            <a:extLst>
              <a:ext uri="{FF2B5EF4-FFF2-40B4-BE49-F238E27FC236}">
                <a16:creationId xmlns:a16="http://schemas.microsoft.com/office/drawing/2014/main" id="{6DDDC8FB-95F2-0946-871D-255EC003894D}"/>
              </a:ext>
            </a:extLst>
          </p:cNvPr>
          <p:cNvSpPr txBox="1"/>
          <p:nvPr/>
        </p:nvSpPr>
        <p:spPr>
          <a:xfrm>
            <a:off x="3988489" y="637505"/>
            <a:ext cx="818750" cy="369332"/>
          </a:xfrm>
          <a:prstGeom prst="rect">
            <a:avLst/>
          </a:prstGeom>
          <a:noFill/>
        </p:spPr>
        <p:txBody>
          <a:bodyPr wrap="none" rtlCol="0">
            <a:spAutoFit/>
          </a:bodyPr>
          <a:lstStyle/>
          <a:p>
            <a:r>
              <a:rPr lang="en-GB" b="1" dirty="0">
                <a:solidFill>
                  <a:srgbClr val="3B8E9D"/>
                </a:solidFill>
              </a:rPr>
              <a:t>Beliefs</a:t>
            </a:r>
            <a:endParaRPr lang="es-ES_tradnl" b="1" dirty="0">
              <a:solidFill>
                <a:srgbClr val="3B8E9D"/>
              </a:solidFill>
            </a:endParaRPr>
          </a:p>
        </p:txBody>
      </p:sp>
      <p:sp>
        <p:nvSpPr>
          <p:cNvPr id="7" name="CuadroTexto 6">
            <a:extLst>
              <a:ext uri="{FF2B5EF4-FFF2-40B4-BE49-F238E27FC236}">
                <a16:creationId xmlns:a16="http://schemas.microsoft.com/office/drawing/2014/main" id="{494E8011-DB93-D842-BABA-A0950E7DBEDE}"/>
              </a:ext>
            </a:extLst>
          </p:cNvPr>
          <p:cNvSpPr txBox="1"/>
          <p:nvPr/>
        </p:nvSpPr>
        <p:spPr>
          <a:xfrm>
            <a:off x="6610641" y="637505"/>
            <a:ext cx="1544012" cy="369332"/>
          </a:xfrm>
          <a:prstGeom prst="rect">
            <a:avLst/>
          </a:prstGeom>
          <a:noFill/>
        </p:spPr>
        <p:txBody>
          <a:bodyPr wrap="none" rtlCol="0">
            <a:spAutoFit/>
          </a:bodyPr>
          <a:lstStyle/>
          <a:p>
            <a:r>
              <a:rPr lang="en-GB" b="1" dirty="0">
                <a:solidFill>
                  <a:srgbClr val="3B8E9D"/>
                </a:solidFill>
              </a:rPr>
              <a:t>Basic schemas</a:t>
            </a:r>
            <a:endParaRPr lang="es-ES_tradnl" b="1" dirty="0">
              <a:solidFill>
                <a:srgbClr val="3B8E9D"/>
              </a:solidFill>
            </a:endParaRPr>
          </a:p>
        </p:txBody>
      </p:sp>
    </p:spTree>
    <p:extLst>
      <p:ext uri="{BB962C8B-B14F-4D97-AF65-F5344CB8AC3E}">
        <p14:creationId xmlns:p14="http://schemas.microsoft.com/office/powerpoint/2010/main" val="1962099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C2A9B47-09EB-3449-BE22-7CCF4DD9BAFB}"/>
              </a:ext>
            </a:extLst>
          </p:cNvPr>
          <p:cNvSpPr txBox="1"/>
          <p:nvPr/>
        </p:nvSpPr>
        <p:spPr>
          <a:xfrm>
            <a:off x="726141" y="1401856"/>
            <a:ext cx="4437530" cy="507831"/>
          </a:xfrm>
          <a:prstGeom prst="rect">
            <a:avLst/>
          </a:prstGeom>
          <a:noFill/>
        </p:spPr>
        <p:txBody>
          <a:bodyPr wrap="square" rtlCol="0">
            <a:spAutoFit/>
          </a:bodyPr>
          <a:lstStyle/>
          <a:p>
            <a:r>
              <a:rPr lang="en-US" sz="1350" b="1" dirty="0">
                <a:solidFill>
                  <a:schemeClr val="tx2">
                    <a:satMod val="130000"/>
                  </a:schemeClr>
                </a:solidFill>
              </a:rPr>
              <a:t>Applied Behavior Analysis</a:t>
            </a:r>
            <a:br>
              <a:rPr lang="en-US" sz="1350" b="1" dirty="0">
                <a:solidFill>
                  <a:schemeClr val="tx2">
                    <a:satMod val="130000"/>
                  </a:schemeClr>
                </a:solidFill>
              </a:rPr>
            </a:br>
            <a:r>
              <a:rPr lang="en-US" sz="1350" b="1" dirty="0">
                <a:solidFill>
                  <a:schemeClr val="tx2">
                    <a:satMod val="130000"/>
                  </a:schemeClr>
                </a:solidFill>
              </a:rPr>
              <a:t>ABC analysis (Antecedents, Behavior, Consequences</a:t>
            </a:r>
            <a:r>
              <a:rPr lang="es-ES" sz="1350" b="1" dirty="0">
                <a:solidFill>
                  <a:schemeClr val="tx2">
                    <a:satMod val="130000"/>
                  </a:schemeClr>
                </a:solidFill>
              </a:rPr>
              <a:t>)</a:t>
            </a:r>
            <a:endParaRPr lang="en-US" sz="1350" b="1" dirty="0"/>
          </a:p>
        </p:txBody>
      </p:sp>
      <p:sp>
        <p:nvSpPr>
          <p:cNvPr id="3" name="Rectángulo redondeado 2">
            <a:extLst>
              <a:ext uri="{FF2B5EF4-FFF2-40B4-BE49-F238E27FC236}">
                <a16:creationId xmlns:a16="http://schemas.microsoft.com/office/drawing/2014/main" id="{68D42C45-3961-144E-B178-03A4C2F7FF63}"/>
              </a:ext>
            </a:extLst>
          </p:cNvPr>
          <p:cNvSpPr/>
          <p:nvPr/>
        </p:nvSpPr>
        <p:spPr>
          <a:xfrm>
            <a:off x="780772" y="2248906"/>
            <a:ext cx="3791228" cy="310638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214313" indent="-214313">
              <a:buFont typeface="Wingdings" pitchFamily="2" charset="2"/>
              <a:buChar char="ü"/>
            </a:pPr>
            <a:r>
              <a:rPr lang="en-GB" altLang="es-ES" sz="2000" b="1" dirty="0">
                <a:solidFill>
                  <a:srgbClr val="0070C0"/>
                </a:solidFill>
              </a:rPr>
              <a:t>Antecedents</a:t>
            </a:r>
          </a:p>
          <a:p>
            <a:pPr marL="214313" indent="-214313">
              <a:buFont typeface="Wingdings" pitchFamily="2" charset="2"/>
              <a:buChar char="ü"/>
            </a:pPr>
            <a:endParaRPr lang="en-GB" altLang="es-ES" sz="2000" b="1" dirty="0">
              <a:solidFill>
                <a:srgbClr val="0070C0"/>
              </a:solidFill>
            </a:endParaRPr>
          </a:p>
          <a:p>
            <a:pPr marL="214313" indent="-214313">
              <a:buFont typeface="Wingdings" pitchFamily="2" charset="2"/>
              <a:buChar char="ü"/>
            </a:pPr>
            <a:r>
              <a:rPr lang="en-GB" altLang="es-ES" sz="2000" b="1" dirty="0">
                <a:solidFill>
                  <a:srgbClr val="0070C0"/>
                </a:solidFill>
              </a:rPr>
              <a:t>Behaviour </a:t>
            </a:r>
          </a:p>
          <a:p>
            <a:pPr marL="214313" indent="-214313">
              <a:buFont typeface="Wingdings" pitchFamily="2" charset="2"/>
              <a:buChar char="ü"/>
            </a:pPr>
            <a:endParaRPr lang="en-GB" altLang="es-ES" sz="2000" b="1" dirty="0">
              <a:solidFill>
                <a:srgbClr val="0070C0"/>
              </a:solidFill>
            </a:endParaRPr>
          </a:p>
          <a:p>
            <a:pPr marL="214313" indent="-214313">
              <a:buFont typeface="Wingdings" pitchFamily="2" charset="2"/>
              <a:buChar char="ü"/>
            </a:pPr>
            <a:r>
              <a:rPr lang="en-GB" altLang="es-ES" sz="2000" b="1" dirty="0">
                <a:solidFill>
                  <a:srgbClr val="0070C0"/>
                </a:solidFill>
              </a:rPr>
              <a:t>Consequences</a:t>
            </a:r>
            <a:endParaRPr lang="en-GB" altLang="es-ES" sz="2000" dirty="0"/>
          </a:p>
          <a:p>
            <a:pPr marL="214313" indent="-214313">
              <a:buFont typeface="Wingdings" pitchFamily="2" charset="2"/>
              <a:buChar char="ü"/>
            </a:pPr>
            <a:endParaRPr lang="en-GB" altLang="es-ES" sz="2000" dirty="0"/>
          </a:p>
          <a:p>
            <a:pPr marL="214313" indent="-214313">
              <a:buFont typeface="Wingdings" pitchFamily="2" charset="2"/>
              <a:buChar char="ü"/>
            </a:pPr>
            <a:r>
              <a:rPr lang="en-GB" altLang="es-ES" sz="2000" dirty="0"/>
              <a:t>Academic skills</a:t>
            </a:r>
          </a:p>
          <a:p>
            <a:pPr marL="214313" indent="-214313">
              <a:buFont typeface="Wingdings" pitchFamily="2" charset="2"/>
              <a:buChar char="ü"/>
            </a:pPr>
            <a:r>
              <a:rPr lang="en-GB" altLang="es-ES" sz="2000" dirty="0"/>
              <a:t>Adaptive skills </a:t>
            </a:r>
          </a:p>
          <a:p>
            <a:pPr lvl="0"/>
            <a:endParaRPr lang="es-ES" sz="1350" dirty="0"/>
          </a:p>
        </p:txBody>
      </p:sp>
      <p:pic>
        <p:nvPicPr>
          <p:cNvPr id="2050" name="Picture 2" descr="la elección manual de verde feliz sonrisa cara corte de papel, producto, usuario, calificación de comentarios de servicio y revisión del cliente, experiencia, encuesta de satisfacción, concepto de prueba de salud mental psicología - behaviour fotografías e imágenes de stock">
            <a:extLst>
              <a:ext uri="{FF2B5EF4-FFF2-40B4-BE49-F238E27FC236}">
                <a16:creationId xmlns:a16="http://schemas.microsoft.com/office/drawing/2014/main" id="{493933F3-A0DE-5245-A6C5-7B0126AEF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5326" y="2454089"/>
            <a:ext cx="3506321" cy="2337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89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FE5F4-F003-EE43-A491-9F30671C4E58}"/>
              </a:ext>
            </a:extLst>
          </p:cNvPr>
          <p:cNvSpPr/>
          <p:nvPr/>
        </p:nvSpPr>
        <p:spPr>
          <a:xfrm>
            <a:off x="441511" y="533871"/>
            <a:ext cx="6976590" cy="461665"/>
          </a:xfrm>
          <a:prstGeom prst="rect">
            <a:avLst/>
          </a:prstGeom>
        </p:spPr>
        <p:txBody>
          <a:bodyPr wrap="none">
            <a:spAutoFit/>
          </a:bodyPr>
          <a:lstStyle/>
          <a:p>
            <a:r>
              <a:rPr lang="en-GB" sz="2400" b="1" dirty="0">
                <a:solidFill>
                  <a:srgbClr val="3B8E9D"/>
                </a:solidFill>
                <a:cs typeface="Arial" panose="020B0604020202020204" pitchFamily="34" charset="0"/>
              </a:rPr>
              <a:t>Contextual psychology or Third-Generation Therapies</a:t>
            </a:r>
          </a:p>
        </p:txBody>
      </p:sp>
      <p:sp>
        <p:nvSpPr>
          <p:cNvPr id="4" name="TextBox 3">
            <a:extLst>
              <a:ext uri="{FF2B5EF4-FFF2-40B4-BE49-F238E27FC236}">
                <a16:creationId xmlns:a16="http://schemas.microsoft.com/office/drawing/2014/main" id="{838976E4-FA4C-E643-9226-0110B65F0B10}"/>
              </a:ext>
            </a:extLst>
          </p:cNvPr>
          <p:cNvSpPr txBox="1"/>
          <p:nvPr/>
        </p:nvSpPr>
        <p:spPr>
          <a:xfrm>
            <a:off x="1043608" y="1700808"/>
            <a:ext cx="7075633" cy="2123658"/>
          </a:xfrm>
          <a:prstGeom prst="rect">
            <a:avLst/>
          </a:prstGeom>
          <a:noFill/>
        </p:spPr>
        <p:txBody>
          <a:bodyPr wrap="square" rtlCol="0">
            <a:spAutoFit/>
          </a:bodyPr>
          <a:lstStyle/>
          <a:p>
            <a:endParaRPr lang="es-ES_tradnl" sz="2000" dirty="0"/>
          </a:p>
          <a:p>
            <a:pPr marL="342900" indent="-342900">
              <a:buFont typeface="Wingdings" pitchFamily="2" charset="2"/>
              <a:buChar char="ü"/>
            </a:pPr>
            <a:r>
              <a:rPr lang="en-GB" sz="2000" b="1" dirty="0"/>
              <a:t>Functional contextualism: </a:t>
            </a:r>
            <a:r>
              <a:rPr lang="en-GB" sz="2000" dirty="0"/>
              <a:t>it considers the behaviour of people in their context </a:t>
            </a:r>
          </a:p>
          <a:p>
            <a:pPr marL="342900" indent="-342900">
              <a:buFont typeface="Wingdings" pitchFamily="2" charset="2"/>
              <a:buChar char="ü"/>
            </a:pPr>
            <a:r>
              <a:rPr lang="en-GB" sz="2000" b="1" dirty="0"/>
              <a:t>Relational Frame Theory (RFT)</a:t>
            </a:r>
          </a:p>
          <a:p>
            <a:pPr marL="342900" indent="-342900">
              <a:buFont typeface="Wingdings" pitchFamily="2" charset="2"/>
              <a:buChar char="ü"/>
            </a:pPr>
            <a:r>
              <a:rPr lang="en-GB" sz="2000" b="1" dirty="0"/>
              <a:t>Acceptance and Commitment Therapy (ACT) </a:t>
            </a:r>
          </a:p>
          <a:p>
            <a:endParaRPr lang="es-ES_tradnl" sz="1600" dirty="0"/>
          </a:p>
          <a:p>
            <a:r>
              <a:rPr lang="en-CA" sz="1600" dirty="0"/>
              <a:t>Revise: Steven Hayes publications</a:t>
            </a:r>
          </a:p>
        </p:txBody>
      </p:sp>
      <p:pic>
        <p:nvPicPr>
          <p:cNvPr id="2" name="Imagen 4" descr="Diagrama&#10;&#10;Descripción generada automáticamente">
            <a:extLst>
              <a:ext uri="{FF2B5EF4-FFF2-40B4-BE49-F238E27FC236}">
                <a16:creationId xmlns:a16="http://schemas.microsoft.com/office/drawing/2014/main" id="{10C13231-C13A-A320-5CDC-DDA18993F4D6}"/>
              </a:ext>
            </a:extLst>
          </p:cNvPr>
          <p:cNvPicPr>
            <a:picLocks noChangeAspect="1"/>
          </p:cNvPicPr>
          <p:nvPr/>
        </p:nvPicPr>
        <p:blipFill>
          <a:blip r:embed="rId2"/>
          <a:stretch>
            <a:fillRect/>
          </a:stretch>
        </p:blipFill>
        <p:spPr>
          <a:xfrm>
            <a:off x="441511" y="4082519"/>
            <a:ext cx="3831020" cy="1749086"/>
          </a:xfrm>
          <a:prstGeom prst="rect">
            <a:avLst/>
          </a:prstGeom>
        </p:spPr>
      </p:pic>
      <p:pic>
        <p:nvPicPr>
          <p:cNvPr id="2050" name="Picture 2">
            <a:extLst>
              <a:ext uri="{FF2B5EF4-FFF2-40B4-BE49-F238E27FC236}">
                <a16:creationId xmlns:a16="http://schemas.microsoft.com/office/drawing/2014/main" id="{ACE6B1BB-F118-E071-0107-4DAE0483E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048" y="3429000"/>
            <a:ext cx="2736193" cy="264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02201BC-422E-4046-8EF1-D651C3CEEA68}"/>
              </a:ext>
            </a:extLst>
          </p:cNvPr>
          <p:cNvSpPr txBox="1"/>
          <p:nvPr/>
        </p:nvSpPr>
        <p:spPr>
          <a:xfrm>
            <a:off x="260157" y="620999"/>
            <a:ext cx="4936929" cy="400110"/>
          </a:xfrm>
          <a:prstGeom prst="rect">
            <a:avLst/>
          </a:prstGeom>
          <a:noFill/>
        </p:spPr>
        <p:txBody>
          <a:bodyPr wrap="none" rtlCol="0">
            <a:spAutoFit/>
          </a:bodyPr>
          <a:lstStyle/>
          <a:p>
            <a:r>
              <a:rPr lang="en-US" sz="2000" b="1" dirty="0">
                <a:solidFill>
                  <a:srgbClr val="3B8E9D"/>
                </a:solidFill>
              </a:rPr>
              <a:t>Evolution of Contextual-</a:t>
            </a:r>
            <a:r>
              <a:rPr lang="en-US" sz="2000" b="1" dirty="0" err="1">
                <a:solidFill>
                  <a:srgbClr val="3B8E9D"/>
                </a:solidFill>
              </a:rPr>
              <a:t>Behavioural</a:t>
            </a:r>
            <a:r>
              <a:rPr lang="en-US" sz="2000" b="1" dirty="0">
                <a:solidFill>
                  <a:srgbClr val="3B8E9D"/>
                </a:solidFill>
              </a:rPr>
              <a:t> Science </a:t>
            </a:r>
          </a:p>
        </p:txBody>
      </p:sp>
      <p:sp>
        <p:nvSpPr>
          <p:cNvPr id="3" name="Rectángulo redondeado 2">
            <a:extLst>
              <a:ext uri="{FF2B5EF4-FFF2-40B4-BE49-F238E27FC236}">
                <a16:creationId xmlns:a16="http://schemas.microsoft.com/office/drawing/2014/main" id="{9EDF78AB-58F5-E94B-AC63-320DDBAE3F38}"/>
              </a:ext>
            </a:extLst>
          </p:cNvPr>
          <p:cNvSpPr/>
          <p:nvPr/>
        </p:nvSpPr>
        <p:spPr>
          <a:xfrm>
            <a:off x="625288" y="1250577"/>
            <a:ext cx="3791228" cy="435684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pPr marL="285750" lvl="0" indent="-285750">
              <a:buFont typeface="Wingdings" pitchFamily="2" charset="2"/>
              <a:buChar char="ü"/>
            </a:pPr>
            <a:r>
              <a:rPr lang="en-GB" dirty="0"/>
              <a:t>It is based on a pragmatic worldview known as functional contextualism.</a:t>
            </a:r>
          </a:p>
          <a:p>
            <a:pPr marL="285750" lvl="0" indent="-285750">
              <a:buFont typeface="Wingdings" pitchFamily="2" charset="2"/>
              <a:buChar char="ü"/>
            </a:pPr>
            <a:endParaRPr lang="en-GB" dirty="0"/>
          </a:p>
          <a:p>
            <a:pPr marL="285750" lvl="0" indent="-285750">
              <a:buFont typeface="Wingdings" pitchFamily="2" charset="2"/>
              <a:buChar char="ü"/>
            </a:pPr>
            <a:r>
              <a:rPr lang="en-GB" dirty="0"/>
              <a:t>It grows from behavioural analysis in its methodology and assumptions.</a:t>
            </a:r>
          </a:p>
          <a:p>
            <a:pPr marL="285750" lvl="0" indent="-285750">
              <a:buFont typeface="Wingdings" pitchFamily="2" charset="2"/>
              <a:buChar char="ü"/>
            </a:pPr>
            <a:endParaRPr lang="en-GB" dirty="0"/>
          </a:p>
          <a:p>
            <a:pPr marL="285750" lvl="0" indent="-285750">
              <a:buFont typeface="Wingdings" pitchFamily="2" charset="2"/>
              <a:buChar char="ü"/>
            </a:pPr>
            <a:r>
              <a:rPr lang="en-GB" dirty="0"/>
              <a:t>From basic behaviour to complex behaviours.</a:t>
            </a:r>
          </a:p>
          <a:p>
            <a:pPr marL="285750" lvl="0" indent="-285750">
              <a:buFont typeface="Wingdings" pitchFamily="2" charset="2"/>
              <a:buChar char="ü"/>
            </a:pPr>
            <a:endParaRPr lang="en-GB" dirty="0"/>
          </a:p>
          <a:p>
            <a:pPr marL="285750" lvl="0" indent="-285750">
              <a:buFont typeface="Wingdings" pitchFamily="2" charset="2"/>
              <a:buChar char="ü"/>
            </a:pPr>
            <a:r>
              <a:rPr lang="en-GB" dirty="0"/>
              <a:t>It aims to apply these advances in alleviating human suffering and advancing human wellbeing.</a:t>
            </a:r>
          </a:p>
          <a:p>
            <a:pPr lvl="0"/>
            <a:endParaRPr lang="es-ES" sz="1350" dirty="0"/>
          </a:p>
        </p:txBody>
      </p:sp>
      <p:sp>
        <p:nvSpPr>
          <p:cNvPr id="4" name="Rectángulo redondeado 3">
            <a:extLst>
              <a:ext uri="{FF2B5EF4-FFF2-40B4-BE49-F238E27FC236}">
                <a16:creationId xmlns:a16="http://schemas.microsoft.com/office/drawing/2014/main" id="{456639A9-7F80-1649-9C7E-EB0CCAD8842C}"/>
              </a:ext>
            </a:extLst>
          </p:cNvPr>
          <p:cNvSpPr/>
          <p:nvPr/>
        </p:nvSpPr>
        <p:spPr>
          <a:xfrm>
            <a:off x="4727484" y="1250577"/>
            <a:ext cx="3791228" cy="4356846"/>
          </a:xfrm>
          <a:prstGeom prst="roundRect">
            <a:avLst/>
          </a:prstGeom>
        </p:spPr>
        <p:style>
          <a:lnRef idx="3">
            <a:schemeClr val="accent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s-ES" altLang="es-ES" sz="2000" dirty="0"/>
          </a:p>
          <a:p>
            <a:pPr marL="285750" lvl="0" indent="-285750">
              <a:buFont typeface="Wingdings" pitchFamily="2" charset="2"/>
              <a:buChar char="ü"/>
            </a:pPr>
            <a:r>
              <a:rPr lang="en-GB" dirty="0"/>
              <a:t>Allows for the identification of variables related to the behaviours</a:t>
            </a:r>
          </a:p>
          <a:p>
            <a:pPr marL="285750" lvl="0" indent="-285750">
              <a:buFont typeface="Wingdings" pitchFamily="2" charset="2"/>
              <a:buChar char="ü"/>
            </a:pPr>
            <a:endParaRPr lang="en-GB" dirty="0"/>
          </a:p>
          <a:p>
            <a:pPr marL="285750" lvl="0" indent="-285750">
              <a:buFont typeface="Wingdings" pitchFamily="2" charset="2"/>
              <a:buChar char="ü"/>
            </a:pPr>
            <a:r>
              <a:rPr lang="en-GB" dirty="0"/>
              <a:t>Create an explanatory hypothesis</a:t>
            </a:r>
          </a:p>
          <a:p>
            <a:pPr marL="285750" lvl="0" indent="-285750">
              <a:buFont typeface="Wingdings" pitchFamily="2" charset="2"/>
              <a:buChar char="ü"/>
            </a:pPr>
            <a:endParaRPr lang="en-GB" dirty="0"/>
          </a:p>
          <a:p>
            <a:pPr marL="285750" lvl="0" indent="-285750">
              <a:buFont typeface="Wingdings" pitchFamily="2" charset="2"/>
              <a:buChar char="ü"/>
            </a:pPr>
            <a:r>
              <a:rPr lang="en-GB" dirty="0"/>
              <a:t>Implement change by modifying the detected variables affecting the likelihood, incidence and prevalence of the behaviour. </a:t>
            </a:r>
          </a:p>
        </p:txBody>
      </p:sp>
      <p:sp>
        <p:nvSpPr>
          <p:cNvPr id="6" name="CuadroTexto 5">
            <a:extLst>
              <a:ext uri="{FF2B5EF4-FFF2-40B4-BE49-F238E27FC236}">
                <a16:creationId xmlns:a16="http://schemas.microsoft.com/office/drawing/2014/main" id="{2EDCB7C7-4690-924E-B661-BB375A8DED3F}"/>
              </a:ext>
            </a:extLst>
          </p:cNvPr>
          <p:cNvSpPr txBox="1"/>
          <p:nvPr/>
        </p:nvSpPr>
        <p:spPr>
          <a:xfrm>
            <a:off x="5685296" y="671013"/>
            <a:ext cx="2443162" cy="400110"/>
          </a:xfrm>
          <a:prstGeom prst="rect">
            <a:avLst/>
          </a:prstGeom>
          <a:noFill/>
        </p:spPr>
        <p:txBody>
          <a:bodyPr wrap="square">
            <a:spAutoFit/>
          </a:bodyPr>
          <a:lstStyle/>
          <a:p>
            <a:r>
              <a:rPr lang="en-US" sz="2000" b="1" dirty="0">
                <a:solidFill>
                  <a:srgbClr val="3B8E9D"/>
                </a:solidFill>
              </a:rPr>
              <a:t>Functional Analysis</a:t>
            </a:r>
          </a:p>
        </p:txBody>
      </p:sp>
    </p:spTree>
    <p:extLst>
      <p:ext uri="{BB962C8B-B14F-4D97-AF65-F5344CB8AC3E}">
        <p14:creationId xmlns:p14="http://schemas.microsoft.com/office/powerpoint/2010/main" val="23074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8D9BB05-1B79-C847-A93D-8A24C87FB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82505" y="1124639"/>
            <a:ext cx="4250170" cy="4985460"/>
          </a:xfrm>
          <a:prstGeom prst="rect">
            <a:avLst/>
          </a:prstGeom>
          <a:noFill/>
        </p:spPr>
      </p:pic>
      <p:sp>
        <p:nvSpPr>
          <p:cNvPr id="8" name="CuadroTexto 7">
            <a:extLst>
              <a:ext uri="{FF2B5EF4-FFF2-40B4-BE49-F238E27FC236}">
                <a16:creationId xmlns:a16="http://schemas.microsoft.com/office/drawing/2014/main" id="{8A64D02C-48AE-C845-3226-5F2E1BA7DDFB}"/>
              </a:ext>
            </a:extLst>
          </p:cNvPr>
          <p:cNvSpPr txBox="1"/>
          <p:nvPr/>
        </p:nvSpPr>
        <p:spPr>
          <a:xfrm>
            <a:off x="362607" y="486291"/>
            <a:ext cx="5700535" cy="523220"/>
          </a:xfrm>
          <a:prstGeom prst="rect">
            <a:avLst/>
          </a:prstGeom>
          <a:noFill/>
        </p:spPr>
        <p:txBody>
          <a:bodyPr wrap="none" rtlCol="0">
            <a:spAutoFit/>
          </a:bodyPr>
          <a:lstStyle/>
          <a:p>
            <a:r>
              <a:rPr lang="en-GB" sz="2800" b="1" dirty="0">
                <a:solidFill>
                  <a:srgbClr val="3B8E9D"/>
                </a:solidFill>
              </a:rPr>
              <a:t>A model of behavioural change (ACT)</a:t>
            </a:r>
          </a:p>
        </p:txBody>
      </p:sp>
    </p:spTree>
    <p:extLst>
      <p:ext uri="{BB962C8B-B14F-4D97-AF65-F5344CB8AC3E}">
        <p14:creationId xmlns:p14="http://schemas.microsoft.com/office/powerpoint/2010/main" val="296186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A61ABD-EEB9-2695-2780-1DF91D234CC1}"/>
              </a:ext>
            </a:extLst>
          </p:cNvPr>
          <p:cNvSpPr txBox="1"/>
          <p:nvPr/>
        </p:nvSpPr>
        <p:spPr>
          <a:xfrm>
            <a:off x="630377" y="867842"/>
            <a:ext cx="3342533" cy="1938992"/>
          </a:xfrm>
          <a:prstGeom prst="rect">
            <a:avLst/>
          </a:prstGeom>
          <a:noFill/>
        </p:spPr>
        <p:txBody>
          <a:bodyPr wrap="square">
            <a:spAutoFit/>
          </a:bodyPr>
          <a:lstStyle/>
          <a:p>
            <a:pPr marL="457200" indent="-457200" algn="l" fontAlgn="base">
              <a:buFont typeface="+mj-lt"/>
              <a:buAutoNum type="arabicPeriod"/>
            </a:pPr>
            <a:r>
              <a:rPr lang="en-GB" sz="2000" dirty="0"/>
              <a:t>A</a:t>
            </a:r>
            <a:r>
              <a:rPr lang="en-GB" sz="2000" b="0" i="0" dirty="0">
                <a:effectLst/>
              </a:rPr>
              <a:t>utomatic actions</a:t>
            </a:r>
          </a:p>
          <a:p>
            <a:pPr marL="457200" indent="-457200" algn="l" fontAlgn="base">
              <a:buFont typeface="+mj-lt"/>
              <a:buAutoNum type="arabicPeriod"/>
            </a:pPr>
            <a:r>
              <a:rPr lang="en-GB" sz="2000" b="0" i="0" dirty="0">
                <a:effectLst/>
              </a:rPr>
              <a:t>Postural actions</a:t>
            </a:r>
          </a:p>
          <a:p>
            <a:pPr marL="457200" indent="-457200" algn="l" fontAlgn="base">
              <a:buFont typeface="+mj-lt"/>
              <a:buAutoNum type="arabicPeriod"/>
            </a:pPr>
            <a:r>
              <a:rPr lang="en-GB" sz="2000" b="0" i="0" dirty="0">
                <a:effectLst/>
              </a:rPr>
              <a:t>Manual actions</a:t>
            </a:r>
          </a:p>
          <a:p>
            <a:pPr marL="457200" indent="-457200" algn="l" fontAlgn="base">
              <a:buFont typeface="+mj-lt"/>
              <a:buAutoNum type="arabicPeriod"/>
            </a:pPr>
            <a:r>
              <a:rPr lang="en-GB" sz="2000" dirty="0"/>
              <a:t>G</a:t>
            </a:r>
            <a:r>
              <a:rPr lang="en-GB" sz="2000" b="0" i="0" dirty="0">
                <a:effectLst/>
              </a:rPr>
              <a:t>oal-directed actions</a:t>
            </a:r>
          </a:p>
          <a:p>
            <a:pPr marL="457200" indent="-457200" algn="l" fontAlgn="base">
              <a:buFont typeface="+mj-lt"/>
              <a:buAutoNum type="arabicPeriod"/>
            </a:pPr>
            <a:r>
              <a:rPr lang="en-GB" sz="2000" dirty="0"/>
              <a:t>E</a:t>
            </a:r>
            <a:r>
              <a:rPr lang="en-GB" sz="2000" b="0" i="0" dirty="0">
                <a:effectLst/>
              </a:rPr>
              <a:t>xploratory actions, and</a:t>
            </a:r>
          </a:p>
          <a:p>
            <a:pPr marL="457200" indent="-457200" algn="l" fontAlgn="base">
              <a:buFont typeface="+mj-lt"/>
              <a:buAutoNum type="arabicPeriod"/>
            </a:pPr>
            <a:r>
              <a:rPr lang="en-GB" sz="2000" dirty="0"/>
              <a:t>P</a:t>
            </a:r>
            <a:r>
              <a:rPr lang="en-GB" sz="2000" b="0" i="0" dirty="0">
                <a:effectLst/>
              </a:rPr>
              <a:t>lanned actions</a:t>
            </a:r>
          </a:p>
        </p:txBody>
      </p:sp>
      <p:sp>
        <p:nvSpPr>
          <p:cNvPr id="4" name="CuadroTexto 3">
            <a:extLst>
              <a:ext uri="{FF2B5EF4-FFF2-40B4-BE49-F238E27FC236}">
                <a16:creationId xmlns:a16="http://schemas.microsoft.com/office/drawing/2014/main" id="{98FE17D4-C3B0-4395-455E-3199FD8E73E2}"/>
              </a:ext>
            </a:extLst>
          </p:cNvPr>
          <p:cNvSpPr txBox="1"/>
          <p:nvPr/>
        </p:nvSpPr>
        <p:spPr>
          <a:xfrm>
            <a:off x="764506" y="2936587"/>
            <a:ext cx="7614988" cy="3170099"/>
          </a:xfrm>
          <a:prstGeom prst="rect">
            <a:avLst/>
          </a:prstGeom>
          <a:noFill/>
        </p:spPr>
        <p:txBody>
          <a:bodyPr wrap="square" rtlCol="0">
            <a:spAutoFit/>
          </a:bodyPr>
          <a:lstStyle/>
          <a:p>
            <a:pPr algn="just"/>
            <a:r>
              <a:rPr lang="en-GB" sz="2000" b="1" i="0" dirty="0">
                <a:effectLst/>
              </a:rPr>
              <a:t>Task analysis and activity analysis: </a:t>
            </a:r>
          </a:p>
          <a:p>
            <a:pPr algn="just"/>
            <a:r>
              <a:rPr lang="en-GB" sz="2000" dirty="0"/>
              <a:t>A</a:t>
            </a:r>
            <a:r>
              <a:rPr lang="en-GB" sz="2000" b="0" i="0" dirty="0">
                <a:effectLst/>
              </a:rPr>
              <a:t>nalysing each task to match the demands to the cognitive level of each client during an intervention.</a:t>
            </a:r>
          </a:p>
          <a:p>
            <a:pPr algn="just"/>
            <a:endParaRPr lang="en-GB" sz="2000" b="0" i="0" dirty="0">
              <a:effectLst/>
            </a:endParaRPr>
          </a:p>
          <a:p>
            <a:pPr algn="just"/>
            <a:r>
              <a:rPr lang="en-GB" sz="2000" b="0" i="0" dirty="0">
                <a:effectLst/>
              </a:rPr>
              <a:t>Short-term goals aim to match the current mode of performance. </a:t>
            </a:r>
          </a:p>
          <a:p>
            <a:pPr algn="just"/>
            <a:r>
              <a:rPr lang="en-GB" sz="2000" dirty="0"/>
              <a:t>L</a:t>
            </a:r>
            <a:r>
              <a:rPr lang="en-GB" sz="2000" b="0" i="0" dirty="0">
                <a:effectLst/>
              </a:rPr>
              <a:t>ong-term goals are based on a prediction of change in performance modes.</a:t>
            </a:r>
          </a:p>
          <a:p>
            <a:pPr algn="just"/>
            <a:endParaRPr lang="en-GB" sz="2000" dirty="0"/>
          </a:p>
          <a:p>
            <a:pPr algn="just"/>
            <a:r>
              <a:rPr lang="en-GB" sz="2000" b="0" i="0" dirty="0">
                <a:effectLst/>
              </a:rPr>
              <a:t> The ultimate goal of this model is to </a:t>
            </a:r>
            <a:r>
              <a:rPr lang="en-GB" sz="2000" b="1" i="0" dirty="0">
                <a:effectLst/>
              </a:rPr>
              <a:t>maintain the client’s existing skills </a:t>
            </a:r>
            <a:r>
              <a:rPr lang="en-GB" sz="2000" b="0" i="0" dirty="0">
                <a:effectLst/>
              </a:rPr>
              <a:t>and to develop new coping strategies. </a:t>
            </a:r>
            <a:endParaRPr lang="en-GB" sz="2000" dirty="0"/>
          </a:p>
        </p:txBody>
      </p:sp>
      <p:sp>
        <p:nvSpPr>
          <p:cNvPr id="5" name="CuadroTexto 4">
            <a:extLst>
              <a:ext uri="{FF2B5EF4-FFF2-40B4-BE49-F238E27FC236}">
                <a16:creationId xmlns:a16="http://schemas.microsoft.com/office/drawing/2014/main" id="{DC68088B-1902-81E4-9AD8-B82AD177A538}"/>
              </a:ext>
            </a:extLst>
          </p:cNvPr>
          <p:cNvSpPr txBox="1"/>
          <p:nvPr/>
        </p:nvSpPr>
        <p:spPr>
          <a:xfrm>
            <a:off x="251628" y="129178"/>
            <a:ext cx="7856959" cy="738664"/>
          </a:xfrm>
          <a:prstGeom prst="rect">
            <a:avLst/>
          </a:prstGeom>
          <a:noFill/>
        </p:spPr>
        <p:txBody>
          <a:bodyPr wrap="none" rtlCol="0">
            <a:spAutoFit/>
          </a:bodyPr>
          <a:lstStyle/>
          <a:p>
            <a:r>
              <a:rPr lang="en-GB" sz="2400" b="1" dirty="0">
                <a:solidFill>
                  <a:srgbClr val="3B8E9D"/>
                </a:solidFill>
              </a:rPr>
              <a:t>The Allen's Cognitive Disabilities Model (CDM) (Allen, 1992) </a:t>
            </a:r>
          </a:p>
          <a:p>
            <a:endParaRPr lang="en-GB" dirty="0"/>
          </a:p>
        </p:txBody>
      </p:sp>
    </p:spTree>
    <p:extLst>
      <p:ext uri="{BB962C8B-B14F-4D97-AF65-F5344CB8AC3E}">
        <p14:creationId xmlns:p14="http://schemas.microsoft.com/office/powerpoint/2010/main" val="102423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ídeo 3" descr="Clear Chess Pieces">
            <a:extLst>
              <a:ext uri="{FF2B5EF4-FFF2-40B4-BE49-F238E27FC236}">
                <a16:creationId xmlns:a16="http://schemas.microsoft.com/office/drawing/2014/main" id="{37292528-45FF-90FB-77B5-1BD8E7E8D1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24786" b="-1"/>
          <a:stretch/>
        </p:blipFill>
        <p:spPr>
          <a:xfrm>
            <a:off x="-2285" y="10"/>
            <a:ext cx="9143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9143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3FBCA65D-0693-56D5-AEDF-D45B2D86914C}"/>
              </a:ext>
            </a:extLst>
          </p:cNvPr>
          <p:cNvSpPr txBox="1"/>
          <p:nvPr/>
        </p:nvSpPr>
        <p:spPr>
          <a:xfrm>
            <a:off x="822960" y="325550"/>
            <a:ext cx="75438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defTabSz="914400">
              <a:lnSpc>
                <a:spcPct val="90000"/>
              </a:lnSpc>
              <a:spcBef>
                <a:spcPct val="0"/>
              </a:spcBef>
              <a:spcAft>
                <a:spcPts val="600"/>
              </a:spcAft>
            </a:pPr>
            <a:r>
              <a:rPr lang="en-US" sz="4500" b="1" dirty="0">
                <a:solidFill>
                  <a:srgbClr val="FFFFFF"/>
                </a:solidFill>
                <a:latin typeface="+mj-lt"/>
                <a:ea typeface="+mj-ea"/>
                <a:cs typeface="+mj-cs"/>
              </a:rPr>
              <a:t>Strategies</a:t>
            </a:r>
            <a:r>
              <a:rPr lang="en-US" sz="4500" dirty="0">
                <a:solidFill>
                  <a:srgbClr val="FFFFFF"/>
                </a:solidFill>
                <a:latin typeface="+mj-lt"/>
                <a:ea typeface="+mj-ea"/>
                <a:cs typeface="+mj-cs"/>
              </a:rPr>
              <a:t> </a:t>
            </a:r>
          </a:p>
        </p:txBody>
      </p:sp>
    </p:spTree>
    <p:extLst>
      <p:ext uri="{BB962C8B-B14F-4D97-AF65-F5344CB8AC3E}">
        <p14:creationId xmlns:p14="http://schemas.microsoft.com/office/powerpoint/2010/main" val="276701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2CCEA34-B23C-80D3-362C-AD659F78BD8E}"/>
              </a:ext>
            </a:extLst>
          </p:cNvPr>
          <p:cNvSpPr txBox="1"/>
          <p:nvPr/>
        </p:nvSpPr>
        <p:spPr>
          <a:xfrm>
            <a:off x="614855" y="173421"/>
            <a:ext cx="7050392" cy="523220"/>
          </a:xfrm>
          <a:prstGeom prst="rect">
            <a:avLst/>
          </a:prstGeom>
          <a:noFill/>
        </p:spPr>
        <p:txBody>
          <a:bodyPr wrap="none" rtlCol="0">
            <a:spAutoFit/>
          </a:bodyPr>
          <a:lstStyle/>
          <a:p>
            <a:r>
              <a:rPr lang="en-GB" sz="2800" b="1" dirty="0">
                <a:solidFill>
                  <a:srgbClr val="3B8E9D"/>
                </a:solidFill>
              </a:rPr>
              <a:t>Intervention types, approaches and strategies</a:t>
            </a:r>
            <a:r>
              <a:rPr lang="en-GB" dirty="0"/>
              <a:t> </a:t>
            </a:r>
          </a:p>
        </p:txBody>
      </p:sp>
      <p:sp>
        <p:nvSpPr>
          <p:cNvPr id="3" name="CuadroTexto 2">
            <a:extLst>
              <a:ext uri="{FF2B5EF4-FFF2-40B4-BE49-F238E27FC236}">
                <a16:creationId xmlns:a16="http://schemas.microsoft.com/office/drawing/2014/main" id="{448C31F3-3EB9-37A9-443E-6C473AB49976}"/>
              </a:ext>
            </a:extLst>
          </p:cNvPr>
          <p:cNvSpPr txBox="1"/>
          <p:nvPr/>
        </p:nvSpPr>
        <p:spPr>
          <a:xfrm>
            <a:off x="745587" y="1108713"/>
            <a:ext cx="2875403" cy="1908215"/>
          </a:xfrm>
          <a:prstGeom prst="rect">
            <a:avLst/>
          </a:prstGeom>
          <a:noFill/>
        </p:spPr>
        <p:txBody>
          <a:bodyPr wrap="none" rtlCol="0">
            <a:spAutoFit/>
          </a:bodyPr>
          <a:lstStyle/>
          <a:p>
            <a:pPr marL="342900" indent="-342900">
              <a:buFont typeface="Wingdings" pitchFamily="2" charset="2"/>
              <a:buChar char="ü"/>
            </a:pPr>
            <a:r>
              <a:rPr lang="en-GB" sz="2000" dirty="0"/>
              <a:t>Education and training</a:t>
            </a:r>
          </a:p>
          <a:p>
            <a:pPr marL="342900" indent="-342900">
              <a:buFont typeface="Wingdings" pitchFamily="2" charset="2"/>
              <a:buChar char="ü"/>
            </a:pPr>
            <a:r>
              <a:rPr lang="en-GB" sz="2000" dirty="0"/>
              <a:t>Advocacy</a:t>
            </a:r>
          </a:p>
          <a:p>
            <a:pPr marL="342900" indent="-342900">
              <a:buFont typeface="Wingdings" pitchFamily="2" charset="2"/>
              <a:buChar char="ü"/>
            </a:pPr>
            <a:r>
              <a:rPr lang="en-GB" sz="2000" dirty="0"/>
              <a:t>Self-advocacy </a:t>
            </a:r>
          </a:p>
          <a:p>
            <a:pPr marL="342900" indent="-342900">
              <a:buFont typeface="Wingdings" pitchFamily="2" charset="2"/>
              <a:buChar char="ü"/>
            </a:pPr>
            <a:r>
              <a:rPr lang="en-GB" sz="2000" dirty="0"/>
              <a:t>Group interventions </a:t>
            </a:r>
          </a:p>
          <a:p>
            <a:pPr marL="342900" indent="-342900">
              <a:buFont typeface="Wingdings" pitchFamily="2" charset="2"/>
              <a:buChar char="ü"/>
            </a:pPr>
            <a:r>
              <a:rPr lang="en-GB" sz="2000" dirty="0"/>
              <a:t>Virtual interventions</a:t>
            </a:r>
          </a:p>
          <a:p>
            <a:endParaRPr lang="en-GB" dirty="0"/>
          </a:p>
        </p:txBody>
      </p:sp>
      <p:sp>
        <p:nvSpPr>
          <p:cNvPr id="4" name="CuadroTexto 3">
            <a:extLst>
              <a:ext uri="{FF2B5EF4-FFF2-40B4-BE49-F238E27FC236}">
                <a16:creationId xmlns:a16="http://schemas.microsoft.com/office/drawing/2014/main" id="{43564E8A-5B26-A405-483B-5692A71B3189}"/>
              </a:ext>
            </a:extLst>
          </p:cNvPr>
          <p:cNvSpPr txBox="1"/>
          <p:nvPr/>
        </p:nvSpPr>
        <p:spPr>
          <a:xfrm>
            <a:off x="745587" y="3429000"/>
            <a:ext cx="4235198" cy="2492990"/>
          </a:xfrm>
          <a:prstGeom prst="rect">
            <a:avLst/>
          </a:prstGeom>
          <a:noFill/>
        </p:spPr>
        <p:txBody>
          <a:bodyPr wrap="none" rtlCol="0">
            <a:spAutoFit/>
          </a:bodyPr>
          <a:lstStyle/>
          <a:p>
            <a:pPr marL="285750" indent="-285750">
              <a:buFont typeface="Wingdings" pitchFamily="2" charset="2"/>
              <a:buChar char="ü"/>
            </a:pPr>
            <a:r>
              <a:rPr lang="en-GB" sz="2000" dirty="0">
                <a:effectLst/>
              </a:rPr>
              <a:t>Create, promote (health promotion)</a:t>
            </a:r>
          </a:p>
          <a:p>
            <a:pPr marL="285750" indent="-285750">
              <a:buFont typeface="Wingdings" pitchFamily="2" charset="2"/>
              <a:buChar char="ü"/>
            </a:pPr>
            <a:r>
              <a:rPr lang="en-GB" sz="2000" dirty="0">
                <a:effectLst/>
              </a:rPr>
              <a:t>Establish, restore (remediation,</a:t>
            </a:r>
          </a:p>
          <a:p>
            <a:pPr marL="285750" indent="-285750">
              <a:buFont typeface="Wingdings" pitchFamily="2" charset="2"/>
              <a:buChar char="ü"/>
            </a:pPr>
            <a:r>
              <a:rPr lang="en-GB" sz="2000" dirty="0">
                <a:effectLst/>
              </a:rPr>
              <a:t>restoration)</a:t>
            </a:r>
          </a:p>
          <a:p>
            <a:pPr marL="285750" indent="-285750">
              <a:buFont typeface="Wingdings" pitchFamily="2" charset="2"/>
              <a:buChar char="ü"/>
            </a:pPr>
            <a:r>
              <a:rPr lang="en-GB" sz="2000" dirty="0">
                <a:effectLst/>
              </a:rPr>
              <a:t>Maintain</a:t>
            </a:r>
          </a:p>
          <a:p>
            <a:pPr marL="285750" indent="-285750">
              <a:buFont typeface="Wingdings" pitchFamily="2" charset="2"/>
              <a:buChar char="ü"/>
            </a:pPr>
            <a:r>
              <a:rPr lang="en-GB" sz="2000" dirty="0">
                <a:effectLst/>
              </a:rPr>
              <a:t>Modify (compensation, adaptation)</a:t>
            </a:r>
          </a:p>
          <a:p>
            <a:pPr marL="285750" indent="-285750">
              <a:buFont typeface="Wingdings" pitchFamily="2" charset="2"/>
              <a:buChar char="ü"/>
            </a:pPr>
            <a:r>
              <a:rPr lang="en-GB" sz="2000" dirty="0">
                <a:effectLst/>
              </a:rPr>
              <a:t>Prevent (disability prevention)</a:t>
            </a:r>
          </a:p>
          <a:p>
            <a:endParaRPr lang="es-ES" dirty="0">
              <a:effectLst/>
              <a:latin typeface="Helvetica" pitchFamily="2" charset="0"/>
            </a:endParaRPr>
          </a:p>
          <a:p>
            <a:endParaRPr lang="en-GB" dirty="0"/>
          </a:p>
        </p:txBody>
      </p:sp>
    </p:spTree>
    <p:extLst>
      <p:ext uri="{BB962C8B-B14F-4D97-AF65-F5344CB8AC3E}">
        <p14:creationId xmlns:p14="http://schemas.microsoft.com/office/powerpoint/2010/main" val="8753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929E470-AD94-D359-BB54-C2C1ED173FA7}"/>
              </a:ext>
            </a:extLst>
          </p:cNvPr>
          <p:cNvSpPr txBox="1"/>
          <p:nvPr/>
        </p:nvSpPr>
        <p:spPr>
          <a:xfrm>
            <a:off x="633046" y="671087"/>
            <a:ext cx="7877907" cy="5909310"/>
          </a:xfrm>
          <a:prstGeom prst="rect">
            <a:avLst/>
          </a:prstGeom>
          <a:noFill/>
        </p:spPr>
        <p:txBody>
          <a:bodyPr wrap="square" rtlCol="0">
            <a:spAutoFit/>
          </a:bodyPr>
          <a:lstStyle/>
          <a:p>
            <a:r>
              <a:rPr lang="es-ES" sz="1800" dirty="0">
                <a:solidFill>
                  <a:srgbClr val="000000"/>
                </a:solidFill>
              </a:rPr>
              <a:t>Allen, C. K. (1992). Cognitive </a:t>
            </a:r>
            <a:r>
              <a:rPr lang="es-ES" sz="1800" dirty="0" err="1">
                <a:solidFill>
                  <a:srgbClr val="000000"/>
                </a:solidFill>
              </a:rPr>
              <a:t>disabilities</a:t>
            </a:r>
            <a:r>
              <a:rPr lang="es-ES" sz="1800" dirty="0">
                <a:solidFill>
                  <a:srgbClr val="000000"/>
                </a:solidFill>
              </a:rPr>
              <a:t>. In N. Katz (Ed.), Cognitive </a:t>
            </a:r>
            <a:r>
              <a:rPr lang="es-ES" sz="1800" dirty="0" err="1">
                <a:solidFill>
                  <a:srgbClr val="000000"/>
                </a:solidFill>
              </a:rPr>
              <a:t>rehabilitation</a:t>
            </a:r>
            <a:r>
              <a:rPr lang="es-ES" sz="1800" dirty="0">
                <a:solidFill>
                  <a:srgbClr val="000000"/>
                </a:solidFill>
              </a:rPr>
              <a:t>: </a:t>
            </a:r>
            <a:r>
              <a:rPr lang="es-ES" sz="1800" dirty="0" err="1">
                <a:solidFill>
                  <a:srgbClr val="000000"/>
                </a:solidFill>
              </a:rPr>
              <a:t>Models</a:t>
            </a:r>
            <a:r>
              <a:rPr lang="es-ES" sz="1800" dirty="0">
                <a:solidFill>
                  <a:srgbClr val="000000"/>
                </a:solidFill>
              </a:rPr>
              <a:t> </a:t>
            </a:r>
            <a:r>
              <a:rPr lang="es-ES" sz="1800" dirty="0" err="1">
                <a:solidFill>
                  <a:srgbClr val="000000"/>
                </a:solidFill>
              </a:rPr>
              <a:t>for</a:t>
            </a:r>
            <a:r>
              <a:rPr lang="es-ES" sz="1800" dirty="0">
                <a:solidFill>
                  <a:srgbClr val="000000"/>
                </a:solidFill>
              </a:rPr>
              <a:t> </a:t>
            </a:r>
            <a:r>
              <a:rPr lang="es-ES" sz="1800" dirty="0" err="1">
                <a:solidFill>
                  <a:srgbClr val="000000"/>
                </a:solidFill>
              </a:rPr>
              <a:t>intervention</a:t>
            </a:r>
            <a:r>
              <a:rPr lang="es-ES" sz="1800" dirty="0">
                <a:solidFill>
                  <a:srgbClr val="000000"/>
                </a:solidFill>
              </a:rPr>
              <a:t> in </a:t>
            </a:r>
            <a:r>
              <a:rPr lang="es-ES" sz="1800" dirty="0" err="1">
                <a:solidFill>
                  <a:srgbClr val="000000"/>
                </a:solidFill>
              </a:rPr>
              <a:t>occupational</a:t>
            </a:r>
            <a:r>
              <a:rPr lang="es-ES" sz="1800" dirty="0">
                <a:solidFill>
                  <a:srgbClr val="000000"/>
                </a:solidFill>
              </a:rPr>
              <a:t> </a:t>
            </a:r>
            <a:r>
              <a:rPr lang="es-ES" sz="1800" dirty="0" err="1">
                <a:solidFill>
                  <a:srgbClr val="000000"/>
                </a:solidFill>
              </a:rPr>
              <a:t>therapy</a:t>
            </a:r>
            <a:r>
              <a:rPr lang="es-ES" sz="1800" dirty="0">
                <a:solidFill>
                  <a:srgbClr val="000000"/>
                </a:solidFill>
              </a:rPr>
              <a:t> (pp. 1-21). </a:t>
            </a:r>
            <a:r>
              <a:rPr lang="es-ES" sz="1800" dirty="0" err="1">
                <a:solidFill>
                  <a:srgbClr val="000000"/>
                </a:solidFill>
              </a:rPr>
              <a:t>Stoneham</a:t>
            </a:r>
            <a:r>
              <a:rPr lang="es-ES" sz="1800" dirty="0">
                <a:solidFill>
                  <a:srgbClr val="000000"/>
                </a:solidFill>
              </a:rPr>
              <a:t>: Butterworth-Heinemann. </a:t>
            </a:r>
          </a:p>
          <a:p>
            <a:endParaRPr lang="es-ES" sz="1800" dirty="0">
              <a:solidFill>
                <a:srgbClr val="000000"/>
              </a:solidFill>
            </a:endParaRPr>
          </a:p>
          <a:p>
            <a:r>
              <a:rPr lang="es-ES" sz="1800" dirty="0">
                <a:solidFill>
                  <a:srgbClr val="000000"/>
                </a:solidFill>
              </a:rPr>
              <a:t>American </a:t>
            </a:r>
            <a:r>
              <a:rPr lang="es-ES" sz="1800" dirty="0" err="1">
                <a:solidFill>
                  <a:srgbClr val="000000"/>
                </a:solidFill>
              </a:rPr>
              <a:t>Occupational</a:t>
            </a:r>
            <a:r>
              <a:rPr lang="es-ES" sz="1800" dirty="0">
                <a:solidFill>
                  <a:srgbClr val="000000"/>
                </a:solidFill>
              </a:rPr>
              <a:t> </a:t>
            </a:r>
            <a:r>
              <a:rPr lang="es-ES" sz="1800" dirty="0" err="1">
                <a:solidFill>
                  <a:srgbClr val="000000"/>
                </a:solidFill>
              </a:rPr>
              <a:t>Therapy</a:t>
            </a:r>
            <a:r>
              <a:rPr lang="es-ES" dirty="0">
                <a:solidFill>
                  <a:srgbClr val="000000"/>
                </a:solidFill>
              </a:rPr>
              <a:t> </a:t>
            </a:r>
            <a:r>
              <a:rPr lang="es-ES" sz="1800" dirty="0" err="1">
                <a:solidFill>
                  <a:srgbClr val="000000"/>
                </a:solidFill>
              </a:rPr>
              <a:t>Association</a:t>
            </a:r>
            <a:r>
              <a:rPr lang="es-ES" sz="1800" dirty="0">
                <a:solidFill>
                  <a:srgbClr val="000000"/>
                </a:solidFill>
              </a:rPr>
              <a:t>. (2020). </a:t>
            </a:r>
            <a:r>
              <a:rPr lang="es-ES" sz="1800" dirty="0" err="1">
                <a:solidFill>
                  <a:srgbClr val="000000"/>
                </a:solidFill>
              </a:rPr>
              <a:t>Occupational</a:t>
            </a:r>
            <a:r>
              <a:rPr lang="es-ES" sz="1800" dirty="0">
                <a:solidFill>
                  <a:srgbClr val="000000"/>
                </a:solidFill>
              </a:rPr>
              <a:t> </a:t>
            </a:r>
            <a:r>
              <a:rPr lang="es-ES" sz="1800" dirty="0" err="1">
                <a:solidFill>
                  <a:srgbClr val="000000"/>
                </a:solidFill>
              </a:rPr>
              <a:t>therapy</a:t>
            </a:r>
            <a:r>
              <a:rPr lang="es-ES" dirty="0">
                <a:solidFill>
                  <a:srgbClr val="000000"/>
                </a:solidFill>
              </a:rPr>
              <a:t> </a:t>
            </a:r>
            <a:r>
              <a:rPr lang="es-ES" sz="1800" dirty="0" err="1">
                <a:solidFill>
                  <a:srgbClr val="000000"/>
                </a:solidFill>
              </a:rPr>
              <a:t>practice</a:t>
            </a:r>
            <a:r>
              <a:rPr lang="es-ES" sz="1800" dirty="0">
                <a:solidFill>
                  <a:srgbClr val="000000"/>
                </a:solidFill>
              </a:rPr>
              <a:t> </a:t>
            </a:r>
            <a:r>
              <a:rPr lang="es-ES" sz="1800" dirty="0" err="1">
                <a:solidFill>
                  <a:srgbClr val="000000"/>
                </a:solidFill>
              </a:rPr>
              <a:t>framework</a:t>
            </a:r>
            <a:r>
              <a:rPr lang="es-ES" sz="1800" dirty="0">
                <a:solidFill>
                  <a:srgbClr val="000000"/>
                </a:solidFill>
              </a:rPr>
              <a:t>: </a:t>
            </a:r>
            <a:r>
              <a:rPr lang="es-ES" sz="1800" dirty="0" err="1">
                <a:solidFill>
                  <a:srgbClr val="000000"/>
                </a:solidFill>
              </a:rPr>
              <a:t>Domain</a:t>
            </a:r>
            <a:r>
              <a:rPr lang="es-ES" sz="1800" dirty="0">
                <a:solidFill>
                  <a:srgbClr val="000000"/>
                </a:solidFill>
              </a:rPr>
              <a:t> and </a:t>
            </a:r>
            <a:r>
              <a:rPr lang="es-ES" sz="1800" dirty="0" err="1">
                <a:solidFill>
                  <a:srgbClr val="000000"/>
                </a:solidFill>
              </a:rPr>
              <a:t>process</a:t>
            </a:r>
            <a:r>
              <a:rPr lang="es-ES" dirty="0">
                <a:solidFill>
                  <a:srgbClr val="000000"/>
                </a:solidFill>
              </a:rPr>
              <a:t> </a:t>
            </a:r>
            <a:r>
              <a:rPr lang="es-ES" sz="1800" dirty="0">
                <a:solidFill>
                  <a:srgbClr val="000000"/>
                </a:solidFill>
              </a:rPr>
              <a:t>(4th ed.). American </a:t>
            </a:r>
            <a:r>
              <a:rPr lang="es-ES" sz="1800" dirty="0" err="1">
                <a:solidFill>
                  <a:srgbClr val="000000"/>
                </a:solidFill>
              </a:rPr>
              <a:t>Journal</a:t>
            </a:r>
            <a:r>
              <a:rPr lang="es-ES" sz="1800" dirty="0">
                <a:solidFill>
                  <a:srgbClr val="000000"/>
                </a:solidFill>
              </a:rPr>
              <a:t> </a:t>
            </a:r>
            <a:r>
              <a:rPr lang="es-ES" sz="1800" dirty="0" err="1">
                <a:solidFill>
                  <a:srgbClr val="000000"/>
                </a:solidFill>
              </a:rPr>
              <a:t>of</a:t>
            </a:r>
            <a:r>
              <a:rPr lang="es-ES" sz="1800" dirty="0">
                <a:solidFill>
                  <a:srgbClr val="000000"/>
                </a:solidFill>
              </a:rPr>
              <a:t> </a:t>
            </a:r>
            <a:r>
              <a:rPr lang="es-ES" sz="1800" dirty="0" err="1">
                <a:solidFill>
                  <a:srgbClr val="000000"/>
                </a:solidFill>
              </a:rPr>
              <a:t>Occupational</a:t>
            </a:r>
            <a:r>
              <a:rPr lang="es-ES" dirty="0">
                <a:solidFill>
                  <a:srgbClr val="000000"/>
                </a:solidFill>
              </a:rPr>
              <a:t> </a:t>
            </a:r>
            <a:r>
              <a:rPr lang="es-ES" sz="1800" dirty="0" err="1">
                <a:solidFill>
                  <a:srgbClr val="000000"/>
                </a:solidFill>
              </a:rPr>
              <a:t>Therapy</a:t>
            </a:r>
            <a:r>
              <a:rPr lang="es-ES" sz="1800" dirty="0">
                <a:solidFill>
                  <a:srgbClr val="000000"/>
                </a:solidFill>
              </a:rPr>
              <a:t>, 74(</a:t>
            </a:r>
            <a:r>
              <a:rPr lang="es-ES" sz="1800" dirty="0" err="1">
                <a:solidFill>
                  <a:srgbClr val="000000"/>
                </a:solidFill>
              </a:rPr>
              <a:t>Suppl</a:t>
            </a:r>
            <a:r>
              <a:rPr lang="es-ES" sz="1800" dirty="0">
                <a:solidFill>
                  <a:srgbClr val="000000"/>
                </a:solidFill>
              </a:rPr>
              <a:t>. 2), 7412410010. https://</a:t>
            </a:r>
            <a:r>
              <a:rPr lang="es-ES" sz="1800" dirty="0" err="1">
                <a:solidFill>
                  <a:srgbClr val="000000"/>
                </a:solidFill>
              </a:rPr>
              <a:t>doi.org</a:t>
            </a:r>
            <a:r>
              <a:rPr lang="es-ES" sz="1800" dirty="0">
                <a:solidFill>
                  <a:srgbClr val="000000"/>
                </a:solidFill>
              </a:rPr>
              <a:t>/10.5014/ajot.2020.74S2001</a:t>
            </a:r>
          </a:p>
          <a:p>
            <a:endParaRPr lang="es-ES" dirty="0">
              <a:solidFill>
                <a:srgbClr val="000000"/>
              </a:solidFill>
            </a:endParaRPr>
          </a:p>
          <a:p>
            <a:r>
              <a:rPr lang="es-ES" sz="1800" dirty="0">
                <a:solidFill>
                  <a:srgbClr val="000000"/>
                </a:solidFill>
              </a:rPr>
              <a:t>Heron R. (2005).  </a:t>
            </a:r>
            <a:r>
              <a:rPr lang="es-ES" sz="1800" i="1" dirty="0">
                <a:solidFill>
                  <a:srgbClr val="000000"/>
                </a:solidFill>
              </a:rPr>
              <a:t>Job and </a:t>
            </a:r>
            <a:r>
              <a:rPr lang="es-ES" sz="1800" i="1" dirty="0" err="1">
                <a:solidFill>
                  <a:srgbClr val="000000"/>
                </a:solidFill>
              </a:rPr>
              <a:t>Work</a:t>
            </a:r>
            <a:r>
              <a:rPr lang="es-ES" sz="1800" i="1" dirty="0">
                <a:solidFill>
                  <a:srgbClr val="000000"/>
                </a:solidFill>
              </a:rPr>
              <a:t> </a:t>
            </a:r>
            <a:r>
              <a:rPr lang="es-ES" sz="1800" i="1" dirty="0" err="1">
                <a:solidFill>
                  <a:srgbClr val="000000"/>
                </a:solidFill>
              </a:rPr>
              <a:t>Analysis</a:t>
            </a:r>
            <a:r>
              <a:rPr lang="es-ES" i="1" dirty="0">
                <a:solidFill>
                  <a:srgbClr val="000000"/>
                </a:solidFill>
              </a:rPr>
              <a:t>. </a:t>
            </a:r>
            <a:r>
              <a:rPr lang="es-ES" i="1" dirty="0" err="1">
                <a:solidFill>
                  <a:srgbClr val="000000"/>
                </a:solidFill>
              </a:rPr>
              <a:t>Guidelines</a:t>
            </a:r>
            <a:r>
              <a:rPr lang="es-ES" i="1" dirty="0">
                <a:solidFill>
                  <a:srgbClr val="000000"/>
                </a:solidFill>
              </a:rPr>
              <a:t> </a:t>
            </a:r>
            <a:r>
              <a:rPr lang="es-ES" i="1" dirty="0" err="1">
                <a:solidFill>
                  <a:srgbClr val="000000"/>
                </a:solidFill>
              </a:rPr>
              <a:t>on</a:t>
            </a:r>
            <a:r>
              <a:rPr lang="es-ES" i="1" dirty="0">
                <a:solidFill>
                  <a:srgbClr val="000000"/>
                </a:solidFill>
              </a:rPr>
              <a:t> </a:t>
            </a:r>
            <a:r>
              <a:rPr lang="es-ES" i="1" dirty="0" err="1">
                <a:solidFill>
                  <a:srgbClr val="000000"/>
                </a:solidFill>
              </a:rPr>
              <a:t>Identifying</a:t>
            </a:r>
            <a:r>
              <a:rPr lang="es-ES" i="1" dirty="0">
                <a:solidFill>
                  <a:srgbClr val="000000"/>
                </a:solidFill>
              </a:rPr>
              <a:t> Jobs </a:t>
            </a:r>
            <a:r>
              <a:rPr lang="es-ES" i="1" dirty="0" err="1">
                <a:solidFill>
                  <a:srgbClr val="000000"/>
                </a:solidFill>
              </a:rPr>
              <a:t>for</a:t>
            </a:r>
            <a:r>
              <a:rPr lang="es-ES" i="1" dirty="0">
                <a:solidFill>
                  <a:srgbClr val="000000"/>
                </a:solidFill>
              </a:rPr>
              <a:t> </a:t>
            </a:r>
            <a:r>
              <a:rPr lang="es-ES" i="1" dirty="0" err="1">
                <a:solidFill>
                  <a:srgbClr val="000000"/>
                </a:solidFill>
              </a:rPr>
              <a:t>Persons</a:t>
            </a:r>
            <a:r>
              <a:rPr lang="es-ES" i="1" dirty="0">
                <a:solidFill>
                  <a:srgbClr val="000000"/>
                </a:solidFill>
              </a:rPr>
              <a:t> </a:t>
            </a:r>
            <a:r>
              <a:rPr lang="es-ES" i="1" dirty="0" err="1">
                <a:solidFill>
                  <a:srgbClr val="000000"/>
                </a:solidFill>
              </a:rPr>
              <a:t>with</a:t>
            </a:r>
            <a:r>
              <a:rPr lang="es-ES" i="1" dirty="0">
                <a:solidFill>
                  <a:srgbClr val="000000"/>
                </a:solidFill>
              </a:rPr>
              <a:t> </a:t>
            </a:r>
            <a:r>
              <a:rPr lang="es-ES" i="1" dirty="0" err="1">
                <a:solidFill>
                  <a:srgbClr val="000000"/>
                </a:solidFill>
              </a:rPr>
              <a:t>Disabilities</a:t>
            </a:r>
            <a:r>
              <a:rPr lang="es-ES" dirty="0">
                <a:solidFill>
                  <a:srgbClr val="000000"/>
                </a:solidFill>
              </a:rPr>
              <a:t>. Geneva: International </a:t>
            </a:r>
            <a:r>
              <a:rPr lang="es-ES" dirty="0" err="1">
                <a:solidFill>
                  <a:srgbClr val="000000"/>
                </a:solidFill>
              </a:rPr>
              <a:t>Labour</a:t>
            </a:r>
            <a:r>
              <a:rPr lang="es-ES" dirty="0">
                <a:solidFill>
                  <a:srgbClr val="000000"/>
                </a:solidFill>
              </a:rPr>
              <a:t> </a:t>
            </a:r>
            <a:r>
              <a:rPr lang="es-ES" dirty="0" err="1">
                <a:solidFill>
                  <a:srgbClr val="000000"/>
                </a:solidFill>
              </a:rPr>
              <a:t>Organization</a:t>
            </a:r>
            <a:endParaRPr lang="es-ES" dirty="0">
              <a:solidFill>
                <a:srgbClr val="000000"/>
              </a:solidFill>
            </a:endParaRPr>
          </a:p>
          <a:p>
            <a:endParaRPr lang="es-ES" dirty="0">
              <a:solidFill>
                <a:srgbClr val="000000"/>
              </a:solidFill>
            </a:endParaRPr>
          </a:p>
          <a:p>
            <a:r>
              <a:rPr lang="es-ES" dirty="0">
                <a:solidFill>
                  <a:srgbClr val="000000"/>
                </a:solidFill>
              </a:rPr>
              <a:t>Márquez Álvarez, L.J. (2023). </a:t>
            </a:r>
            <a:r>
              <a:rPr lang="es-ES" i="1" dirty="0">
                <a:solidFill>
                  <a:srgbClr val="000000"/>
                </a:solidFill>
              </a:rPr>
              <a:t>Terapia Ocupacional i Inclusión laboral</a:t>
            </a:r>
            <a:r>
              <a:rPr lang="es-ES" dirty="0">
                <a:solidFill>
                  <a:srgbClr val="000000"/>
                </a:solidFill>
              </a:rPr>
              <a:t>. Madrid: Editorial Síntesis. </a:t>
            </a:r>
          </a:p>
          <a:p>
            <a:endParaRPr lang="es-ES" sz="1800" dirty="0">
              <a:solidFill>
                <a:srgbClr val="000000"/>
              </a:solidFill>
            </a:endParaRPr>
          </a:p>
          <a:p>
            <a:r>
              <a:rPr lang="es-ES" sz="1800" dirty="0">
                <a:solidFill>
                  <a:srgbClr val="000000"/>
                </a:solidFill>
              </a:rPr>
              <a:t>Moruno P, Talavera MA, Lamy N, &amp; Cantero P. (2012). </a:t>
            </a:r>
            <a:r>
              <a:rPr lang="es-ES" sz="1800" i="1" dirty="0">
                <a:solidFill>
                  <a:srgbClr val="000000"/>
                </a:solidFill>
              </a:rPr>
              <a:t>Terapia Ocupacional en recursos para la integración sociolaboral</a:t>
            </a:r>
            <a:r>
              <a:rPr lang="es-ES" sz="1800" dirty="0">
                <a:solidFill>
                  <a:srgbClr val="000000"/>
                </a:solidFill>
              </a:rPr>
              <a:t>. En Moruno P, Talavera MA. Terapia Ocupacional en Salud Mental. Barcelona: Elsevier MASSON. </a:t>
            </a:r>
          </a:p>
          <a:p>
            <a:endParaRPr lang="es-ES" sz="1800" dirty="0">
              <a:solidFill>
                <a:srgbClr val="000000"/>
              </a:solidFill>
            </a:endParaRPr>
          </a:p>
          <a:p>
            <a:r>
              <a:rPr lang="es-ES" sz="1800" dirty="0" err="1">
                <a:solidFill>
                  <a:srgbClr val="000000"/>
                </a:solidFill>
              </a:rPr>
              <a:t>Rothwell</a:t>
            </a:r>
            <a:r>
              <a:rPr lang="es-ES" sz="1800" dirty="0">
                <a:solidFill>
                  <a:srgbClr val="000000"/>
                </a:solidFill>
              </a:rPr>
              <a:t> W.J., Jacqueline M. Stavros J.M., Sullivan R., Sullivan A. (eds.) (2009). </a:t>
            </a:r>
            <a:r>
              <a:rPr lang="es-ES" sz="1800" i="1" dirty="0" err="1">
                <a:solidFill>
                  <a:srgbClr val="000000"/>
                </a:solidFill>
              </a:rPr>
              <a:t>Practicing</a:t>
            </a:r>
            <a:r>
              <a:rPr lang="es-ES" sz="1800" i="1" dirty="0">
                <a:solidFill>
                  <a:srgbClr val="000000"/>
                </a:solidFill>
              </a:rPr>
              <a:t> </a:t>
            </a:r>
            <a:r>
              <a:rPr lang="es-ES" sz="1800" i="1" dirty="0" err="1">
                <a:solidFill>
                  <a:srgbClr val="000000"/>
                </a:solidFill>
              </a:rPr>
              <a:t>Organization</a:t>
            </a:r>
            <a:r>
              <a:rPr lang="es-ES" sz="1800" i="1" dirty="0">
                <a:solidFill>
                  <a:srgbClr val="000000"/>
                </a:solidFill>
              </a:rPr>
              <a:t> </a:t>
            </a:r>
            <a:r>
              <a:rPr lang="es-ES" sz="1800" i="1" dirty="0" err="1">
                <a:solidFill>
                  <a:srgbClr val="000000"/>
                </a:solidFill>
              </a:rPr>
              <a:t>Development</a:t>
            </a:r>
            <a:r>
              <a:rPr lang="es-ES" sz="1800" i="1" dirty="0">
                <a:solidFill>
                  <a:srgbClr val="000000"/>
                </a:solidFill>
              </a:rPr>
              <a:t>: A Guide </a:t>
            </a:r>
            <a:r>
              <a:rPr lang="es-ES" sz="1800" i="1" dirty="0" err="1">
                <a:solidFill>
                  <a:srgbClr val="000000"/>
                </a:solidFill>
              </a:rPr>
              <a:t>for</a:t>
            </a:r>
            <a:r>
              <a:rPr lang="es-ES" sz="1800" i="1" dirty="0">
                <a:solidFill>
                  <a:srgbClr val="000000"/>
                </a:solidFill>
              </a:rPr>
              <a:t> </a:t>
            </a:r>
            <a:r>
              <a:rPr lang="es-ES" sz="1800" i="1" dirty="0" err="1">
                <a:solidFill>
                  <a:srgbClr val="000000"/>
                </a:solidFill>
              </a:rPr>
              <a:t>Leading</a:t>
            </a:r>
            <a:r>
              <a:rPr lang="es-ES" sz="1800" i="1" dirty="0">
                <a:solidFill>
                  <a:srgbClr val="000000"/>
                </a:solidFill>
              </a:rPr>
              <a:t> Change</a:t>
            </a:r>
            <a:r>
              <a:rPr lang="es-ES" sz="1800" dirty="0">
                <a:solidFill>
                  <a:srgbClr val="000000"/>
                </a:solidFill>
              </a:rPr>
              <a:t>. 3rd </a:t>
            </a:r>
            <a:r>
              <a:rPr lang="es-ES" sz="1800" dirty="0" err="1">
                <a:solidFill>
                  <a:srgbClr val="000000"/>
                </a:solidFill>
              </a:rPr>
              <a:t>Edition</a:t>
            </a:r>
            <a:r>
              <a:rPr lang="es-ES" sz="1800" dirty="0">
                <a:solidFill>
                  <a:srgbClr val="000000"/>
                </a:solidFill>
              </a:rPr>
              <a:t>. UK: Wiley</a:t>
            </a:r>
          </a:p>
        </p:txBody>
      </p:sp>
    </p:spTree>
    <p:extLst>
      <p:ext uri="{BB962C8B-B14F-4D97-AF65-F5344CB8AC3E}">
        <p14:creationId xmlns:p14="http://schemas.microsoft.com/office/powerpoint/2010/main" val="67024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60881C9-B002-87EA-AD71-7C55859C940B}"/>
              </a:ext>
            </a:extLst>
          </p:cNvPr>
          <p:cNvSpPr txBox="1"/>
          <p:nvPr/>
        </p:nvSpPr>
        <p:spPr>
          <a:xfrm>
            <a:off x="277009" y="0"/>
            <a:ext cx="3327001" cy="523220"/>
          </a:xfrm>
          <a:prstGeom prst="rect">
            <a:avLst/>
          </a:prstGeom>
          <a:noFill/>
        </p:spPr>
        <p:txBody>
          <a:bodyPr wrap="none" rtlCol="0">
            <a:spAutoFit/>
          </a:bodyPr>
          <a:lstStyle/>
          <a:p>
            <a:r>
              <a:rPr lang="en-GB" sz="2800" b="1" dirty="0">
                <a:solidFill>
                  <a:srgbClr val="3B8E9D"/>
                </a:solidFill>
              </a:rPr>
              <a:t>Intervention process </a:t>
            </a:r>
          </a:p>
        </p:txBody>
      </p:sp>
      <p:sp>
        <p:nvSpPr>
          <p:cNvPr id="3" name="CuadroTexto 2">
            <a:extLst>
              <a:ext uri="{FF2B5EF4-FFF2-40B4-BE49-F238E27FC236}">
                <a16:creationId xmlns:a16="http://schemas.microsoft.com/office/drawing/2014/main" id="{7D3AB989-988C-53FB-979E-171736B0F4C4}"/>
              </a:ext>
            </a:extLst>
          </p:cNvPr>
          <p:cNvSpPr txBox="1"/>
          <p:nvPr/>
        </p:nvSpPr>
        <p:spPr>
          <a:xfrm>
            <a:off x="277009" y="1188210"/>
            <a:ext cx="2851230" cy="400110"/>
          </a:xfrm>
          <a:prstGeom prst="rect">
            <a:avLst/>
          </a:prstGeom>
          <a:noFill/>
        </p:spPr>
        <p:txBody>
          <a:bodyPr wrap="none" rtlCol="0">
            <a:spAutoFit/>
          </a:bodyPr>
          <a:lstStyle/>
          <a:p>
            <a:r>
              <a:rPr lang="en-GB" sz="2000" b="1" dirty="0"/>
              <a:t>Evaluation –orientation   </a:t>
            </a:r>
          </a:p>
        </p:txBody>
      </p:sp>
      <p:sp>
        <p:nvSpPr>
          <p:cNvPr id="4" name="CuadroTexto 3">
            <a:extLst>
              <a:ext uri="{FF2B5EF4-FFF2-40B4-BE49-F238E27FC236}">
                <a16:creationId xmlns:a16="http://schemas.microsoft.com/office/drawing/2014/main" id="{46C7E01D-9B01-AA04-E422-F341D3A1ADEC}"/>
              </a:ext>
            </a:extLst>
          </p:cNvPr>
          <p:cNvSpPr txBox="1"/>
          <p:nvPr/>
        </p:nvSpPr>
        <p:spPr>
          <a:xfrm flipH="1">
            <a:off x="2540849" y="2105561"/>
            <a:ext cx="1726351" cy="1323439"/>
          </a:xfrm>
          <a:prstGeom prst="rect">
            <a:avLst/>
          </a:prstGeom>
          <a:noFill/>
        </p:spPr>
        <p:txBody>
          <a:bodyPr wrap="square" rtlCol="0">
            <a:spAutoFit/>
          </a:bodyPr>
          <a:lstStyle/>
          <a:p>
            <a:r>
              <a:rPr lang="en-GB" sz="2000" b="1" dirty="0"/>
              <a:t>Capacity building:</a:t>
            </a:r>
          </a:p>
          <a:p>
            <a:r>
              <a:rPr lang="en-GB" sz="2000" b="1" dirty="0"/>
              <a:t>vocational education </a:t>
            </a:r>
          </a:p>
        </p:txBody>
      </p:sp>
      <p:sp>
        <p:nvSpPr>
          <p:cNvPr id="6" name="CuadroTexto 5">
            <a:extLst>
              <a:ext uri="{FF2B5EF4-FFF2-40B4-BE49-F238E27FC236}">
                <a16:creationId xmlns:a16="http://schemas.microsoft.com/office/drawing/2014/main" id="{9ABD1A2F-4F13-45CD-4CDB-8EB5A4B79138}"/>
              </a:ext>
            </a:extLst>
          </p:cNvPr>
          <p:cNvSpPr txBox="1"/>
          <p:nvPr/>
        </p:nvSpPr>
        <p:spPr>
          <a:xfrm>
            <a:off x="4267200" y="2961356"/>
            <a:ext cx="3341877" cy="984885"/>
          </a:xfrm>
          <a:prstGeom prst="rect">
            <a:avLst/>
          </a:prstGeom>
          <a:noFill/>
        </p:spPr>
        <p:txBody>
          <a:bodyPr wrap="none" rtlCol="0">
            <a:spAutoFit/>
          </a:bodyPr>
          <a:lstStyle/>
          <a:p>
            <a:r>
              <a:rPr lang="en-GB" sz="2000" b="1" dirty="0"/>
              <a:t>Job matching, </a:t>
            </a:r>
          </a:p>
          <a:p>
            <a:r>
              <a:rPr lang="en-GB" sz="2000" b="1" dirty="0"/>
              <a:t>job insertion and ergonomics </a:t>
            </a:r>
          </a:p>
          <a:p>
            <a:endParaRPr lang="en-GB" dirty="0"/>
          </a:p>
        </p:txBody>
      </p:sp>
      <p:sp>
        <p:nvSpPr>
          <p:cNvPr id="7" name="CuadroTexto 6">
            <a:extLst>
              <a:ext uri="{FF2B5EF4-FFF2-40B4-BE49-F238E27FC236}">
                <a16:creationId xmlns:a16="http://schemas.microsoft.com/office/drawing/2014/main" id="{49F73EC5-4BB1-A423-80A1-7BB17438A1C4}"/>
              </a:ext>
            </a:extLst>
          </p:cNvPr>
          <p:cNvSpPr txBox="1"/>
          <p:nvPr/>
        </p:nvSpPr>
        <p:spPr>
          <a:xfrm>
            <a:off x="7072257" y="4922520"/>
            <a:ext cx="1240019" cy="400110"/>
          </a:xfrm>
          <a:prstGeom prst="rect">
            <a:avLst/>
          </a:prstGeom>
          <a:noFill/>
        </p:spPr>
        <p:txBody>
          <a:bodyPr wrap="none" rtlCol="0">
            <a:spAutoFit/>
          </a:bodyPr>
          <a:lstStyle/>
          <a:p>
            <a:r>
              <a:rPr lang="en-GB" sz="2000" b="1" dirty="0"/>
              <a:t>Follow-up</a:t>
            </a:r>
          </a:p>
        </p:txBody>
      </p:sp>
      <p:pic>
        <p:nvPicPr>
          <p:cNvPr id="5122" name="Picture 2" descr="Effective cooperation of strong dedicated team, enterprise development and teamwork Effective cooperation of strong dedicated team, enterprise development and teamwork vector illustration. Cartoon tiny people holding light bulbs and working with moving gears, collaboration of workers capacity building stock illustrations">
            <a:extLst>
              <a:ext uri="{FF2B5EF4-FFF2-40B4-BE49-F238E27FC236}">
                <a16:creationId xmlns:a16="http://schemas.microsoft.com/office/drawing/2014/main" id="{79E145CA-1606-E9C1-2FFA-BD91DEE16440}"/>
              </a:ext>
            </a:extLst>
          </p:cNvPr>
          <p:cNvPicPr>
            <a:picLocks noChangeAspect="1" noChangeArrowheads="1"/>
          </p:cNvPicPr>
          <p:nvPr/>
        </p:nvPicPr>
        <p:blipFill>
          <a:blip r:embed="rId2">
            <a:alphaModFix amt="17000"/>
            <a:extLst>
              <a:ext uri="{28A0092B-C50C-407E-A947-70E740481C1C}">
                <a14:useLocalDpi xmlns:a14="http://schemas.microsoft.com/office/drawing/2010/main" val="0"/>
              </a:ext>
            </a:extLst>
          </a:blip>
          <a:srcRect/>
          <a:stretch>
            <a:fillRect/>
          </a:stretch>
        </p:blipFill>
        <p:spPr bwMode="auto">
          <a:xfrm>
            <a:off x="316258" y="804071"/>
            <a:ext cx="8364967" cy="5576644"/>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DE12D0D-C4DC-1F06-B66B-B5C8C3F59097}"/>
              </a:ext>
            </a:extLst>
          </p:cNvPr>
          <p:cNvSpPr txBox="1"/>
          <p:nvPr/>
        </p:nvSpPr>
        <p:spPr>
          <a:xfrm>
            <a:off x="411716" y="2013088"/>
            <a:ext cx="1726351" cy="3785652"/>
          </a:xfrm>
          <a:prstGeom prst="rect">
            <a:avLst/>
          </a:prstGeom>
          <a:noFill/>
        </p:spPr>
        <p:txBody>
          <a:bodyPr wrap="square" rtlCol="0">
            <a:spAutoFit/>
          </a:bodyPr>
          <a:lstStyle/>
          <a:p>
            <a:pPr marL="285750" indent="-285750">
              <a:buFont typeface="Wingdings" pitchFamily="2" charset="2"/>
              <a:buChar char="ü"/>
            </a:pPr>
            <a:r>
              <a:rPr lang="en-GB" sz="1600" dirty="0"/>
              <a:t>Initial interview</a:t>
            </a:r>
          </a:p>
          <a:p>
            <a:pPr marL="285750" indent="-285750">
              <a:buFont typeface="Wingdings" pitchFamily="2" charset="2"/>
              <a:buChar char="ü"/>
            </a:pPr>
            <a:r>
              <a:rPr lang="en-GB" sz="1600" dirty="0"/>
              <a:t>Physical screening evaluation</a:t>
            </a:r>
          </a:p>
          <a:p>
            <a:pPr marL="285750" indent="-285750">
              <a:buFont typeface="Wingdings" pitchFamily="2" charset="2"/>
              <a:buChar char="ü"/>
            </a:pPr>
            <a:r>
              <a:rPr lang="en-GB" sz="1600" dirty="0"/>
              <a:t>Psychosocial/mental health evaluation</a:t>
            </a:r>
          </a:p>
          <a:p>
            <a:pPr marL="285750" indent="-285750">
              <a:buFont typeface="Wingdings" pitchFamily="2" charset="2"/>
              <a:buChar char="ü"/>
            </a:pPr>
            <a:r>
              <a:rPr lang="en-GB" sz="1600" dirty="0"/>
              <a:t>Pre-vocational skill evaluation</a:t>
            </a:r>
          </a:p>
          <a:p>
            <a:pPr marL="285750" indent="-285750">
              <a:buFont typeface="Wingdings" pitchFamily="2" charset="2"/>
              <a:buChar char="ü"/>
            </a:pPr>
            <a:r>
              <a:rPr lang="en-GB" sz="1600" dirty="0"/>
              <a:t>Vocational skill evaluation</a:t>
            </a:r>
          </a:p>
          <a:p>
            <a:pPr marL="285750" indent="-285750">
              <a:buFont typeface="Wingdings" pitchFamily="2" charset="2"/>
              <a:buChar char="ü"/>
            </a:pPr>
            <a:r>
              <a:rPr lang="en-GB" sz="1600" dirty="0"/>
              <a:t>Job and work analysis</a:t>
            </a:r>
          </a:p>
          <a:p>
            <a:pPr marL="285750" indent="-285750">
              <a:buFont typeface="Wingdings" pitchFamily="2" charset="2"/>
              <a:buChar char="ü"/>
            </a:pPr>
            <a:endParaRPr lang="en-GB" sz="1600" dirty="0"/>
          </a:p>
        </p:txBody>
      </p:sp>
      <p:sp>
        <p:nvSpPr>
          <p:cNvPr id="9" name="CuadroTexto 8">
            <a:extLst>
              <a:ext uri="{FF2B5EF4-FFF2-40B4-BE49-F238E27FC236}">
                <a16:creationId xmlns:a16="http://schemas.microsoft.com/office/drawing/2014/main" id="{63ED25EE-E99A-FA18-0B06-874CE1A74A08}"/>
              </a:ext>
            </a:extLst>
          </p:cNvPr>
          <p:cNvSpPr txBox="1"/>
          <p:nvPr/>
        </p:nvSpPr>
        <p:spPr>
          <a:xfrm>
            <a:off x="2216021" y="3650680"/>
            <a:ext cx="2124298" cy="2092881"/>
          </a:xfrm>
          <a:prstGeom prst="rect">
            <a:avLst/>
          </a:prstGeom>
          <a:noFill/>
        </p:spPr>
        <p:txBody>
          <a:bodyPr wrap="square" rtlCol="0">
            <a:spAutoFit/>
          </a:bodyPr>
          <a:lstStyle/>
          <a:p>
            <a:pPr marL="457200" indent="-457200" algn="just">
              <a:buFont typeface="Wingdings" pitchFamily="2" charset="2"/>
              <a:buChar char="ü"/>
            </a:pPr>
            <a:r>
              <a:rPr lang="en-GB" sz="1400" dirty="0"/>
              <a:t>Pre-vocational and vocational skill identification</a:t>
            </a:r>
          </a:p>
          <a:p>
            <a:pPr marL="457200" indent="-457200" algn="just">
              <a:buFont typeface="Wingdings" pitchFamily="2" charset="2"/>
              <a:buChar char="ü"/>
            </a:pPr>
            <a:r>
              <a:rPr lang="en-GB" sz="1400" dirty="0"/>
              <a:t>Orientation</a:t>
            </a:r>
          </a:p>
          <a:p>
            <a:pPr marL="457200" indent="-457200" algn="just">
              <a:buFont typeface="Wingdings" pitchFamily="2" charset="2"/>
              <a:buChar char="ü"/>
            </a:pPr>
            <a:r>
              <a:rPr lang="en-GB" sz="1400" dirty="0"/>
              <a:t>Simulation environment, on-site and on-job</a:t>
            </a:r>
          </a:p>
          <a:p>
            <a:pPr marL="457200" indent="-457200" algn="just">
              <a:buFont typeface="Wingdings" pitchFamily="2" charset="2"/>
              <a:buChar char="ü"/>
            </a:pPr>
            <a:r>
              <a:rPr lang="en-GB" sz="1400" dirty="0"/>
              <a:t>Capacity-building </a:t>
            </a:r>
          </a:p>
          <a:p>
            <a:pPr marL="285750" indent="-285750">
              <a:buFont typeface="Wingdings" pitchFamily="2" charset="2"/>
              <a:buChar char="ü"/>
            </a:pPr>
            <a:endParaRPr lang="en-GB" dirty="0"/>
          </a:p>
        </p:txBody>
      </p:sp>
      <p:sp>
        <p:nvSpPr>
          <p:cNvPr id="10" name="CuadroTexto 9">
            <a:extLst>
              <a:ext uri="{FF2B5EF4-FFF2-40B4-BE49-F238E27FC236}">
                <a16:creationId xmlns:a16="http://schemas.microsoft.com/office/drawing/2014/main" id="{B359D08A-CC23-1AFE-A11A-F29488E585F3}"/>
              </a:ext>
            </a:extLst>
          </p:cNvPr>
          <p:cNvSpPr txBox="1"/>
          <p:nvPr/>
        </p:nvSpPr>
        <p:spPr>
          <a:xfrm>
            <a:off x="4318111" y="3770001"/>
            <a:ext cx="2527770" cy="2339102"/>
          </a:xfrm>
          <a:prstGeom prst="rect">
            <a:avLst/>
          </a:prstGeom>
          <a:noFill/>
        </p:spPr>
        <p:txBody>
          <a:bodyPr wrap="square" rtlCol="0">
            <a:spAutoFit/>
          </a:bodyPr>
          <a:lstStyle/>
          <a:p>
            <a:pPr marL="285750" indent="-285750">
              <a:buFont typeface="Wingdings" pitchFamily="2" charset="2"/>
              <a:buChar char="ü"/>
            </a:pPr>
            <a:r>
              <a:rPr lang="en-GB" sz="1600" dirty="0"/>
              <a:t>Transitional Work Programmes (TWPs)</a:t>
            </a:r>
          </a:p>
          <a:p>
            <a:pPr marL="285750" indent="-285750">
              <a:buFont typeface="Wingdings" pitchFamily="2" charset="2"/>
              <a:buChar char="ü"/>
            </a:pPr>
            <a:r>
              <a:rPr lang="en-GB" sz="1600" dirty="0"/>
              <a:t>Case management</a:t>
            </a:r>
          </a:p>
          <a:p>
            <a:pPr marL="285750" indent="-285750">
              <a:buFont typeface="Wingdings" pitchFamily="2" charset="2"/>
              <a:buChar char="ü"/>
            </a:pPr>
            <a:r>
              <a:rPr lang="en-GB" sz="1600" dirty="0"/>
              <a:t>Supported employment</a:t>
            </a:r>
          </a:p>
          <a:p>
            <a:pPr marL="342900" indent="-342900">
              <a:buFont typeface="Wingdings" pitchFamily="2" charset="2"/>
              <a:buChar char="ü"/>
            </a:pPr>
            <a:r>
              <a:rPr lang="en-GB" sz="1600" dirty="0"/>
              <a:t>Evaluation of the posture</a:t>
            </a:r>
          </a:p>
          <a:p>
            <a:pPr marL="342900" indent="-342900">
              <a:buFont typeface="Wingdings" pitchFamily="2" charset="2"/>
              <a:buChar char="ü"/>
            </a:pPr>
            <a:r>
              <a:rPr lang="en-GB" sz="1600" dirty="0"/>
              <a:t>Ergonomic analysis of the environment  </a:t>
            </a:r>
          </a:p>
          <a:p>
            <a:pPr marL="285750" indent="-285750">
              <a:buFont typeface="Wingdings" pitchFamily="2" charset="2"/>
              <a:buChar char="ü"/>
            </a:pPr>
            <a:endParaRPr lang="en-GB" sz="1800" dirty="0"/>
          </a:p>
        </p:txBody>
      </p:sp>
      <p:sp>
        <p:nvSpPr>
          <p:cNvPr id="11" name="Estrella de 5 puntas 10">
            <a:extLst>
              <a:ext uri="{FF2B5EF4-FFF2-40B4-BE49-F238E27FC236}">
                <a16:creationId xmlns:a16="http://schemas.microsoft.com/office/drawing/2014/main" id="{0CDCED4C-0ACC-60C7-AB48-26D7ADD29A75}"/>
              </a:ext>
            </a:extLst>
          </p:cNvPr>
          <p:cNvSpPr/>
          <p:nvPr/>
        </p:nvSpPr>
        <p:spPr>
          <a:xfrm>
            <a:off x="1245476" y="804071"/>
            <a:ext cx="441434" cy="384139"/>
          </a:xfrm>
          <a:prstGeom prst="star5">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2" name="Estrella de 5 puntas 11">
            <a:extLst>
              <a:ext uri="{FF2B5EF4-FFF2-40B4-BE49-F238E27FC236}">
                <a16:creationId xmlns:a16="http://schemas.microsoft.com/office/drawing/2014/main" id="{F9FF44E0-A164-423C-13B2-5DA072F192F1}"/>
              </a:ext>
            </a:extLst>
          </p:cNvPr>
          <p:cNvSpPr/>
          <p:nvPr/>
        </p:nvSpPr>
        <p:spPr>
          <a:xfrm>
            <a:off x="5162771" y="2493053"/>
            <a:ext cx="441434" cy="384139"/>
          </a:xfrm>
          <a:prstGeom prst="star5">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3" name="Estrella de 5 puntas 12">
            <a:extLst>
              <a:ext uri="{FF2B5EF4-FFF2-40B4-BE49-F238E27FC236}">
                <a16:creationId xmlns:a16="http://schemas.microsoft.com/office/drawing/2014/main" id="{15EC9888-9AF9-988F-450E-EA9CF82F1F20}"/>
              </a:ext>
            </a:extLst>
          </p:cNvPr>
          <p:cNvSpPr/>
          <p:nvPr/>
        </p:nvSpPr>
        <p:spPr>
          <a:xfrm>
            <a:off x="7471549" y="4366992"/>
            <a:ext cx="441434" cy="384139"/>
          </a:xfrm>
          <a:prstGeom prst="star5">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
        <p:nvSpPr>
          <p:cNvPr id="16" name="Estrella de 5 puntas 15">
            <a:extLst>
              <a:ext uri="{FF2B5EF4-FFF2-40B4-BE49-F238E27FC236}">
                <a16:creationId xmlns:a16="http://schemas.microsoft.com/office/drawing/2014/main" id="{A7947BD5-2D53-EDD4-CAE4-EB1470ACF467}"/>
              </a:ext>
            </a:extLst>
          </p:cNvPr>
          <p:cNvSpPr/>
          <p:nvPr/>
        </p:nvSpPr>
        <p:spPr>
          <a:xfrm>
            <a:off x="2907522" y="1588320"/>
            <a:ext cx="441434" cy="384139"/>
          </a:xfrm>
          <a:prstGeom prst="star5">
            <a:avLst>
              <a:gd name="adj" fmla="val 22810"/>
              <a:gd name="hf" fmla="val 105146"/>
              <a:gd name="vf" fmla="val 110557"/>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77047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ubtitle 2"/>
          <p:cNvSpPr txBox="1">
            <a:spLocks/>
          </p:cNvSpPr>
          <p:nvPr/>
        </p:nvSpPr>
        <p:spPr>
          <a:xfrm>
            <a:off x="2097559" y="6250993"/>
            <a:ext cx="699617" cy="30538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endParaRPr lang="en-US" sz="1200" b="1">
              <a:solidFill>
                <a:schemeClr val="tx1">
                  <a:lumMod val="50000"/>
                  <a:lumOff val="50000"/>
                </a:schemeClr>
              </a:solidFill>
            </a:endParaRPr>
          </a:p>
        </p:txBody>
      </p:sp>
      <p:sp>
        <p:nvSpPr>
          <p:cNvPr id="8" name="AutoShape 3"/>
          <p:cNvSpPr>
            <a:spLocks noChangeAspect="1" noChangeArrowheads="1" noTextEdit="1"/>
          </p:cNvSpPr>
          <p:nvPr/>
        </p:nvSpPr>
        <p:spPr bwMode="auto">
          <a:xfrm>
            <a:off x="4586288" y="1128713"/>
            <a:ext cx="4606925" cy="60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a-ES"/>
          </a:p>
        </p:txBody>
      </p:sp>
      <p:sp>
        <p:nvSpPr>
          <p:cNvPr id="55" name="Title 1">
            <a:hlinkClick r:id="" action="ppaction://noaction"/>
          </p:cNvPr>
          <p:cNvSpPr txBox="1">
            <a:spLocks/>
          </p:cNvSpPr>
          <p:nvPr/>
        </p:nvSpPr>
        <p:spPr>
          <a:xfrm>
            <a:off x="2647019" y="3154743"/>
            <a:ext cx="2787054" cy="290246"/>
          </a:xfrm>
          <a:prstGeom prst="rect">
            <a:avLst/>
          </a:prstGeom>
        </p:spPr>
        <p:txBody>
          <a:bodyPr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endParaRPr lang="ca-ES" sz="2000">
              <a:solidFill>
                <a:srgbClr val="113458"/>
              </a:solidFill>
              <a:latin typeface="Calibri" panose="020F0502020204030204" pitchFamily="34" charset="0"/>
            </a:endParaRPr>
          </a:p>
        </p:txBody>
      </p:sp>
      <p:sp>
        <p:nvSpPr>
          <p:cNvPr id="22" name="Subtitle 2"/>
          <p:cNvSpPr txBox="1">
            <a:spLocks/>
          </p:cNvSpPr>
          <p:nvPr/>
        </p:nvSpPr>
        <p:spPr>
          <a:xfrm>
            <a:off x="2391296" y="2197269"/>
            <a:ext cx="305243" cy="2106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50000"/>
              </a:lnSpc>
              <a:spcBef>
                <a:spcPts val="0"/>
              </a:spcBef>
            </a:pPr>
            <a:endParaRPr lang="en-US" sz="1400">
              <a:solidFill>
                <a:srgbClr val="41ABE1"/>
              </a:solidFill>
              <a:latin typeface="+mj-lt"/>
            </a:endParaRPr>
          </a:p>
        </p:txBody>
      </p:sp>
      <p:sp>
        <p:nvSpPr>
          <p:cNvPr id="24" name="Title 1">
            <a:hlinkClick r:id="" action="ppaction://noaction"/>
          </p:cNvPr>
          <p:cNvSpPr txBox="1">
            <a:spLocks/>
          </p:cNvSpPr>
          <p:nvPr/>
        </p:nvSpPr>
        <p:spPr>
          <a:xfrm>
            <a:off x="2632588" y="2801143"/>
            <a:ext cx="2620246" cy="312135"/>
          </a:xfrm>
          <a:prstGeom prst="rect">
            <a:avLst/>
          </a:prstGeom>
        </p:spPr>
        <p:txBody>
          <a:bodyPr anchor="t"/>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endParaRPr lang="ca-ES" sz="2000">
              <a:solidFill>
                <a:srgbClr val="113458"/>
              </a:solidFill>
              <a:latin typeface="Calibri" panose="020F0502020204030204" pitchFamily="34" charset="0"/>
            </a:endParaRPr>
          </a:p>
        </p:txBody>
      </p:sp>
      <p:sp>
        <p:nvSpPr>
          <p:cNvPr id="25" name="Subtitle 2"/>
          <p:cNvSpPr txBox="1">
            <a:spLocks/>
          </p:cNvSpPr>
          <p:nvPr/>
        </p:nvSpPr>
        <p:spPr>
          <a:xfrm>
            <a:off x="2383261" y="3234304"/>
            <a:ext cx="305243" cy="2106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50000"/>
              </a:lnSpc>
              <a:spcBef>
                <a:spcPts val="0"/>
              </a:spcBef>
            </a:pPr>
            <a:endParaRPr lang="en-US" sz="1400">
              <a:solidFill>
                <a:srgbClr val="41ABE1"/>
              </a:solidFill>
              <a:latin typeface="+mj-lt"/>
            </a:endParaRPr>
          </a:p>
        </p:txBody>
      </p:sp>
      <p:sp>
        <p:nvSpPr>
          <p:cNvPr id="27" name="Subtitle 2"/>
          <p:cNvSpPr txBox="1">
            <a:spLocks/>
          </p:cNvSpPr>
          <p:nvPr/>
        </p:nvSpPr>
        <p:spPr>
          <a:xfrm>
            <a:off x="2383261" y="2871219"/>
            <a:ext cx="305243" cy="21068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50000"/>
              </a:lnSpc>
              <a:spcBef>
                <a:spcPts val="0"/>
              </a:spcBef>
            </a:pPr>
            <a:endParaRPr lang="en-US" sz="1400">
              <a:solidFill>
                <a:srgbClr val="41ABE1"/>
              </a:solidFill>
              <a:latin typeface="+mj-lt"/>
            </a:endParaRPr>
          </a:p>
        </p:txBody>
      </p:sp>
      <p:sp>
        <p:nvSpPr>
          <p:cNvPr id="3" name="CuadroTexto 2">
            <a:extLst>
              <a:ext uri="{FF2B5EF4-FFF2-40B4-BE49-F238E27FC236}">
                <a16:creationId xmlns:a16="http://schemas.microsoft.com/office/drawing/2014/main" id="{5395D0EB-50B9-4787-9F3F-F1AD4A4A82FE}"/>
              </a:ext>
            </a:extLst>
          </p:cNvPr>
          <p:cNvSpPr txBox="1"/>
          <p:nvPr/>
        </p:nvSpPr>
        <p:spPr>
          <a:xfrm>
            <a:off x="2660271" y="1702546"/>
            <a:ext cx="184731" cy="400110"/>
          </a:xfrm>
          <a:prstGeom prst="rect">
            <a:avLst/>
          </a:prstGeom>
          <a:noFill/>
        </p:spPr>
        <p:txBody>
          <a:bodyPr wrap="none" rtlCol="0" anchor="t">
            <a:spAutoFit/>
          </a:bodyPr>
          <a:lstStyle/>
          <a:p>
            <a:endParaRPr lang="ca-ES" sz="2000">
              <a:solidFill>
                <a:srgbClr val="113458"/>
              </a:solidFill>
              <a:latin typeface="Calibri" panose="020F0502020204030204" pitchFamily="34" charset="0"/>
              <a:ea typeface="+mj-ea"/>
              <a:cs typeface="Calibri"/>
            </a:endParaRPr>
          </a:p>
        </p:txBody>
      </p:sp>
      <p:sp>
        <p:nvSpPr>
          <p:cNvPr id="6" name="Rectángulo 5">
            <a:extLst>
              <a:ext uri="{FF2B5EF4-FFF2-40B4-BE49-F238E27FC236}">
                <a16:creationId xmlns:a16="http://schemas.microsoft.com/office/drawing/2014/main" id="{7EB2FD59-589D-4C01-996B-9D72C8FF0594}"/>
              </a:ext>
            </a:extLst>
          </p:cNvPr>
          <p:cNvSpPr/>
          <p:nvPr/>
        </p:nvSpPr>
        <p:spPr>
          <a:xfrm>
            <a:off x="2647019" y="2428148"/>
            <a:ext cx="184731" cy="321627"/>
          </a:xfrm>
          <a:prstGeom prst="rect">
            <a:avLst/>
          </a:prstGeom>
        </p:spPr>
        <p:txBody>
          <a:bodyPr wrap="none" anchor="t">
            <a:spAutoFit/>
          </a:bodyPr>
          <a:lstStyle/>
          <a:p>
            <a:pPr>
              <a:lnSpc>
                <a:spcPct val="70000"/>
              </a:lnSpc>
            </a:pPr>
            <a:endParaRPr lang="ca-ES" sz="2000">
              <a:solidFill>
                <a:srgbClr val="113458"/>
              </a:solidFill>
              <a:latin typeface="Calibri" panose="020F0502020204030204" pitchFamily="34" charset="0"/>
              <a:cs typeface="Calibri"/>
            </a:endParaRPr>
          </a:p>
        </p:txBody>
      </p:sp>
      <p:sp>
        <p:nvSpPr>
          <p:cNvPr id="7" name="Rectángulo 6">
            <a:extLst>
              <a:ext uri="{FF2B5EF4-FFF2-40B4-BE49-F238E27FC236}">
                <a16:creationId xmlns:a16="http://schemas.microsoft.com/office/drawing/2014/main" id="{880A1A79-6DED-4224-9B2B-AB75C1EFA7A2}"/>
              </a:ext>
            </a:extLst>
          </p:cNvPr>
          <p:cNvSpPr/>
          <p:nvPr/>
        </p:nvSpPr>
        <p:spPr>
          <a:xfrm>
            <a:off x="2647019" y="2777874"/>
            <a:ext cx="184731" cy="321627"/>
          </a:xfrm>
          <a:prstGeom prst="rect">
            <a:avLst/>
          </a:prstGeom>
        </p:spPr>
        <p:txBody>
          <a:bodyPr wrap="none" anchor="t">
            <a:spAutoFit/>
          </a:bodyPr>
          <a:lstStyle/>
          <a:p>
            <a:pPr>
              <a:lnSpc>
                <a:spcPct val="70000"/>
              </a:lnSpc>
            </a:pPr>
            <a:endParaRPr lang="ca-ES" sz="2000">
              <a:solidFill>
                <a:srgbClr val="113458"/>
              </a:solidFill>
              <a:latin typeface="Calibri" panose="020F0502020204030204" pitchFamily="34" charset="0"/>
              <a:cs typeface="Calibri"/>
            </a:endParaRPr>
          </a:p>
        </p:txBody>
      </p:sp>
      <p:sp>
        <p:nvSpPr>
          <p:cNvPr id="10" name="Subtitle 2">
            <a:extLst>
              <a:ext uri="{FF2B5EF4-FFF2-40B4-BE49-F238E27FC236}">
                <a16:creationId xmlns:a16="http://schemas.microsoft.com/office/drawing/2014/main" id="{6458F4A3-9A49-4C0F-BAC2-C242DC8C7EDC}"/>
              </a:ext>
            </a:extLst>
          </p:cNvPr>
          <p:cNvSpPr txBox="1">
            <a:spLocks/>
          </p:cNvSpPr>
          <p:nvPr/>
        </p:nvSpPr>
        <p:spPr>
          <a:xfrm>
            <a:off x="2391296" y="662291"/>
            <a:ext cx="305243" cy="21068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50000"/>
              </a:lnSpc>
              <a:spcBef>
                <a:spcPts val="0"/>
              </a:spcBef>
            </a:pPr>
            <a:endParaRPr lang="pt-BR" sz="1400">
              <a:solidFill>
                <a:srgbClr val="41ABE1"/>
              </a:solidFill>
              <a:latin typeface="+mj-lt"/>
              <a:cs typeface="Calibri Light"/>
            </a:endParaRPr>
          </a:p>
        </p:txBody>
      </p:sp>
      <p:sp>
        <p:nvSpPr>
          <p:cNvPr id="17" name="Subtitle 2">
            <a:extLst>
              <a:ext uri="{FF2B5EF4-FFF2-40B4-BE49-F238E27FC236}">
                <a16:creationId xmlns:a16="http://schemas.microsoft.com/office/drawing/2014/main" id="{44B86FC4-18BC-45D6-8812-9197DDEFBA1D}"/>
              </a:ext>
            </a:extLst>
          </p:cNvPr>
          <p:cNvSpPr txBox="1">
            <a:spLocks/>
          </p:cNvSpPr>
          <p:nvPr/>
        </p:nvSpPr>
        <p:spPr>
          <a:xfrm>
            <a:off x="3251839" y="3323225"/>
            <a:ext cx="4804414" cy="449345"/>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schemeClr val="tx1">
                    <a:lumMod val="50000"/>
                    <a:lumOff val="50000"/>
                  </a:schemeClr>
                </a:solidFill>
              </a:rPr>
              <a:t>Thank you for your attention</a:t>
            </a:r>
          </a:p>
        </p:txBody>
      </p:sp>
      <p:cxnSp>
        <p:nvCxnSpPr>
          <p:cNvPr id="18" name="Conector recto 17">
            <a:extLst>
              <a:ext uri="{FF2B5EF4-FFF2-40B4-BE49-F238E27FC236}">
                <a16:creationId xmlns:a16="http://schemas.microsoft.com/office/drawing/2014/main" id="{66791665-9B68-43DA-A238-9FC870B65259}"/>
              </a:ext>
            </a:extLst>
          </p:cNvPr>
          <p:cNvCxnSpPr>
            <a:cxnSpLocks/>
          </p:cNvCxnSpPr>
          <p:nvPr/>
        </p:nvCxnSpPr>
        <p:spPr>
          <a:xfrm flipV="1">
            <a:off x="0" y="3428440"/>
            <a:ext cx="3251839" cy="16549"/>
          </a:xfrm>
          <a:prstGeom prst="line">
            <a:avLst/>
          </a:prstGeom>
          <a:ln>
            <a:solidFill>
              <a:srgbClr val="DFCD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632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ector recto 2"/>
          <p:cNvCxnSpPr>
            <a:cxnSpLocks/>
          </p:cNvCxnSpPr>
          <p:nvPr/>
        </p:nvCxnSpPr>
        <p:spPr>
          <a:xfrm>
            <a:off x="0" y="1993900"/>
            <a:ext cx="3204214" cy="0"/>
          </a:xfrm>
          <a:prstGeom prst="line">
            <a:avLst/>
          </a:prstGeom>
          <a:ln>
            <a:solidFill>
              <a:srgbClr val="DFCD5C"/>
            </a:solidFill>
          </a:ln>
        </p:spPr>
        <p:style>
          <a:lnRef idx="1">
            <a:schemeClr val="accent1"/>
          </a:lnRef>
          <a:fillRef idx="0">
            <a:schemeClr val="accent1"/>
          </a:fillRef>
          <a:effectRef idx="0">
            <a:schemeClr val="accent1"/>
          </a:effectRef>
          <a:fontRef idx="minor">
            <a:schemeClr val="tx1"/>
          </a:fontRef>
        </p:style>
      </p:cxnSp>
      <p:cxnSp>
        <p:nvCxnSpPr>
          <p:cNvPr id="4" name="Conector recto 3"/>
          <p:cNvCxnSpPr>
            <a:cxnSpLocks/>
          </p:cNvCxnSpPr>
          <p:nvPr/>
        </p:nvCxnSpPr>
        <p:spPr>
          <a:xfrm>
            <a:off x="0" y="2355902"/>
            <a:ext cx="3204214" cy="0"/>
          </a:xfrm>
          <a:prstGeom prst="line">
            <a:avLst/>
          </a:prstGeom>
          <a:ln>
            <a:solidFill>
              <a:srgbClr val="DFCD5C"/>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a:cxnSpLocks/>
          </p:cNvCxnSpPr>
          <p:nvPr/>
        </p:nvCxnSpPr>
        <p:spPr>
          <a:xfrm>
            <a:off x="0" y="2713899"/>
            <a:ext cx="3204214" cy="0"/>
          </a:xfrm>
          <a:prstGeom prst="line">
            <a:avLst/>
          </a:prstGeom>
          <a:ln>
            <a:solidFill>
              <a:srgbClr val="DFCD5C"/>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a:cxnSpLocks/>
          </p:cNvCxnSpPr>
          <p:nvPr/>
        </p:nvCxnSpPr>
        <p:spPr>
          <a:xfrm>
            <a:off x="0" y="3056098"/>
            <a:ext cx="3204214" cy="0"/>
          </a:xfrm>
          <a:prstGeom prst="line">
            <a:avLst/>
          </a:prstGeom>
          <a:ln>
            <a:solidFill>
              <a:srgbClr val="DFCD5C"/>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3286125" y="1794794"/>
            <a:ext cx="4819650" cy="1523494"/>
          </a:xfrm>
          <a:prstGeom prst="rect">
            <a:avLst/>
          </a:prstGeom>
          <a:noFill/>
        </p:spPr>
        <p:txBody>
          <a:bodyPr wrap="square" rtlCol="0">
            <a:spAutoFit/>
          </a:bodyPr>
          <a:lstStyle/>
          <a:p>
            <a:pPr>
              <a:lnSpc>
                <a:spcPct val="150000"/>
              </a:lnSpc>
            </a:pPr>
            <a:r>
              <a:rPr lang="ca-ES" sz="1400" b="1">
                <a:solidFill>
                  <a:schemeClr val="tx1">
                    <a:lumMod val="50000"/>
                    <a:lumOff val="50000"/>
                  </a:schemeClr>
                </a:solidFill>
              </a:rPr>
              <a:t>PER A MÉS INFORMACIÓ</a:t>
            </a:r>
          </a:p>
          <a:p>
            <a:pPr>
              <a:lnSpc>
                <a:spcPct val="150000"/>
              </a:lnSpc>
            </a:pPr>
            <a:r>
              <a:rPr lang="ca-ES" sz="1600">
                <a:solidFill>
                  <a:schemeClr val="tx1">
                    <a:lumMod val="50000"/>
                    <a:lumOff val="50000"/>
                  </a:schemeClr>
                </a:solidFill>
              </a:rPr>
              <a:t>C/ de la Riba, 90</a:t>
            </a:r>
          </a:p>
          <a:p>
            <a:pPr>
              <a:lnSpc>
                <a:spcPct val="150000"/>
              </a:lnSpc>
            </a:pPr>
            <a:r>
              <a:rPr lang="ca-ES" sz="1600">
                <a:solidFill>
                  <a:schemeClr val="tx1">
                    <a:lumMod val="50000"/>
                    <a:lumOff val="50000"/>
                  </a:schemeClr>
                </a:solidFill>
              </a:rPr>
              <a:t>08221 Terrassa I BARCELONA</a:t>
            </a:r>
          </a:p>
          <a:p>
            <a:pPr>
              <a:lnSpc>
                <a:spcPct val="150000"/>
              </a:lnSpc>
            </a:pPr>
            <a:r>
              <a:rPr lang="ca-ES" sz="1600" b="1">
                <a:solidFill>
                  <a:schemeClr val="tx1">
                    <a:lumMod val="50000"/>
                    <a:lumOff val="50000"/>
                  </a:schemeClr>
                </a:solidFill>
              </a:rPr>
              <a:t>T. 93 783 77 77</a:t>
            </a:r>
            <a:endParaRPr lang="ca-ES">
              <a:solidFill>
                <a:schemeClr val="tx1">
                  <a:lumMod val="50000"/>
                  <a:lumOff val="50000"/>
                </a:schemeClr>
              </a:solidFill>
            </a:endParaRPr>
          </a:p>
        </p:txBody>
      </p:sp>
    </p:spTree>
    <p:extLst>
      <p:ext uri="{BB962C8B-B14F-4D97-AF65-F5344CB8AC3E}">
        <p14:creationId xmlns:p14="http://schemas.microsoft.com/office/powerpoint/2010/main" val="2809288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F228DF-6D19-9702-CF5F-32588691F246}"/>
              </a:ext>
            </a:extLst>
          </p:cNvPr>
          <p:cNvSpPr txBox="1"/>
          <p:nvPr/>
        </p:nvSpPr>
        <p:spPr>
          <a:xfrm>
            <a:off x="548639" y="1028340"/>
            <a:ext cx="7920111" cy="2308324"/>
          </a:xfrm>
          <a:prstGeom prst="rect">
            <a:avLst/>
          </a:prstGeom>
          <a:noFill/>
        </p:spPr>
        <p:txBody>
          <a:bodyPr wrap="square">
            <a:spAutoFit/>
          </a:bodyPr>
          <a:lstStyle/>
          <a:p>
            <a:pPr marL="342900" indent="-342900" algn="just">
              <a:buFont typeface="Wingdings" pitchFamily="2" charset="2"/>
              <a:buChar char="ü"/>
            </a:pPr>
            <a:endParaRPr lang="en-GB" sz="2400" dirty="0">
              <a:effectLst/>
            </a:endParaRPr>
          </a:p>
          <a:p>
            <a:pPr marL="342900" indent="-342900" algn="just">
              <a:buFont typeface="Wingdings" pitchFamily="2" charset="2"/>
              <a:buChar char="ü"/>
            </a:pPr>
            <a:r>
              <a:rPr lang="en-GB" sz="2400" dirty="0">
                <a:effectLst/>
              </a:rPr>
              <a:t>Develop the plan, which involves selecting </a:t>
            </a:r>
            <a:r>
              <a:rPr lang="en-GB" sz="2400" b="1" dirty="0">
                <a:effectLst/>
              </a:rPr>
              <a:t>SMART</a:t>
            </a:r>
            <a:r>
              <a:rPr lang="en-GB" sz="2400" dirty="0">
                <a:effectLst/>
              </a:rPr>
              <a:t> </a:t>
            </a:r>
            <a:r>
              <a:rPr lang="en-GB" sz="2400" dirty="0"/>
              <a:t>o</a:t>
            </a:r>
            <a:r>
              <a:rPr lang="en-GB" sz="2400" dirty="0">
                <a:effectLst/>
              </a:rPr>
              <a:t>bjectives and actions </a:t>
            </a:r>
            <a:endParaRPr lang="en-GB" sz="2400" dirty="0"/>
          </a:p>
          <a:p>
            <a:pPr marL="342900" indent="-342900" algn="just">
              <a:buFont typeface="Wingdings" pitchFamily="2" charset="2"/>
              <a:buChar char="ü"/>
            </a:pPr>
            <a:r>
              <a:rPr lang="en-GB" sz="2400" dirty="0">
                <a:effectLst/>
              </a:rPr>
              <a:t>Select an </a:t>
            </a:r>
            <a:r>
              <a:rPr lang="en-GB" sz="2400" b="1" dirty="0">
                <a:effectLst/>
              </a:rPr>
              <a:t>intervention approach, or approaches</a:t>
            </a:r>
          </a:p>
          <a:p>
            <a:pPr marL="342900" indent="-342900" algn="just">
              <a:buFont typeface="Wingdings" pitchFamily="2" charset="2"/>
              <a:buChar char="ü"/>
            </a:pPr>
            <a:r>
              <a:rPr lang="en-GB" sz="2400" dirty="0"/>
              <a:t>Select </a:t>
            </a:r>
            <a:r>
              <a:rPr lang="en-GB" sz="2400" b="1" dirty="0"/>
              <a:t>m</a:t>
            </a:r>
            <a:r>
              <a:rPr lang="en-GB" sz="2400" b="1" dirty="0">
                <a:effectLst/>
              </a:rPr>
              <a:t>ethods and types of intervention </a:t>
            </a:r>
          </a:p>
          <a:p>
            <a:pPr marL="342900" indent="-342900" algn="just">
              <a:buFont typeface="Wingdings" pitchFamily="2" charset="2"/>
              <a:buChar char="ü"/>
            </a:pPr>
            <a:r>
              <a:rPr lang="en-GB" sz="2400" dirty="0"/>
              <a:t>Plan</a:t>
            </a:r>
            <a:r>
              <a:rPr lang="en-GB" sz="2400" dirty="0">
                <a:effectLst/>
              </a:rPr>
              <a:t> follow</a:t>
            </a:r>
            <a:r>
              <a:rPr lang="en-GB" sz="2400" dirty="0"/>
              <a:t>-up</a:t>
            </a:r>
            <a:endParaRPr lang="en-GB" sz="2400" b="1" dirty="0">
              <a:effectLst/>
            </a:endParaRPr>
          </a:p>
        </p:txBody>
      </p:sp>
      <p:sp>
        <p:nvSpPr>
          <p:cNvPr id="4" name="CuadroTexto 3">
            <a:extLst>
              <a:ext uri="{FF2B5EF4-FFF2-40B4-BE49-F238E27FC236}">
                <a16:creationId xmlns:a16="http://schemas.microsoft.com/office/drawing/2014/main" id="{F0C1CF0C-0CAC-0A49-0CDC-50D9123B2F9F}"/>
              </a:ext>
            </a:extLst>
          </p:cNvPr>
          <p:cNvSpPr txBox="1"/>
          <p:nvPr/>
        </p:nvSpPr>
        <p:spPr>
          <a:xfrm>
            <a:off x="548639" y="0"/>
            <a:ext cx="3615398" cy="523220"/>
          </a:xfrm>
          <a:prstGeom prst="rect">
            <a:avLst/>
          </a:prstGeom>
          <a:noFill/>
        </p:spPr>
        <p:txBody>
          <a:bodyPr wrap="square">
            <a:spAutoFit/>
          </a:bodyPr>
          <a:lstStyle/>
          <a:p>
            <a:r>
              <a:rPr lang="en-GB" sz="2800" b="1" dirty="0">
                <a:solidFill>
                  <a:srgbClr val="3B8E9D"/>
                </a:solidFill>
                <a:effectLst/>
              </a:rPr>
              <a:t>Intervention Plan</a:t>
            </a:r>
          </a:p>
        </p:txBody>
      </p:sp>
    </p:spTree>
    <p:extLst>
      <p:ext uri="{BB962C8B-B14F-4D97-AF65-F5344CB8AC3E}">
        <p14:creationId xmlns:p14="http://schemas.microsoft.com/office/powerpoint/2010/main" val="2462480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46A83A4-5296-8A76-73C2-01F59305F7D0}"/>
              </a:ext>
            </a:extLst>
          </p:cNvPr>
          <p:cNvSpPr txBox="1"/>
          <p:nvPr/>
        </p:nvSpPr>
        <p:spPr>
          <a:xfrm>
            <a:off x="734544" y="877799"/>
            <a:ext cx="5253879" cy="5539978"/>
          </a:xfrm>
          <a:prstGeom prst="rect">
            <a:avLst/>
          </a:prstGeom>
          <a:noFill/>
        </p:spPr>
        <p:txBody>
          <a:bodyPr wrap="square" rtlCol="0">
            <a:spAutoFit/>
          </a:bodyPr>
          <a:lstStyle/>
          <a:p>
            <a:r>
              <a:rPr lang="en-GB" sz="2400" b="1" dirty="0">
                <a:solidFill>
                  <a:srgbClr val="3B8E9D"/>
                </a:solidFill>
              </a:rPr>
              <a:t>Work analysis:  </a:t>
            </a:r>
          </a:p>
          <a:p>
            <a:endParaRPr lang="en-GB" sz="2400" dirty="0"/>
          </a:p>
          <a:p>
            <a:pPr marL="342900" indent="-342900">
              <a:buFont typeface="Wingdings" pitchFamily="2" charset="2"/>
              <a:buChar char="ü"/>
            </a:pPr>
            <a:r>
              <a:rPr lang="en-GB" sz="2400" dirty="0"/>
              <a:t>Analysis of work environments</a:t>
            </a:r>
          </a:p>
          <a:p>
            <a:pPr marL="342900" indent="-342900">
              <a:buFont typeface="Wingdings" pitchFamily="2" charset="2"/>
              <a:buChar char="ü"/>
            </a:pPr>
            <a:r>
              <a:rPr lang="en-GB" sz="2400" dirty="0"/>
              <a:t>Steps and tasks </a:t>
            </a:r>
          </a:p>
          <a:p>
            <a:pPr marL="342900" indent="-342900">
              <a:buFont typeface="Wingdings" pitchFamily="2" charset="2"/>
              <a:buChar char="ü"/>
            </a:pPr>
            <a:r>
              <a:rPr lang="en-GB" sz="2400" dirty="0"/>
              <a:t>Analysis of process and production</a:t>
            </a:r>
          </a:p>
          <a:p>
            <a:pPr marL="342900" indent="-342900">
              <a:buFont typeface="Wingdings" pitchFamily="2" charset="2"/>
              <a:buChar char="ü"/>
            </a:pPr>
            <a:r>
              <a:rPr lang="en-GB" sz="2400" dirty="0"/>
              <a:t>Analysis of institution- organigrammes, conditions,  functions, etc. </a:t>
            </a:r>
          </a:p>
          <a:p>
            <a:pPr marL="342900" indent="-342900">
              <a:buFont typeface="Wingdings" pitchFamily="2" charset="2"/>
              <a:buChar char="ü"/>
            </a:pPr>
            <a:r>
              <a:rPr lang="en-GB" sz="2400" dirty="0"/>
              <a:t>Security at work </a:t>
            </a:r>
          </a:p>
          <a:p>
            <a:pPr marL="342900" indent="-342900">
              <a:buFont typeface="Wingdings" pitchFamily="2" charset="2"/>
              <a:buChar char="ü"/>
            </a:pPr>
            <a:r>
              <a:rPr lang="en-GB" sz="2400" dirty="0"/>
              <a:t>Interpersonal relationship</a:t>
            </a:r>
          </a:p>
          <a:p>
            <a:endParaRPr lang="en-GB" sz="2400" dirty="0"/>
          </a:p>
          <a:p>
            <a:r>
              <a:rPr lang="en-GB" sz="2400" b="1" dirty="0">
                <a:solidFill>
                  <a:srgbClr val="3B8E9D"/>
                </a:solidFill>
              </a:rPr>
              <a:t>DAFO Analysis: </a:t>
            </a:r>
          </a:p>
          <a:p>
            <a:endParaRPr lang="en-GB" sz="2400" b="1" dirty="0">
              <a:solidFill>
                <a:srgbClr val="3B8E9D"/>
              </a:solidFill>
            </a:endParaRPr>
          </a:p>
          <a:p>
            <a:pPr marL="342900" indent="-342900">
              <a:buFont typeface="Wingdings" pitchFamily="2" charset="2"/>
              <a:buChar char="ü"/>
            </a:pPr>
            <a:r>
              <a:rPr lang="en-GB" sz="2400" dirty="0"/>
              <a:t>Individual and group interviews </a:t>
            </a:r>
          </a:p>
          <a:p>
            <a:endParaRPr lang="en-GB" dirty="0"/>
          </a:p>
        </p:txBody>
      </p:sp>
      <p:sp>
        <p:nvSpPr>
          <p:cNvPr id="3" name="CuadroTexto 2">
            <a:extLst>
              <a:ext uri="{FF2B5EF4-FFF2-40B4-BE49-F238E27FC236}">
                <a16:creationId xmlns:a16="http://schemas.microsoft.com/office/drawing/2014/main" id="{72FEC57F-ACAF-E723-76A2-51183E51A770}"/>
              </a:ext>
            </a:extLst>
          </p:cNvPr>
          <p:cNvSpPr txBox="1"/>
          <p:nvPr/>
        </p:nvSpPr>
        <p:spPr>
          <a:xfrm>
            <a:off x="544158" y="173019"/>
            <a:ext cx="3075329" cy="523220"/>
          </a:xfrm>
          <a:prstGeom prst="rect">
            <a:avLst/>
          </a:prstGeom>
          <a:noFill/>
        </p:spPr>
        <p:txBody>
          <a:bodyPr wrap="none" rtlCol="0">
            <a:spAutoFit/>
          </a:bodyPr>
          <a:lstStyle/>
          <a:p>
            <a:r>
              <a:rPr lang="en-GB" sz="2800" b="1" dirty="0">
                <a:solidFill>
                  <a:srgbClr val="3B8E9D"/>
                </a:solidFill>
              </a:rPr>
              <a:t>Work environment </a:t>
            </a:r>
          </a:p>
        </p:txBody>
      </p:sp>
      <p:pic>
        <p:nvPicPr>
          <p:cNvPr id="2050" name="Picture 2" descr="Free Speech Anxious illustration and picture">
            <a:extLst>
              <a:ext uri="{FF2B5EF4-FFF2-40B4-BE49-F238E27FC236}">
                <a16:creationId xmlns:a16="http://schemas.microsoft.com/office/drawing/2014/main" id="{4074F121-C10C-BAD6-F16E-7CF83F4F6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13" y="584530"/>
            <a:ext cx="3075329" cy="44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73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BE03ED5-D6EB-7449-B03B-3FFAAC6543B2}"/>
              </a:ext>
            </a:extLst>
          </p:cNvPr>
          <p:cNvSpPr txBox="1"/>
          <p:nvPr/>
        </p:nvSpPr>
        <p:spPr>
          <a:xfrm>
            <a:off x="607359" y="0"/>
            <a:ext cx="2222083" cy="523220"/>
          </a:xfrm>
          <a:prstGeom prst="rect">
            <a:avLst/>
          </a:prstGeom>
          <a:noFill/>
        </p:spPr>
        <p:txBody>
          <a:bodyPr wrap="none" rtlCol="0">
            <a:spAutoFit/>
          </a:bodyPr>
          <a:lstStyle/>
          <a:p>
            <a:r>
              <a:rPr lang="en-GB" sz="2800" b="1" dirty="0">
                <a:solidFill>
                  <a:srgbClr val="3B8E9D"/>
                </a:solidFill>
              </a:rPr>
              <a:t>Job demands </a:t>
            </a:r>
          </a:p>
        </p:txBody>
      </p:sp>
      <p:sp>
        <p:nvSpPr>
          <p:cNvPr id="3" name="CuadroTexto 2">
            <a:extLst>
              <a:ext uri="{FF2B5EF4-FFF2-40B4-BE49-F238E27FC236}">
                <a16:creationId xmlns:a16="http://schemas.microsoft.com/office/drawing/2014/main" id="{96AB0C6B-0821-8872-A4E6-1B239A7775C8}"/>
              </a:ext>
            </a:extLst>
          </p:cNvPr>
          <p:cNvSpPr txBox="1"/>
          <p:nvPr/>
        </p:nvSpPr>
        <p:spPr>
          <a:xfrm>
            <a:off x="607359" y="1657350"/>
            <a:ext cx="3393141" cy="2954655"/>
          </a:xfrm>
          <a:prstGeom prst="rect">
            <a:avLst/>
          </a:prstGeom>
          <a:noFill/>
        </p:spPr>
        <p:txBody>
          <a:bodyPr wrap="square" rtlCol="0">
            <a:spAutoFit/>
          </a:bodyPr>
          <a:lstStyle/>
          <a:p>
            <a:endParaRPr lang="en-GB" dirty="0"/>
          </a:p>
          <a:p>
            <a:pPr marL="285750" indent="-285750">
              <a:buFont typeface="Wingdings" pitchFamily="2" charset="2"/>
              <a:buChar char="ü"/>
            </a:pPr>
            <a:r>
              <a:rPr lang="en-GB" sz="2400" dirty="0"/>
              <a:t>Job analysis, occupational analysis </a:t>
            </a:r>
          </a:p>
          <a:p>
            <a:pPr marL="285750" indent="-285750">
              <a:buFont typeface="Wingdings" pitchFamily="2" charset="2"/>
              <a:buChar char="ü"/>
            </a:pPr>
            <a:endParaRPr lang="en-GB" sz="2400" dirty="0"/>
          </a:p>
          <a:p>
            <a:pPr marL="285750" indent="-285750">
              <a:buFont typeface="Wingdings" pitchFamily="2" charset="2"/>
              <a:buChar char="ü"/>
            </a:pPr>
            <a:endParaRPr lang="en-GB" sz="2400" dirty="0"/>
          </a:p>
          <a:p>
            <a:pPr marL="285750" indent="-285750">
              <a:buFont typeface="Wingdings" pitchFamily="2" charset="2"/>
              <a:buChar char="ü"/>
            </a:pPr>
            <a:r>
              <a:rPr lang="en-GB" sz="2400" dirty="0"/>
              <a:t>What do workers usually do to perform this job position? </a:t>
            </a:r>
          </a:p>
        </p:txBody>
      </p:sp>
      <p:pic>
        <p:nvPicPr>
          <p:cNvPr id="3074" name="Picture 2" descr="Businessman burying his head uner a laptop asking for help Frustrated and overworked businessman burying his head uner a laptop computer asking for help work demands stock pictures, royalty-free photos &amp; images">
            <a:extLst>
              <a:ext uri="{FF2B5EF4-FFF2-40B4-BE49-F238E27FC236}">
                <a16:creationId xmlns:a16="http://schemas.microsoft.com/office/drawing/2014/main" id="{E1983F60-5830-93C0-E6CA-6492F104BAFF}"/>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4000498" y="1657350"/>
            <a:ext cx="4748495" cy="3165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967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EF50C5F-F422-7BAA-40BD-AFF88F0CB564}"/>
              </a:ext>
            </a:extLst>
          </p:cNvPr>
          <p:cNvSpPr txBox="1"/>
          <p:nvPr/>
        </p:nvSpPr>
        <p:spPr>
          <a:xfrm>
            <a:off x="548639" y="1227313"/>
            <a:ext cx="8129196" cy="1200329"/>
          </a:xfrm>
          <a:prstGeom prst="rect">
            <a:avLst/>
          </a:prstGeom>
          <a:noFill/>
        </p:spPr>
        <p:txBody>
          <a:bodyPr wrap="square">
            <a:spAutoFit/>
          </a:bodyPr>
          <a:lstStyle/>
          <a:p>
            <a:pPr algn="just"/>
            <a:r>
              <a:rPr lang="en-GB" sz="2400" dirty="0">
                <a:solidFill>
                  <a:srgbClr val="0D0D0D"/>
                </a:solidFill>
              </a:rPr>
              <a:t>T</a:t>
            </a:r>
            <a:r>
              <a:rPr lang="en-GB" sz="2400" b="0" i="0" dirty="0">
                <a:solidFill>
                  <a:srgbClr val="0D0D0D"/>
                </a:solidFill>
                <a:effectLst/>
              </a:rPr>
              <a:t>he assessment and analysis of an individual's </a:t>
            </a:r>
            <a:r>
              <a:rPr lang="en-GB" sz="2400" b="1" i="0" dirty="0">
                <a:solidFill>
                  <a:srgbClr val="0D0D0D"/>
                </a:solidFill>
                <a:effectLst/>
              </a:rPr>
              <a:t>personal traits </a:t>
            </a:r>
            <a:r>
              <a:rPr lang="en-GB" sz="2400" b="0" i="0" dirty="0">
                <a:solidFill>
                  <a:srgbClr val="0D0D0D"/>
                </a:solidFill>
                <a:effectLst/>
              </a:rPr>
              <a:t>and </a:t>
            </a:r>
            <a:r>
              <a:rPr lang="en-GB" sz="2400" b="1" i="0" dirty="0">
                <a:solidFill>
                  <a:srgbClr val="0D0D0D"/>
                </a:solidFill>
                <a:effectLst/>
              </a:rPr>
              <a:t>characteristics</a:t>
            </a:r>
            <a:r>
              <a:rPr lang="en-GB" sz="2400" b="0" i="0" dirty="0">
                <a:solidFill>
                  <a:srgbClr val="0D0D0D"/>
                </a:solidFill>
                <a:effectLst/>
              </a:rPr>
              <a:t> as they relate to their suitability for specific roles or tasks within a work or organizational context. </a:t>
            </a:r>
            <a:endParaRPr lang="en-GB" sz="2400" dirty="0"/>
          </a:p>
        </p:txBody>
      </p:sp>
      <p:sp>
        <p:nvSpPr>
          <p:cNvPr id="2" name="CuadroTexto 1">
            <a:extLst>
              <a:ext uri="{FF2B5EF4-FFF2-40B4-BE49-F238E27FC236}">
                <a16:creationId xmlns:a16="http://schemas.microsoft.com/office/drawing/2014/main" id="{D6BF7DA0-1542-4869-10F5-22C57A3A246F}"/>
              </a:ext>
            </a:extLst>
          </p:cNvPr>
          <p:cNvSpPr txBox="1"/>
          <p:nvPr/>
        </p:nvSpPr>
        <p:spPr>
          <a:xfrm>
            <a:off x="548640" y="125506"/>
            <a:ext cx="1749646" cy="523220"/>
          </a:xfrm>
          <a:prstGeom prst="rect">
            <a:avLst/>
          </a:prstGeom>
          <a:noFill/>
        </p:spPr>
        <p:txBody>
          <a:bodyPr wrap="none" rtlCol="0">
            <a:spAutoFit/>
          </a:bodyPr>
          <a:lstStyle/>
          <a:p>
            <a:r>
              <a:rPr lang="en-GB" sz="2800" b="1" dirty="0">
                <a:solidFill>
                  <a:srgbClr val="3B8E9D"/>
                </a:solidFill>
              </a:rPr>
              <a:t>Job profile</a:t>
            </a:r>
          </a:p>
        </p:txBody>
      </p:sp>
      <p:pic>
        <p:nvPicPr>
          <p:cNvPr id="4098" name="Picture 2" descr="Free Resume Interview vector and picture">
            <a:extLst>
              <a:ext uri="{FF2B5EF4-FFF2-40B4-BE49-F238E27FC236}">
                <a16:creationId xmlns:a16="http://schemas.microsoft.com/office/drawing/2014/main" id="{2327C60A-8369-1C7E-2061-1028254CD67C}"/>
              </a:ext>
            </a:extLst>
          </p:cNvPr>
          <p:cNvPicPr>
            <a:picLocks noChangeAspect="1" noChangeArrowheads="1"/>
          </p:cNvPicPr>
          <p:nvPr/>
        </p:nvPicPr>
        <p:blipFill>
          <a:blip r:embed="rId2">
            <a:alphaModFix amt="14000"/>
            <a:extLst>
              <a:ext uri="{28A0092B-C50C-407E-A947-70E740481C1C}">
                <a14:useLocalDpi xmlns:a14="http://schemas.microsoft.com/office/drawing/2010/main" val="0"/>
              </a:ext>
            </a:extLst>
          </a:blip>
          <a:srcRect/>
          <a:stretch>
            <a:fillRect/>
          </a:stretch>
        </p:blipFill>
        <p:spPr bwMode="auto">
          <a:xfrm>
            <a:off x="507402" y="886495"/>
            <a:ext cx="8129196" cy="474419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66B74AE-9CC5-835F-B750-D955557A74F7}"/>
              </a:ext>
            </a:extLst>
          </p:cNvPr>
          <p:cNvSpPr txBox="1"/>
          <p:nvPr/>
        </p:nvSpPr>
        <p:spPr>
          <a:xfrm>
            <a:off x="573608" y="3322363"/>
            <a:ext cx="3600729" cy="1107996"/>
          </a:xfrm>
          <a:prstGeom prst="rect">
            <a:avLst/>
          </a:prstGeom>
          <a:noFill/>
        </p:spPr>
        <p:txBody>
          <a:bodyPr wrap="none" rtlCol="0">
            <a:spAutoFit/>
          </a:bodyPr>
          <a:lstStyle/>
          <a:p>
            <a:pPr marL="285750" indent="-285750">
              <a:buFont typeface="Wingdings" pitchFamily="2" charset="2"/>
              <a:buChar char="ü"/>
            </a:pPr>
            <a:r>
              <a:rPr lang="en-GB" sz="2400" dirty="0"/>
              <a:t>Job orientation interview</a:t>
            </a:r>
          </a:p>
          <a:p>
            <a:pPr marL="285750" indent="-285750">
              <a:buFont typeface="Wingdings" pitchFamily="2" charset="2"/>
              <a:buChar char="ü"/>
            </a:pPr>
            <a:r>
              <a:rPr lang="en-GB" sz="2400" dirty="0"/>
              <a:t>Assessment</a:t>
            </a:r>
          </a:p>
          <a:p>
            <a:endParaRPr lang="en-GB" dirty="0"/>
          </a:p>
        </p:txBody>
      </p:sp>
    </p:spTree>
    <p:extLst>
      <p:ext uri="{BB962C8B-B14F-4D97-AF65-F5344CB8AC3E}">
        <p14:creationId xmlns:p14="http://schemas.microsoft.com/office/powerpoint/2010/main" val="241257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D930DD-4929-97D6-970D-3A9714BFAB90}"/>
              </a:ext>
            </a:extLst>
          </p:cNvPr>
          <p:cNvSpPr txBox="1"/>
          <p:nvPr/>
        </p:nvSpPr>
        <p:spPr>
          <a:xfrm>
            <a:off x="407894" y="23466"/>
            <a:ext cx="2636363" cy="523220"/>
          </a:xfrm>
          <a:prstGeom prst="rect">
            <a:avLst/>
          </a:prstGeom>
          <a:noFill/>
        </p:spPr>
        <p:txBody>
          <a:bodyPr wrap="none" rtlCol="0">
            <a:spAutoFit/>
          </a:bodyPr>
          <a:lstStyle/>
          <a:p>
            <a:r>
              <a:rPr lang="es-ES" sz="2800" b="1" i="0" dirty="0" err="1">
                <a:solidFill>
                  <a:srgbClr val="3B8E9D"/>
                </a:solidFill>
                <a:effectLst/>
              </a:rPr>
              <a:t>Profesiogramme</a:t>
            </a:r>
            <a:endParaRPr lang="en-GB" sz="2800" b="1" dirty="0">
              <a:solidFill>
                <a:srgbClr val="3B8E9D"/>
              </a:solidFill>
            </a:endParaRPr>
          </a:p>
        </p:txBody>
      </p:sp>
      <p:sp>
        <p:nvSpPr>
          <p:cNvPr id="3" name="CuadroTexto 2">
            <a:extLst>
              <a:ext uri="{FF2B5EF4-FFF2-40B4-BE49-F238E27FC236}">
                <a16:creationId xmlns:a16="http://schemas.microsoft.com/office/drawing/2014/main" id="{A32F05A0-13A7-9B0A-1370-3F249FFC9670}"/>
              </a:ext>
            </a:extLst>
          </p:cNvPr>
          <p:cNvSpPr txBox="1"/>
          <p:nvPr/>
        </p:nvSpPr>
        <p:spPr>
          <a:xfrm>
            <a:off x="609600" y="1395818"/>
            <a:ext cx="7924800" cy="3785652"/>
          </a:xfrm>
          <a:prstGeom prst="rect">
            <a:avLst/>
          </a:prstGeom>
          <a:noFill/>
        </p:spPr>
        <p:txBody>
          <a:bodyPr wrap="square" rtlCol="0">
            <a:spAutoFit/>
          </a:bodyPr>
          <a:lstStyle/>
          <a:p>
            <a:pPr marL="342900" indent="-342900">
              <a:buFont typeface="Wingdings" pitchFamily="2" charset="2"/>
              <a:buChar char="ü"/>
            </a:pPr>
            <a:r>
              <a:rPr lang="en-GB" sz="2400" b="1" i="1" dirty="0" err="1">
                <a:solidFill>
                  <a:srgbClr val="0D0D0D"/>
                </a:solidFill>
                <a:effectLst/>
              </a:rPr>
              <a:t>Profesiogramme</a:t>
            </a:r>
            <a:r>
              <a:rPr lang="en-GB" sz="2400" b="0" i="0" dirty="0">
                <a:solidFill>
                  <a:srgbClr val="0D0D0D"/>
                </a:solidFill>
                <a:effectLst/>
              </a:rPr>
              <a:t> is a document or tool used in human resources</a:t>
            </a:r>
            <a:r>
              <a:rPr lang="en-GB" sz="2400" dirty="0">
                <a:solidFill>
                  <a:srgbClr val="0D0D0D"/>
                </a:solidFill>
              </a:rPr>
              <a:t> </a:t>
            </a:r>
            <a:r>
              <a:rPr lang="en-GB" sz="2400" b="0" i="0" dirty="0">
                <a:solidFill>
                  <a:srgbClr val="0D0D0D"/>
                </a:solidFill>
                <a:effectLst/>
              </a:rPr>
              <a:t>management to describe the profile or characteristics of a specific job or profession. </a:t>
            </a:r>
          </a:p>
          <a:p>
            <a:pPr marL="342900" indent="-342900">
              <a:buFont typeface="Wingdings" pitchFamily="2" charset="2"/>
              <a:buChar char="ü"/>
            </a:pPr>
            <a:endParaRPr lang="en-GB" sz="2400" dirty="0">
              <a:solidFill>
                <a:srgbClr val="0D0D0D"/>
              </a:solidFill>
            </a:endParaRPr>
          </a:p>
          <a:p>
            <a:pPr marL="342900" indent="-342900">
              <a:buFont typeface="Wingdings" pitchFamily="2" charset="2"/>
              <a:buChar char="ü"/>
            </a:pPr>
            <a:r>
              <a:rPr lang="en-GB" sz="2400" dirty="0">
                <a:solidFill>
                  <a:srgbClr val="0D0D0D"/>
                </a:solidFill>
              </a:rPr>
              <a:t>D</a:t>
            </a:r>
            <a:r>
              <a:rPr lang="en-GB" sz="2400" b="0" i="0" dirty="0">
                <a:solidFill>
                  <a:srgbClr val="0D0D0D"/>
                </a:solidFill>
                <a:effectLst/>
              </a:rPr>
              <a:t>etailed information about </a:t>
            </a:r>
            <a:r>
              <a:rPr lang="en-GB" sz="2400" b="1" i="0" dirty="0">
                <a:solidFill>
                  <a:srgbClr val="0D0D0D"/>
                </a:solidFill>
                <a:effectLst/>
              </a:rPr>
              <a:t>the duties</a:t>
            </a:r>
            <a:r>
              <a:rPr lang="en-GB" sz="2400" b="0" i="0" dirty="0">
                <a:solidFill>
                  <a:srgbClr val="0D0D0D"/>
                </a:solidFill>
                <a:effectLst/>
              </a:rPr>
              <a:t>, </a:t>
            </a:r>
            <a:r>
              <a:rPr lang="en-GB" sz="2400" b="1" i="0" dirty="0">
                <a:solidFill>
                  <a:srgbClr val="0D0D0D"/>
                </a:solidFill>
                <a:effectLst/>
              </a:rPr>
              <a:t>responsibilities</a:t>
            </a:r>
            <a:r>
              <a:rPr lang="en-GB" sz="2400" b="0" i="0" dirty="0">
                <a:solidFill>
                  <a:srgbClr val="0D0D0D"/>
                </a:solidFill>
                <a:effectLst/>
              </a:rPr>
              <a:t>, </a:t>
            </a:r>
            <a:r>
              <a:rPr lang="en-GB" sz="2400" b="1" i="0" dirty="0">
                <a:solidFill>
                  <a:srgbClr val="0D0D0D"/>
                </a:solidFill>
                <a:effectLst/>
              </a:rPr>
              <a:t>required skills</a:t>
            </a:r>
            <a:r>
              <a:rPr lang="en-GB" sz="2400" b="0" i="0" dirty="0">
                <a:solidFill>
                  <a:srgbClr val="0D0D0D"/>
                </a:solidFill>
                <a:effectLst/>
              </a:rPr>
              <a:t>, </a:t>
            </a:r>
            <a:r>
              <a:rPr lang="en-GB" sz="2400" b="1" i="0" dirty="0">
                <a:solidFill>
                  <a:srgbClr val="0D0D0D"/>
                </a:solidFill>
                <a:effectLst/>
              </a:rPr>
              <a:t>qualifications</a:t>
            </a:r>
            <a:r>
              <a:rPr lang="en-GB" sz="2400" b="0" i="0" dirty="0">
                <a:solidFill>
                  <a:srgbClr val="0D0D0D"/>
                </a:solidFill>
                <a:effectLst/>
              </a:rPr>
              <a:t>, and </a:t>
            </a:r>
            <a:r>
              <a:rPr lang="en-GB" sz="2400" b="1" i="0" dirty="0">
                <a:solidFill>
                  <a:srgbClr val="0D0D0D"/>
                </a:solidFill>
                <a:effectLst/>
              </a:rPr>
              <a:t>competencies</a:t>
            </a:r>
            <a:r>
              <a:rPr lang="en-GB" sz="2400" b="0" i="0" dirty="0">
                <a:solidFill>
                  <a:srgbClr val="0D0D0D"/>
                </a:solidFill>
                <a:effectLst/>
              </a:rPr>
              <a:t> associated with a particular job role.</a:t>
            </a:r>
          </a:p>
          <a:p>
            <a:pPr marL="342900" indent="-342900">
              <a:buFont typeface="Wingdings" pitchFamily="2" charset="2"/>
              <a:buChar char="ü"/>
            </a:pPr>
            <a:endParaRPr lang="en-GB" sz="2400" dirty="0">
              <a:solidFill>
                <a:srgbClr val="0D0D0D"/>
              </a:solidFill>
            </a:endParaRPr>
          </a:p>
          <a:p>
            <a:pPr marL="342900" indent="-342900">
              <a:buFont typeface="Wingdings" pitchFamily="2" charset="2"/>
              <a:buChar char="ü"/>
            </a:pPr>
            <a:r>
              <a:rPr lang="en-GB" sz="2400" b="1" dirty="0">
                <a:solidFill>
                  <a:srgbClr val="0D0D0D"/>
                </a:solidFill>
              </a:rPr>
              <a:t>A</a:t>
            </a:r>
            <a:r>
              <a:rPr lang="en-GB" sz="2400" b="1" i="0" dirty="0">
                <a:solidFill>
                  <a:srgbClr val="0D0D0D"/>
                </a:solidFill>
                <a:effectLst/>
              </a:rPr>
              <a:t>ssess the match </a:t>
            </a:r>
            <a:r>
              <a:rPr lang="en-GB" sz="2400" b="0" i="0" dirty="0">
                <a:solidFill>
                  <a:srgbClr val="0D0D0D"/>
                </a:solidFill>
                <a:effectLst/>
              </a:rPr>
              <a:t>between an individual's skills and experiences and the demands of the position.</a:t>
            </a:r>
            <a:endParaRPr lang="en-GB" sz="2400" dirty="0"/>
          </a:p>
        </p:txBody>
      </p:sp>
    </p:spTree>
    <p:extLst>
      <p:ext uri="{BB962C8B-B14F-4D97-AF65-F5344CB8AC3E}">
        <p14:creationId xmlns:p14="http://schemas.microsoft.com/office/powerpoint/2010/main" val="183557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ED930DD-4929-97D6-970D-3A9714BFAB90}"/>
              </a:ext>
            </a:extLst>
          </p:cNvPr>
          <p:cNvSpPr txBox="1"/>
          <p:nvPr/>
        </p:nvSpPr>
        <p:spPr>
          <a:xfrm>
            <a:off x="407894" y="23466"/>
            <a:ext cx="2636363" cy="523220"/>
          </a:xfrm>
          <a:prstGeom prst="rect">
            <a:avLst/>
          </a:prstGeom>
          <a:noFill/>
        </p:spPr>
        <p:txBody>
          <a:bodyPr wrap="none" rtlCol="0">
            <a:spAutoFit/>
          </a:bodyPr>
          <a:lstStyle/>
          <a:p>
            <a:r>
              <a:rPr lang="es-ES" sz="2800" b="1" i="0" dirty="0" err="1">
                <a:solidFill>
                  <a:srgbClr val="3B8E9D"/>
                </a:solidFill>
                <a:effectLst/>
              </a:rPr>
              <a:t>Profesiogramme</a:t>
            </a:r>
            <a:endParaRPr lang="en-GB" sz="2800" b="1" dirty="0">
              <a:solidFill>
                <a:srgbClr val="3B8E9D"/>
              </a:solidFill>
            </a:endParaRPr>
          </a:p>
        </p:txBody>
      </p:sp>
      <p:sp>
        <p:nvSpPr>
          <p:cNvPr id="3" name="CuadroTexto 2">
            <a:extLst>
              <a:ext uri="{FF2B5EF4-FFF2-40B4-BE49-F238E27FC236}">
                <a16:creationId xmlns:a16="http://schemas.microsoft.com/office/drawing/2014/main" id="{A32F05A0-13A7-9B0A-1370-3F249FFC9670}"/>
              </a:ext>
            </a:extLst>
          </p:cNvPr>
          <p:cNvSpPr txBox="1"/>
          <p:nvPr/>
        </p:nvSpPr>
        <p:spPr>
          <a:xfrm>
            <a:off x="407894" y="1074509"/>
            <a:ext cx="4004603" cy="4708981"/>
          </a:xfrm>
          <a:prstGeom prst="rect">
            <a:avLst/>
          </a:prstGeom>
          <a:noFill/>
        </p:spPr>
        <p:txBody>
          <a:bodyPr wrap="square" rtlCol="0">
            <a:spAutoFit/>
          </a:bodyPr>
          <a:lstStyle/>
          <a:p>
            <a:pPr marL="342900" indent="-342900">
              <a:buFont typeface="Wingdings" pitchFamily="2" charset="2"/>
              <a:buChar char="ü"/>
            </a:pPr>
            <a:r>
              <a:rPr lang="en-GB" sz="2000" b="1" i="1" dirty="0" err="1">
                <a:solidFill>
                  <a:srgbClr val="0D0D0D"/>
                </a:solidFill>
                <a:effectLst/>
              </a:rPr>
              <a:t>Profesiogramme</a:t>
            </a:r>
            <a:r>
              <a:rPr lang="en-GB" sz="2000" b="0" i="0" dirty="0">
                <a:solidFill>
                  <a:srgbClr val="0D0D0D"/>
                </a:solidFill>
                <a:effectLst/>
              </a:rPr>
              <a:t> is a document or tool used in human resources</a:t>
            </a:r>
            <a:r>
              <a:rPr lang="en-GB" sz="2000" dirty="0">
                <a:solidFill>
                  <a:srgbClr val="0D0D0D"/>
                </a:solidFill>
              </a:rPr>
              <a:t> </a:t>
            </a:r>
            <a:r>
              <a:rPr lang="en-GB" sz="2000" b="0" i="0" dirty="0">
                <a:solidFill>
                  <a:srgbClr val="0D0D0D"/>
                </a:solidFill>
                <a:effectLst/>
              </a:rPr>
              <a:t>management to describe the profile or characteristics of a specific job or profession. </a:t>
            </a:r>
          </a:p>
          <a:p>
            <a:pPr marL="342900" indent="-342900">
              <a:buFont typeface="Wingdings" pitchFamily="2" charset="2"/>
              <a:buChar char="ü"/>
            </a:pPr>
            <a:endParaRPr lang="en-GB" sz="2000" dirty="0">
              <a:solidFill>
                <a:srgbClr val="0D0D0D"/>
              </a:solidFill>
            </a:endParaRPr>
          </a:p>
          <a:p>
            <a:pPr marL="342900" indent="-342900">
              <a:buFont typeface="Wingdings" pitchFamily="2" charset="2"/>
              <a:buChar char="ü"/>
            </a:pPr>
            <a:r>
              <a:rPr lang="en-GB" sz="2000" dirty="0">
                <a:solidFill>
                  <a:srgbClr val="0D0D0D"/>
                </a:solidFill>
              </a:rPr>
              <a:t>D</a:t>
            </a:r>
            <a:r>
              <a:rPr lang="en-GB" sz="2000" b="0" i="0" dirty="0">
                <a:solidFill>
                  <a:srgbClr val="0D0D0D"/>
                </a:solidFill>
                <a:effectLst/>
              </a:rPr>
              <a:t>etailed information about </a:t>
            </a:r>
            <a:r>
              <a:rPr lang="en-GB" sz="2000" b="1" i="0" dirty="0">
                <a:solidFill>
                  <a:srgbClr val="0D0D0D"/>
                </a:solidFill>
                <a:effectLst/>
              </a:rPr>
              <a:t>the duties</a:t>
            </a:r>
            <a:r>
              <a:rPr lang="en-GB" sz="2000" b="0" i="0" dirty="0">
                <a:solidFill>
                  <a:srgbClr val="0D0D0D"/>
                </a:solidFill>
                <a:effectLst/>
              </a:rPr>
              <a:t>, </a:t>
            </a:r>
            <a:r>
              <a:rPr lang="en-GB" sz="2000" b="1" i="0" dirty="0">
                <a:solidFill>
                  <a:srgbClr val="0D0D0D"/>
                </a:solidFill>
                <a:effectLst/>
              </a:rPr>
              <a:t>responsibilities</a:t>
            </a:r>
            <a:r>
              <a:rPr lang="en-GB" sz="2000" b="0" i="0" dirty="0">
                <a:solidFill>
                  <a:srgbClr val="0D0D0D"/>
                </a:solidFill>
                <a:effectLst/>
              </a:rPr>
              <a:t>, </a:t>
            </a:r>
            <a:r>
              <a:rPr lang="en-GB" sz="2000" b="1" i="0" dirty="0">
                <a:solidFill>
                  <a:srgbClr val="0D0D0D"/>
                </a:solidFill>
                <a:effectLst/>
              </a:rPr>
              <a:t>required skills</a:t>
            </a:r>
            <a:r>
              <a:rPr lang="en-GB" sz="2000" b="0" i="0" dirty="0">
                <a:solidFill>
                  <a:srgbClr val="0D0D0D"/>
                </a:solidFill>
                <a:effectLst/>
              </a:rPr>
              <a:t>, </a:t>
            </a:r>
            <a:r>
              <a:rPr lang="en-GB" sz="2000" b="1" i="0" dirty="0">
                <a:solidFill>
                  <a:srgbClr val="0D0D0D"/>
                </a:solidFill>
                <a:effectLst/>
              </a:rPr>
              <a:t>qualifications</a:t>
            </a:r>
            <a:r>
              <a:rPr lang="en-GB" sz="2000" b="0" i="0" dirty="0">
                <a:solidFill>
                  <a:srgbClr val="0D0D0D"/>
                </a:solidFill>
                <a:effectLst/>
              </a:rPr>
              <a:t>, and </a:t>
            </a:r>
            <a:r>
              <a:rPr lang="en-GB" sz="2000" b="1" i="0" dirty="0">
                <a:solidFill>
                  <a:srgbClr val="0D0D0D"/>
                </a:solidFill>
                <a:effectLst/>
              </a:rPr>
              <a:t>competencies</a:t>
            </a:r>
            <a:r>
              <a:rPr lang="en-GB" sz="2000" b="0" i="0" dirty="0">
                <a:solidFill>
                  <a:srgbClr val="0D0D0D"/>
                </a:solidFill>
                <a:effectLst/>
              </a:rPr>
              <a:t> associated with a particular job role.</a:t>
            </a:r>
          </a:p>
          <a:p>
            <a:pPr marL="342900" indent="-342900">
              <a:buFont typeface="Wingdings" pitchFamily="2" charset="2"/>
              <a:buChar char="ü"/>
            </a:pPr>
            <a:endParaRPr lang="en-GB" sz="2000" dirty="0">
              <a:solidFill>
                <a:srgbClr val="0D0D0D"/>
              </a:solidFill>
            </a:endParaRPr>
          </a:p>
          <a:p>
            <a:pPr marL="342900" indent="-342900">
              <a:buFont typeface="Wingdings" pitchFamily="2" charset="2"/>
              <a:buChar char="ü"/>
            </a:pPr>
            <a:r>
              <a:rPr lang="en-GB" sz="2000" b="1" dirty="0">
                <a:solidFill>
                  <a:srgbClr val="0D0D0D"/>
                </a:solidFill>
              </a:rPr>
              <a:t>A</a:t>
            </a:r>
            <a:r>
              <a:rPr lang="en-GB" sz="2000" b="1" i="0" dirty="0">
                <a:solidFill>
                  <a:srgbClr val="0D0D0D"/>
                </a:solidFill>
                <a:effectLst/>
              </a:rPr>
              <a:t>ssess the match </a:t>
            </a:r>
            <a:r>
              <a:rPr lang="en-GB" sz="2000" b="0" i="0" dirty="0">
                <a:solidFill>
                  <a:srgbClr val="0D0D0D"/>
                </a:solidFill>
                <a:effectLst/>
              </a:rPr>
              <a:t>between an individual's skills and experiences and the demands of the position.</a:t>
            </a:r>
            <a:endParaRPr lang="en-GB" sz="2000" dirty="0"/>
          </a:p>
        </p:txBody>
      </p:sp>
      <p:pic>
        <p:nvPicPr>
          <p:cNvPr id="5" name="Imagen 4" descr="Imagen que contiene Gráfico&#10;&#10;Descripción generada automáticamente">
            <a:extLst>
              <a:ext uri="{FF2B5EF4-FFF2-40B4-BE49-F238E27FC236}">
                <a16:creationId xmlns:a16="http://schemas.microsoft.com/office/drawing/2014/main" id="{FD111AAB-A765-0C77-4F6F-A089BFE005BD}"/>
              </a:ext>
            </a:extLst>
          </p:cNvPr>
          <p:cNvPicPr>
            <a:picLocks noChangeAspect="1"/>
          </p:cNvPicPr>
          <p:nvPr/>
        </p:nvPicPr>
        <p:blipFill>
          <a:blip r:embed="rId2"/>
          <a:stretch>
            <a:fillRect/>
          </a:stretch>
        </p:blipFill>
        <p:spPr>
          <a:xfrm>
            <a:off x="4371632" y="2031124"/>
            <a:ext cx="4364474" cy="2795749"/>
          </a:xfrm>
          <a:prstGeom prst="rect">
            <a:avLst/>
          </a:prstGeom>
        </p:spPr>
      </p:pic>
      <p:sp>
        <p:nvSpPr>
          <p:cNvPr id="7" name="CuadroTexto 6">
            <a:extLst>
              <a:ext uri="{FF2B5EF4-FFF2-40B4-BE49-F238E27FC236}">
                <a16:creationId xmlns:a16="http://schemas.microsoft.com/office/drawing/2014/main" id="{DFE290DA-CC8F-1A5D-B93E-6A6E42242D1D}"/>
              </a:ext>
            </a:extLst>
          </p:cNvPr>
          <p:cNvSpPr txBox="1"/>
          <p:nvPr/>
        </p:nvSpPr>
        <p:spPr>
          <a:xfrm>
            <a:off x="4371632" y="1531489"/>
            <a:ext cx="1259059" cy="276999"/>
          </a:xfrm>
          <a:prstGeom prst="rect">
            <a:avLst/>
          </a:prstGeom>
          <a:noFill/>
        </p:spPr>
        <p:txBody>
          <a:bodyPr wrap="square">
            <a:spAutoFit/>
          </a:bodyPr>
          <a:lstStyle/>
          <a:p>
            <a:r>
              <a:rPr lang="en-US" sz="1200" b="1" dirty="0">
                <a:solidFill>
                  <a:srgbClr val="FF0000"/>
                </a:solidFill>
                <a:effectLst/>
                <a:ea typeface="Arial" panose="020B0604020202020204" pitchFamily="34" charset="0"/>
              </a:rPr>
              <a:t>Job </a:t>
            </a:r>
            <a:r>
              <a:rPr lang="en-US" sz="1200" b="1" dirty="0">
                <a:effectLst/>
                <a:ea typeface="Arial" panose="020B0604020202020204" pitchFamily="34" charset="0"/>
              </a:rPr>
              <a:t>Details</a:t>
            </a:r>
            <a:r>
              <a:rPr lang="es-ES" sz="1200" b="1" dirty="0">
                <a:effectLst/>
              </a:rPr>
              <a:t> </a:t>
            </a:r>
            <a:endParaRPr lang="en-GB" sz="1200" b="1" dirty="0"/>
          </a:p>
        </p:txBody>
      </p:sp>
      <p:sp>
        <p:nvSpPr>
          <p:cNvPr id="10" name="Rectangle 2">
            <a:extLst>
              <a:ext uri="{FF2B5EF4-FFF2-40B4-BE49-F238E27FC236}">
                <a16:creationId xmlns:a16="http://schemas.microsoft.com/office/drawing/2014/main" id="{6E497C10-3805-DBF8-A103-94FFE85F5433}"/>
              </a:ext>
            </a:extLst>
          </p:cNvPr>
          <p:cNvSpPr>
            <a:spLocks noChangeArrowheads="1"/>
          </p:cNvSpPr>
          <p:nvPr/>
        </p:nvSpPr>
        <p:spPr bwMode="auto">
          <a:xfrm>
            <a:off x="7216796" y="1531488"/>
            <a:ext cx="17443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s-ES" sz="1200" b="1" i="0" u="none" strike="noStrike" cap="none" normalizeH="0" baseline="0" dirty="0">
                <a:ln>
                  <a:noFill/>
                </a:ln>
                <a:solidFill>
                  <a:srgbClr val="0000FF"/>
                </a:solidFill>
                <a:effectLst/>
                <a:ea typeface="Arial" panose="020B0604020202020204" pitchFamily="34" charset="0"/>
              </a:rPr>
              <a:t>Worker’s </a:t>
            </a:r>
            <a:r>
              <a:rPr kumimoji="0" lang="en-US" altLang="es-ES" sz="1200" b="0" i="0" u="none" strike="noStrike" cap="none" normalizeH="0" baseline="0" dirty="0">
                <a:ln>
                  <a:noFill/>
                </a:ln>
                <a:solidFill>
                  <a:srgbClr val="000000"/>
                </a:solidFill>
                <a:effectLst/>
                <a:ea typeface="Arial" panose="020B0604020202020204" pitchFamily="34" charset="0"/>
              </a:rPr>
              <a:t>data</a:t>
            </a:r>
            <a:endParaRPr kumimoji="0" lang="en-US" altLang="es-ES" sz="1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093612835"/>
      </p:ext>
    </p:extLst>
  </p:cSld>
  <p:clrMapOvr>
    <a:masterClrMapping/>
  </p:clrMapOvr>
</p:sld>
</file>

<file path=ppt/theme/theme1.xml><?xml version="1.0" encoding="utf-8"?>
<a:theme xmlns:a="http://schemas.openxmlformats.org/drawingml/2006/main" na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D7B8637A61147E479EF07CA1A4B0C008" ma:contentTypeVersion="15" ma:contentTypeDescription="Crear nuevo documento." ma:contentTypeScope="" ma:versionID="351c4519932e10ad3e0bc7ace2354fc1">
  <xsd:schema xmlns:xsd="http://www.w3.org/2001/XMLSchema" xmlns:xs="http://www.w3.org/2001/XMLSchema" xmlns:p="http://schemas.microsoft.com/office/2006/metadata/properties" xmlns:ns2="ab7a6da5-b356-4a4a-b047-148c9111cf34" xmlns:ns3="17684592-68c2-4007-b36b-9444620812ad" targetNamespace="http://schemas.microsoft.com/office/2006/metadata/properties" ma:root="true" ma:fieldsID="078042e938e1d802dbea5c8e4e50dee7" ns2:_="" ns3:_="">
    <xsd:import namespace="ab7a6da5-b356-4a4a-b047-148c9111cf34"/>
    <xsd:import namespace="17684592-68c2-4007-b36b-9444620812ad"/>
    <xsd:element name="properties">
      <xsd:complexType>
        <xsd:sequence>
          <xsd:element name="documentManagement">
            <xsd:complexType>
              <xsd:all>
                <xsd:element ref="ns2:MediaServiceMetadata" minOccurs="0"/>
                <xsd:element ref="ns2:MediaServiceFastMetadata" minOccurs="0"/>
                <xsd:element ref="ns2:Quihoactualitza_x003f_"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7a6da5-b356-4a4a-b047-148c9111c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Quihoactualitza_x003f_" ma:index="10" nillable="true" ma:displayName="Qui ho actualitza?" ma:format="Dropdown" ma:internalName="Quihoactualitza_x003f_">
      <xsd:simpleType>
        <xsd:restriction base="dms:Text">
          <xsd:maxLength value="255"/>
        </xsd:restriction>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32900853-bd69-4363-9584-5ed3d1c3d9ce"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684592-68c2-4007-b36b-9444620812a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f05dd6e-999e-4398-b313-9cf6594761f5}" ma:internalName="TaxCatchAll" ma:showField="CatchAllData" ma:web="17684592-68c2-4007-b36b-9444620812ad">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7a6da5-b356-4a4a-b047-148c9111cf34">
      <Terms xmlns="http://schemas.microsoft.com/office/infopath/2007/PartnerControls"/>
    </lcf76f155ced4ddcb4097134ff3c332f>
    <TaxCatchAll xmlns="17684592-68c2-4007-b36b-9444620812ad" xsi:nil="true"/>
    <Quihoactualitza_x003f_ xmlns="ab7a6da5-b356-4a4a-b047-148c9111cf34" xsi:nil="true"/>
  </documentManagement>
</p:properties>
</file>

<file path=customXml/itemProps1.xml><?xml version="1.0" encoding="utf-8"?>
<ds:datastoreItem xmlns:ds="http://schemas.openxmlformats.org/officeDocument/2006/customXml" ds:itemID="{F1C00C18-CFCA-4D11-9EA3-CF2FF167F190}">
  <ds:schemaRefs>
    <ds:schemaRef ds:uri="17684592-68c2-4007-b36b-9444620812ad"/>
    <ds:schemaRef ds:uri="ab7a6da5-b356-4a4a-b047-148c9111cf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1DD5B74-F8B0-48C2-8331-52B9525E7757}">
  <ds:schemaRefs>
    <ds:schemaRef ds:uri="http://schemas.microsoft.com/sharepoint/v3/contenttype/forms"/>
  </ds:schemaRefs>
</ds:datastoreItem>
</file>

<file path=customXml/itemProps3.xml><?xml version="1.0" encoding="utf-8"?>
<ds:datastoreItem xmlns:ds="http://schemas.openxmlformats.org/officeDocument/2006/customXml" ds:itemID="{E0F65EE0-6257-4055-8473-876345610BDC}">
  <ds:schemaRefs>
    <ds:schemaRef ds:uri="17684592-68c2-4007-b36b-9444620812ad"/>
    <ds:schemaRef ds:uri="ab7a6da5-b356-4a4a-b047-148c9111cf34"/>
    <ds:schemaRef ds:uri="bad882dd-f0da-4ed5-b6e7-fa32366fd9f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7293</TotalTime>
  <Words>2086</Words>
  <Application>Microsoft Macintosh PowerPoint</Application>
  <PresentationFormat>Presentación en pantalla (4:3)</PresentationFormat>
  <Paragraphs>328</Paragraphs>
  <Slides>31</Slides>
  <Notes>1</Notes>
  <HiddenSlides>2</HiddenSlides>
  <MMClips>1</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31</vt:i4>
      </vt:variant>
    </vt:vector>
  </HeadingPairs>
  <TitlesOfParts>
    <vt:vector size="38" baseType="lpstr">
      <vt:lpstr>Arial</vt:lpstr>
      <vt:lpstr>Calibri</vt:lpstr>
      <vt:lpstr>Calibri Light</vt:lpstr>
      <vt:lpstr>Helvetica</vt:lpstr>
      <vt:lpstr>Wingdings</vt:lpstr>
      <vt:lpstr>2</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Social Interaction Skills are the group of performance skills that represent small, observable actions related to communicating and interacting with others in the context of engaging in a personally and ecologically relevant daily life task performance that involves social interaction with others.</vt:lpstr>
      <vt:lpstr>Social Interaction Skills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gina</dc:creator>
  <cp:lastModifiedBy>Maria Kapanadze</cp:lastModifiedBy>
  <cp:revision>116</cp:revision>
  <dcterms:created xsi:type="dcterms:W3CDTF">2019-02-12T13:24:32Z</dcterms:created>
  <dcterms:modified xsi:type="dcterms:W3CDTF">2024-04-30T20:57:54Z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0x010100D7B8637A61147E479EF07CA1A4B0C008</vt:lpwstr>
  </property>
  <property fmtid="{D5CDD505-2E9C-101B-9397-08002B2CF9AE}" pid="3" name="Order">
    <vt:r8>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