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 id="2147483670" r:id="rId5"/>
  </p:sldMasterIdLst>
  <p:notesMasterIdLst>
    <p:notesMasterId r:id="rId41"/>
  </p:notesMasterIdLst>
  <p:handoutMasterIdLst>
    <p:handoutMasterId r:id="rId42"/>
  </p:handoutMasterIdLst>
  <p:sldIdLst>
    <p:sldId id="257" r:id="rId6"/>
    <p:sldId id="474" r:id="rId7"/>
    <p:sldId id="258" r:id="rId8"/>
    <p:sldId id="259" r:id="rId9"/>
    <p:sldId id="265" r:id="rId10"/>
    <p:sldId id="261" r:id="rId11"/>
    <p:sldId id="267" r:id="rId12"/>
    <p:sldId id="475"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476" r:id="rId33"/>
    <p:sldId id="477" r:id="rId34"/>
    <p:sldId id="479" r:id="rId35"/>
    <p:sldId id="480" r:id="rId36"/>
    <p:sldId id="481" r:id="rId37"/>
    <p:sldId id="287" r:id="rId38"/>
    <p:sldId id="443" r:id="rId39"/>
    <p:sldId id="441" r:id="rId40"/>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D5C"/>
    <a:srgbClr val="3B8E9D"/>
    <a:srgbClr val="60A7DC"/>
    <a:srgbClr val="113458"/>
    <a:srgbClr val="F8FBFE"/>
    <a:srgbClr val="E7F2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FE31A7-E84E-0A49-BD2D-2AE297478E64}" v="6" dt="2024-03-14T16:45:38.67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46"/>
    <p:restoredTop sz="94726"/>
  </p:normalViewPr>
  <p:slideViewPr>
    <p:cSldViewPr snapToGrid="0">
      <p:cViewPr varScale="1">
        <p:scale>
          <a:sx n="110" d="100"/>
          <a:sy n="110" d="100"/>
        </p:scale>
        <p:origin x="168" y="320"/>
      </p:cViewPr>
      <p:guideLst>
        <p:guide pos="2880"/>
        <p:guide orient="horz" pos="216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Grau" userId="96298746-7b80-42e9-89e9-781c1f12324a" providerId="ADAL" clId="{35FE31A7-E84E-0A49-BD2D-2AE297478E64}"/>
    <pc:docChg chg="custSel modSld">
      <pc:chgData name="Jennifer Grau" userId="96298746-7b80-42e9-89e9-781c1f12324a" providerId="ADAL" clId="{35FE31A7-E84E-0A49-BD2D-2AE297478E64}" dt="2024-03-14T16:45:38.676" v="1" actId="478"/>
      <pc:docMkLst>
        <pc:docMk/>
      </pc:docMkLst>
      <pc:sldChg chg="delSp mod">
        <pc:chgData name="Jennifer Grau" userId="96298746-7b80-42e9-89e9-781c1f12324a" providerId="ADAL" clId="{35FE31A7-E84E-0A49-BD2D-2AE297478E64}" dt="2024-03-14T16:45:38.676" v="1" actId="478"/>
        <pc:sldMkLst>
          <pc:docMk/>
          <pc:sldMk cId="497348903" sldId="257"/>
        </pc:sldMkLst>
        <pc:spChg chg="del">
          <ac:chgData name="Jennifer Grau" userId="96298746-7b80-42e9-89e9-781c1f12324a" providerId="ADAL" clId="{35FE31A7-E84E-0A49-BD2D-2AE297478E64}" dt="2024-03-14T16:45:37.248" v="0" actId="478"/>
          <ac:spMkLst>
            <pc:docMk/>
            <pc:sldMk cId="497348903" sldId="257"/>
            <ac:spMk id="4" creationId="{00000000-0000-0000-0000-000000000000}"/>
          </ac:spMkLst>
        </pc:spChg>
        <pc:spChg chg="del">
          <ac:chgData name="Jennifer Grau" userId="96298746-7b80-42e9-89e9-781c1f12324a" providerId="ADAL" clId="{35FE31A7-E84E-0A49-BD2D-2AE297478E64}" dt="2024-03-14T16:45:38.676" v="1" actId="478"/>
          <ac:spMkLst>
            <pc:docMk/>
            <pc:sldMk cId="497348903" sldId="257"/>
            <ac:spMk id="10" creationId="{486E5007-69C8-4E5D-9F58-E528C4FBE0A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C166E2-69C8-4D1A-A66E-5F5DECFF7237}" type="doc">
      <dgm:prSet loTypeId="urn:microsoft.com/office/officeart/2005/8/layout/arrow5" loCatId="relationship" qsTypeId="urn:microsoft.com/office/officeart/2005/8/quickstyle/simple2" qsCatId="simple" csTypeId="urn:microsoft.com/office/officeart/2005/8/colors/accent3_2" csCatId="accent3" phldr="1"/>
      <dgm:spPr/>
      <dgm:t>
        <a:bodyPr/>
        <a:lstStyle/>
        <a:p>
          <a:endParaRPr lang="en-US"/>
        </a:p>
      </dgm:t>
    </dgm:pt>
    <dgm:pt modelId="{CB517525-19AD-45A4-9A3F-85D13609299B}">
      <dgm:prSet/>
      <dgm:spPr>
        <a:solidFill>
          <a:srgbClr val="60A7DC"/>
        </a:solidFill>
      </dgm:spPr>
      <dgm:t>
        <a:bodyPr/>
        <a:lstStyle/>
        <a:p>
          <a:r>
            <a:rPr lang="en-US" dirty="0"/>
            <a:t>Who? How?</a:t>
          </a:r>
        </a:p>
      </dgm:t>
    </dgm:pt>
    <dgm:pt modelId="{7ADA3581-021F-48FC-8264-4842629376A7}" type="parTrans" cxnId="{C8164654-CF4A-487D-AC43-E20A2F61476F}">
      <dgm:prSet/>
      <dgm:spPr/>
      <dgm:t>
        <a:bodyPr/>
        <a:lstStyle/>
        <a:p>
          <a:endParaRPr lang="en-US"/>
        </a:p>
      </dgm:t>
    </dgm:pt>
    <dgm:pt modelId="{262EEBDE-7420-459B-B4FE-C8E73E57AC46}" type="sibTrans" cxnId="{C8164654-CF4A-487D-AC43-E20A2F61476F}">
      <dgm:prSet/>
      <dgm:spPr/>
      <dgm:t>
        <a:bodyPr/>
        <a:lstStyle/>
        <a:p>
          <a:endParaRPr lang="en-US"/>
        </a:p>
      </dgm:t>
    </dgm:pt>
    <dgm:pt modelId="{CB59766A-EFA0-4E2A-8FEA-8910616EE246}">
      <dgm:prSet/>
      <dgm:spPr>
        <a:solidFill>
          <a:srgbClr val="DFCD5C"/>
        </a:solidFill>
      </dgm:spPr>
      <dgm:t>
        <a:bodyPr/>
        <a:lstStyle/>
        <a:p>
          <a:r>
            <a:rPr lang="en-US" dirty="0"/>
            <a:t>Sampling characteristics</a:t>
          </a:r>
        </a:p>
      </dgm:t>
    </dgm:pt>
    <dgm:pt modelId="{852EA4A4-AD04-4D1C-98E8-7082BCB6A710}" type="parTrans" cxnId="{0607A91B-5220-42E3-A29C-6484815747EA}">
      <dgm:prSet/>
      <dgm:spPr/>
      <dgm:t>
        <a:bodyPr/>
        <a:lstStyle/>
        <a:p>
          <a:endParaRPr lang="en-US"/>
        </a:p>
      </dgm:t>
    </dgm:pt>
    <dgm:pt modelId="{BEC59058-9C3F-4E90-BCF4-BB7E55268055}" type="sibTrans" cxnId="{0607A91B-5220-42E3-A29C-6484815747EA}">
      <dgm:prSet/>
      <dgm:spPr/>
      <dgm:t>
        <a:bodyPr/>
        <a:lstStyle/>
        <a:p>
          <a:endParaRPr lang="en-US"/>
        </a:p>
      </dgm:t>
    </dgm:pt>
    <dgm:pt modelId="{AA52E7D1-BC7C-4C7B-AB4D-419EB1E635BB}">
      <dgm:prSet/>
      <dgm:spPr>
        <a:solidFill>
          <a:srgbClr val="3B8E9D"/>
        </a:solidFill>
      </dgm:spPr>
      <dgm:t>
        <a:bodyPr/>
        <a:lstStyle/>
        <a:p>
          <a:r>
            <a:rPr lang="en-US" dirty="0"/>
            <a:t>Representativeness based on discourse, not quantity</a:t>
          </a:r>
        </a:p>
      </dgm:t>
    </dgm:pt>
    <dgm:pt modelId="{43B406C3-31FD-4816-A018-2D8147F26A98}" type="parTrans" cxnId="{EED584B2-D4C6-4975-B9F6-7334260A8D01}">
      <dgm:prSet/>
      <dgm:spPr/>
      <dgm:t>
        <a:bodyPr/>
        <a:lstStyle/>
        <a:p>
          <a:endParaRPr lang="en-US"/>
        </a:p>
      </dgm:t>
    </dgm:pt>
    <dgm:pt modelId="{12C07410-F587-4F45-B208-8C09B3AAEDB6}" type="sibTrans" cxnId="{EED584B2-D4C6-4975-B9F6-7334260A8D01}">
      <dgm:prSet/>
      <dgm:spPr/>
      <dgm:t>
        <a:bodyPr/>
        <a:lstStyle/>
        <a:p>
          <a:endParaRPr lang="en-US"/>
        </a:p>
      </dgm:t>
    </dgm:pt>
    <dgm:pt modelId="{BF0E7081-64C8-A340-9F2A-E749D79BF167}" type="pres">
      <dgm:prSet presAssocID="{97C166E2-69C8-4D1A-A66E-5F5DECFF7237}" presName="diagram" presStyleCnt="0">
        <dgm:presLayoutVars>
          <dgm:dir/>
          <dgm:resizeHandles val="exact"/>
        </dgm:presLayoutVars>
      </dgm:prSet>
      <dgm:spPr/>
    </dgm:pt>
    <dgm:pt modelId="{ED6FDC5F-1FEB-1C45-B574-2E871907DAAA}" type="pres">
      <dgm:prSet presAssocID="{CB517525-19AD-45A4-9A3F-85D13609299B}" presName="arrow" presStyleLbl="node1" presStyleIdx="0" presStyleCnt="3">
        <dgm:presLayoutVars>
          <dgm:bulletEnabled val="1"/>
        </dgm:presLayoutVars>
      </dgm:prSet>
      <dgm:spPr/>
    </dgm:pt>
    <dgm:pt modelId="{91290F72-9150-B74A-B9E3-F63E3DD1B777}" type="pres">
      <dgm:prSet presAssocID="{CB59766A-EFA0-4E2A-8FEA-8910616EE246}" presName="arrow" presStyleLbl="node1" presStyleIdx="1" presStyleCnt="3">
        <dgm:presLayoutVars>
          <dgm:bulletEnabled val="1"/>
        </dgm:presLayoutVars>
      </dgm:prSet>
      <dgm:spPr/>
    </dgm:pt>
    <dgm:pt modelId="{6515BB3E-6003-3D4A-9058-778282A7BE2B}" type="pres">
      <dgm:prSet presAssocID="{AA52E7D1-BC7C-4C7B-AB4D-419EB1E635BB}" presName="arrow" presStyleLbl="node1" presStyleIdx="2" presStyleCnt="3">
        <dgm:presLayoutVars>
          <dgm:bulletEnabled val="1"/>
        </dgm:presLayoutVars>
      </dgm:prSet>
      <dgm:spPr/>
    </dgm:pt>
  </dgm:ptLst>
  <dgm:cxnLst>
    <dgm:cxn modelId="{0607A91B-5220-42E3-A29C-6484815747EA}" srcId="{97C166E2-69C8-4D1A-A66E-5F5DECFF7237}" destId="{CB59766A-EFA0-4E2A-8FEA-8910616EE246}" srcOrd="1" destOrd="0" parTransId="{852EA4A4-AD04-4D1C-98E8-7082BCB6A710}" sibTransId="{BEC59058-9C3F-4E90-BCF4-BB7E55268055}"/>
    <dgm:cxn modelId="{C8164654-CF4A-487D-AC43-E20A2F61476F}" srcId="{97C166E2-69C8-4D1A-A66E-5F5DECFF7237}" destId="{CB517525-19AD-45A4-9A3F-85D13609299B}" srcOrd="0" destOrd="0" parTransId="{7ADA3581-021F-48FC-8264-4842629376A7}" sibTransId="{262EEBDE-7420-459B-B4FE-C8E73E57AC46}"/>
    <dgm:cxn modelId="{2305EEA6-878F-474B-AEF8-3C21C6679C37}" type="presOf" srcId="{97C166E2-69C8-4D1A-A66E-5F5DECFF7237}" destId="{BF0E7081-64C8-A340-9F2A-E749D79BF167}" srcOrd="0" destOrd="0" presId="urn:microsoft.com/office/officeart/2005/8/layout/arrow5"/>
    <dgm:cxn modelId="{EED584B2-D4C6-4975-B9F6-7334260A8D01}" srcId="{97C166E2-69C8-4D1A-A66E-5F5DECFF7237}" destId="{AA52E7D1-BC7C-4C7B-AB4D-419EB1E635BB}" srcOrd="2" destOrd="0" parTransId="{43B406C3-31FD-4816-A018-2D8147F26A98}" sibTransId="{12C07410-F587-4F45-B208-8C09B3AAEDB6}"/>
    <dgm:cxn modelId="{552E43D0-C024-3F42-8674-80E1423A7AC5}" type="presOf" srcId="{CB517525-19AD-45A4-9A3F-85D13609299B}" destId="{ED6FDC5F-1FEB-1C45-B574-2E871907DAAA}" srcOrd="0" destOrd="0" presId="urn:microsoft.com/office/officeart/2005/8/layout/arrow5"/>
    <dgm:cxn modelId="{B6772BE6-8D73-9747-852A-D5DA8BCDD7CF}" type="presOf" srcId="{AA52E7D1-BC7C-4C7B-AB4D-419EB1E635BB}" destId="{6515BB3E-6003-3D4A-9058-778282A7BE2B}" srcOrd="0" destOrd="0" presId="urn:microsoft.com/office/officeart/2005/8/layout/arrow5"/>
    <dgm:cxn modelId="{9C3F73EE-6ECA-FB44-A2EF-79B5AF1CBBCB}" type="presOf" srcId="{CB59766A-EFA0-4E2A-8FEA-8910616EE246}" destId="{91290F72-9150-B74A-B9E3-F63E3DD1B777}" srcOrd="0" destOrd="0" presId="urn:microsoft.com/office/officeart/2005/8/layout/arrow5"/>
    <dgm:cxn modelId="{DCB7A831-EFBE-FE4B-8937-E5FE97D3BBC2}" type="presParOf" srcId="{BF0E7081-64C8-A340-9F2A-E749D79BF167}" destId="{ED6FDC5F-1FEB-1C45-B574-2E871907DAAA}" srcOrd="0" destOrd="0" presId="urn:microsoft.com/office/officeart/2005/8/layout/arrow5"/>
    <dgm:cxn modelId="{72EAF155-ED35-FE44-8624-623D62AC7A4F}" type="presParOf" srcId="{BF0E7081-64C8-A340-9F2A-E749D79BF167}" destId="{91290F72-9150-B74A-B9E3-F63E3DD1B777}" srcOrd="1" destOrd="0" presId="urn:microsoft.com/office/officeart/2005/8/layout/arrow5"/>
    <dgm:cxn modelId="{C97BC240-B397-8A4C-8E6A-C2681C0786E7}" type="presParOf" srcId="{BF0E7081-64C8-A340-9F2A-E749D79BF167}" destId="{6515BB3E-6003-3D4A-9058-778282A7BE2B}" srcOrd="2"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3C59D5-AC9E-EF4C-B122-F1E0FD4A15E8}"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ES"/>
        </a:p>
      </dgm:t>
    </dgm:pt>
    <dgm:pt modelId="{19D837C9-1648-084F-AE17-C363310E150A}">
      <dgm:prSet/>
      <dgm:spPr/>
      <dgm:t>
        <a:bodyPr/>
        <a:lstStyle/>
        <a:p>
          <a:r>
            <a:rPr lang="en-GB" noProof="0" dirty="0"/>
            <a:t>Socio-structural, theoretical, reasoned sampling</a:t>
          </a:r>
        </a:p>
      </dgm:t>
    </dgm:pt>
    <dgm:pt modelId="{F4312231-0245-3047-AFDF-6A87D850BF14}" type="parTrans" cxnId="{273A99DE-8F63-A543-ABB2-4800883ED637}">
      <dgm:prSet/>
      <dgm:spPr/>
      <dgm:t>
        <a:bodyPr/>
        <a:lstStyle/>
        <a:p>
          <a:endParaRPr lang="es-ES"/>
        </a:p>
      </dgm:t>
    </dgm:pt>
    <dgm:pt modelId="{C4A8B749-0074-1F45-8EAF-6E39B694538C}" type="sibTrans" cxnId="{273A99DE-8F63-A543-ABB2-4800883ED637}">
      <dgm:prSet/>
      <dgm:spPr/>
      <dgm:t>
        <a:bodyPr/>
        <a:lstStyle/>
        <a:p>
          <a:endParaRPr lang="es-ES"/>
        </a:p>
      </dgm:t>
    </dgm:pt>
    <dgm:pt modelId="{67637590-170B-5644-ADB7-8013CABB0843}">
      <dgm:prSet/>
      <dgm:spPr/>
      <dgm:t>
        <a:bodyPr/>
        <a:lstStyle/>
        <a:p>
          <a:r>
            <a:rPr lang="en-GB" noProof="0" dirty="0"/>
            <a:t>Cumulative, sequential </a:t>
          </a:r>
        </a:p>
      </dgm:t>
    </dgm:pt>
    <dgm:pt modelId="{D69CF509-BEC3-764F-B47B-846B36E87DCC}" type="parTrans" cxnId="{7CBEDE47-DC19-854A-8E05-703A91DCD511}">
      <dgm:prSet/>
      <dgm:spPr/>
      <dgm:t>
        <a:bodyPr/>
        <a:lstStyle/>
        <a:p>
          <a:endParaRPr lang="es-ES"/>
        </a:p>
      </dgm:t>
    </dgm:pt>
    <dgm:pt modelId="{9DB6677D-4AE2-7641-B099-921D80711AB3}" type="sibTrans" cxnId="{7CBEDE47-DC19-854A-8E05-703A91DCD511}">
      <dgm:prSet/>
      <dgm:spPr/>
      <dgm:t>
        <a:bodyPr/>
        <a:lstStyle/>
        <a:p>
          <a:endParaRPr lang="es-ES"/>
        </a:p>
      </dgm:t>
    </dgm:pt>
    <dgm:pt modelId="{58FC94EE-62E9-8C40-B52F-B85E4B6F2373}">
      <dgm:prSet/>
      <dgm:spPr/>
      <dgm:t>
        <a:bodyPr/>
        <a:lstStyle/>
        <a:p>
          <a:r>
            <a:rPr lang="en-GB" noProof="0" dirty="0"/>
            <a:t>Flexible, reflective </a:t>
          </a:r>
        </a:p>
      </dgm:t>
    </dgm:pt>
    <dgm:pt modelId="{810F9E37-4BBF-344A-AD53-3F2D159F7BBC}" type="parTrans" cxnId="{37F3FE23-0995-974A-9B13-A810F38A99DD}">
      <dgm:prSet/>
      <dgm:spPr/>
      <dgm:t>
        <a:bodyPr/>
        <a:lstStyle/>
        <a:p>
          <a:endParaRPr lang="es-ES"/>
        </a:p>
      </dgm:t>
    </dgm:pt>
    <dgm:pt modelId="{A1C53868-6659-584A-849A-674018366A94}" type="sibTrans" cxnId="{37F3FE23-0995-974A-9B13-A810F38A99DD}">
      <dgm:prSet/>
      <dgm:spPr/>
      <dgm:t>
        <a:bodyPr/>
        <a:lstStyle/>
        <a:p>
          <a:endParaRPr lang="es-ES"/>
        </a:p>
      </dgm:t>
    </dgm:pt>
    <dgm:pt modelId="{75F54C07-064C-0544-9832-EBC3D0F1128F}">
      <dgm:prSet/>
      <dgm:spPr/>
      <dgm:t>
        <a:bodyPr/>
        <a:lstStyle/>
        <a:p>
          <a:r>
            <a:rPr lang="en-GB" noProof="0" dirty="0"/>
            <a:t>The sample should be representative, aiming to reproduce, as much as possible at a micro level, the macro social structure. Select the participants who are best able to answer the research questions. </a:t>
          </a:r>
        </a:p>
      </dgm:t>
    </dgm:pt>
    <dgm:pt modelId="{DF697586-3D48-DB4E-BF35-79D8817F913F}" type="parTrans" cxnId="{DD30890C-08AE-1C4D-9881-7D53DE7953C5}">
      <dgm:prSet/>
      <dgm:spPr/>
      <dgm:t>
        <a:bodyPr/>
        <a:lstStyle/>
        <a:p>
          <a:endParaRPr lang="es-ES"/>
        </a:p>
      </dgm:t>
    </dgm:pt>
    <dgm:pt modelId="{73C42AEA-7399-DD4A-A7F8-79DDCF84BF72}" type="sibTrans" cxnId="{DD30890C-08AE-1C4D-9881-7D53DE7953C5}">
      <dgm:prSet/>
      <dgm:spPr/>
      <dgm:t>
        <a:bodyPr/>
        <a:lstStyle/>
        <a:p>
          <a:endParaRPr lang="es-ES"/>
        </a:p>
      </dgm:t>
    </dgm:pt>
    <dgm:pt modelId="{51AB7D10-A8A0-A24E-A340-56B5675FC522}">
      <dgm:prSet/>
      <dgm:spPr/>
      <dgm:t>
        <a:bodyPr/>
        <a:lstStyle/>
        <a:p>
          <a:r>
            <a:rPr lang="en-GB" noProof="0" dirty="0"/>
            <a:t>Include participants in the sample until the necessary information is obtained, up to the point of data saturation (when no new information emerges). </a:t>
          </a:r>
        </a:p>
      </dgm:t>
    </dgm:pt>
    <dgm:pt modelId="{DC978431-A96E-664F-B113-8992F4433D30}" type="parTrans" cxnId="{53966829-D5F2-AE43-B2C5-2FFE01CE9D86}">
      <dgm:prSet/>
      <dgm:spPr/>
      <dgm:t>
        <a:bodyPr/>
        <a:lstStyle/>
        <a:p>
          <a:endParaRPr lang="es-ES"/>
        </a:p>
      </dgm:t>
    </dgm:pt>
    <dgm:pt modelId="{7F0705E1-E995-9A44-AEDE-7CB2F4F3CCD7}" type="sibTrans" cxnId="{53966829-D5F2-AE43-B2C5-2FFE01CE9D86}">
      <dgm:prSet/>
      <dgm:spPr/>
      <dgm:t>
        <a:bodyPr/>
        <a:lstStyle/>
        <a:p>
          <a:endParaRPr lang="es-ES"/>
        </a:p>
      </dgm:t>
    </dgm:pt>
    <dgm:pt modelId="{83C3D3DB-3D8E-1547-9E46-85CE84E249AD}">
      <dgm:prSet/>
      <dgm:spPr/>
      <dgm:t>
        <a:bodyPr/>
        <a:lstStyle/>
        <a:p>
          <a:r>
            <a:rPr lang="en-GB" noProof="0" dirty="0"/>
            <a:t>As the data is analysed, there may be a need to incorporate new aspects that were not initially considered. </a:t>
          </a:r>
        </a:p>
      </dgm:t>
    </dgm:pt>
    <dgm:pt modelId="{5285208C-093E-0D46-8C9A-1855A8A2511C}" type="parTrans" cxnId="{245B1384-443C-D64C-8C83-FDA48E460A3C}">
      <dgm:prSet/>
      <dgm:spPr/>
      <dgm:t>
        <a:bodyPr/>
        <a:lstStyle/>
        <a:p>
          <a:endParaRPr lang="es-ES"/>
        </a:p>
      </dgm:t>
    </dgm:pt>
    <dgm:pt modelId="{F300189F-0FD4-7C44-B0A2-26C395172730}" type="sibTrans" cxnId="{245B1384-443C-D64C-8C83-FDA48E460A3C}">
      <dgm:prSet/>
      <dgm:spPr/>
      <dgm:t>
        <a:bodyPr/>
        <a:lstStyle/>
        <a:p>
          <a:endParaRPr lang="es-ES"/>
        </a:p>
      </dgm:t>
    </dgm:pt>
    <dgm:pt modelId="{A6C45066-26D8-DD45-B178-22298999838E}" type="pres">
      <dgm:prSet presAssocID="{493C59D5-AC9E-EF4C-B122-F1E0FD4A15E8}" presName="Name0" presStyleCnt="0">
        <dgm:presLayoutVars>
          <dgm:dir/>
          <dgm:animLvl val="lvl"/>
          <dgm:resizeHandles/>
        </dgm:presLayoutVars>
      </dgm:prSet>
      <dgm:spPr/>
    </dgm:pt>
    <dgm:pt modelId="{E04DE661-1807-EB48-AA73-DD7838DBDF40}" type="pres">
      <dgm:prSet presAssocID="{19D837C9-1648-084F-AE17-C363310E150A}" presName="linNode" presStyleCnt="0"/>
      <dgm:spPr/>
    </dgm:pt>
    <dgm:pt modelId="{FDF312B5-A411-524A-AFCF-9861D7E82923}" type="pres">
      <dgm:prSet presAssocID="{19D837C9-1648-084F-AE17-C363310E150A}" presName="parentShp" presStyleLbl="node1" presStyleIdx="0" presStyleCnt="3">
        <dgm:presLayoutVars>
          <dgm:bulletEnabled val="1"/>
        </dgm:presLayoutVars>
      </dgm:prSet>
      <dgm:spPr/>
    </dgm:pt>
    <dgm:pt modelId="{0D63C15B-737B-D84E-A3CA-6C14EF3A9FA1}" type="pres">
      <dgm:prSet presAssocID="{19D837C9-1648-084F-AE17-C363310E150A}" presName="childShp" presStyleLbl="bgAccFollowNode1" presStyleIdx="0" presStyleCnt="3">
        <dgm:presLayoutVars>
          <dgm:bulletEnabled val="1"/>
        </dgm:presLayoutVars>
      </dgm:prSet>
      <dgm:spPr/>
    </dgm:pt>
    <dgm:pt modelId="{DDA18A13-A2C6-544A-8D87-679D256A050B}" type="pres">
      <dgm:prSet presAssocID="{C4A8B749-0074-1F45-8EAF-6E39B694538C}" presName="spacing" presStyleCnt="0"/>
      <dgm:spPr/>
    </dgm:pt>
    <dgm:pt modelId="{D59F5BA5-0FAC-3E44-AE7C-6D278D0F6BAB}" type="pres">
      <dgm:prSet presAssocID="{67637590-170B-5644-ADB7-8013CABB0843}" presName="linNode" presStyleCnt="0"/>
      <dgm:spPr/>
    </dgm:pt>
    <dgm:pt modelId="{DECA8B2A-4F88-7244-8355-D28D124A60DA}" type="pres">
      <dgm:prSet presAssocID="{67637590-170B-5644-ADB7-8013CABB0843}" presName="parentShp" presStyleLbl="node1" presStyleIdx="1" presStyleCnt="3">
        <dgm:presLayoutVars>
          <dgm:bulletEnabled val="1"/>
        </dgm:presLayoutVars>
      </dgm:prSet>
      <dgm:spPr/>
    </dgm:pt>
    <dgm:pt modelId="{90BDB6F5-2AA9-9A44-A41D-083B37E499E7}" type="pres">
      <dgm:prSet presAssocID="{67637590-170B-5644-ADB7-8013CABB0843}" presName="childShp" presStyleLbl="bgAccFollowNode1" presStyleIdx="1" presStyleCnt="3">
        <dgm:presLayoutVars>
          <dgm:bulletEnabled val="1"/>
        </dgm:presLayoutVars>
      </dgm:prSet>
      <dgm:spPr/>
    </dgm:pt>
    <dgm:pt modelId="{A4085B2E-0F6C-B44D-9F9A-E79C72F33F2C}" type="pres">
      <dgm:prSet presAssocID="{9DB6677D-4AE2-7641-B099-921D80711AB3}" presName="spacing" presStyleCnt="0"/>
      <dgm:spPr/>
    </dgm:pt>
    <dgm:pt modelId="{4798FC08-46E8-E54C-952C-CA08DC9D889C}" type="pres">
      <dgm:prSet presAssocID="{58FC94EE-62E9-8C40-B52F-B85E4B6F2373}" presName="linNode" presStyleCnt="0"/>
      <dgm:spPr/>
    </dgm:pt>
    <dgm:pt modelId="{B34AA812-FCE7-B34F-A352-0D2FEF9DD22D}" type="pres">
      <dgm:prSet presAssocID="{58FC94EE-62E9-8C40-B52F-B85E4B6F2373}" presName="parentShp" presStyleLbl="node1" presStyleIdx="2" presStyleCnt="3">
        <dgm:presLayoutVars>
          <dgm:bulletEnabled val="1"/>
        </dgm:presLayoutVars>
      </dgm:prSet>
      <dgm:spPr/>
    </dgm:pt>
    <dgm:pt modelId="{16E3368A-5920-B04B-8E51-EA3CC26B8753}" type="pres">
      <dgm:prSet presAssocID="{58FC94EE-62E9-8C40-B52F-B85E4B6F2373}" presName="childShp" presStyleLbl="bgAccFollowNode1" presStyleIdx="2" presStyleCnt="3">
        <dgm:presLayoutVars>
          <dgm:bulletEnabled val="1"/>
        </dgm:presLayoutVars>
      </dgm:prSet>
      <dgm:spPr/>
    </dgm:pt>
  </dgm:ptLst>
  <dgm:cxnLst>
    <dgm:cxn modelId="{DD30890C-08AE-1C4D-9881-7D53DE7953C5}" srcId="{19D837C9-1648-084F-AE17-C363310E150A}" destId="{75F54C07-064C-0544-9832-EBC3D0F1128F}" srcOrd="0" destOrd="0" parTransId="{DF697586-3D48-DB4E-BF35-79D8817F913F}" sibTransId="{73C42AEA-7399-DD4A-A7F8-79DDCF84BF72}"/>
    <dgm:cxn modelId="{711BAE0E-4A18-6742-890B-50A2550A09E7}" type="presOf" srcId="{19D837C9-1648-084F-AE17-C363310E150A}" destId="{FDF312B5-A411-524A-AFCF-9861D7E82923}" srcOrd="0" destOrd="0" presId="urn:microsoft.com/office/officeart/2005/8/layout/vList6"/>
    <dgm:cxn modelId="{B61CEA13-4659-3443-9FF7-E0B42381A216}" type="presOf" srcId="{493C59D5-AC9E-EF4C-B122-F1E0FD4A15E8}" destId="{A6C45066-26D8-DD45-B178-22298999838E}" srcOrd="0" destOrd="0" presId="urn:microsoft.com/office/officeart/2005/8/layout/vList6"/>
    <dgm:cxn modelId="{37F3FE23-0995-974A-9B13-A810F38A99DD}" srcId="{493C59D5-AC9E-EF4C-B122-F1E0FD4A15E8}" destId="{58FC94EE-62E9-8C40-B52F-B85E4B6F2373}" srcOrd="2" destOrd="0" parTransId="{810F9E37-4BBF-344A-AD53-3F2D159F7BBC}" sibTransId="{A1C53868-6659-584A-849A-674018366A94}"/>
    <dgm:cxn modelId="{53966829-D5F2-AE43-B2C5-2FFE01CE9D86}" srcId="{67637590-170B-5644-ADB7-8013CABB0843}" destId="{51AB7D10-A8A0-A24E-A340-56B5675FC522}" srcOrd="0" destOrd="0" parTransId="{DC978431-A96E-664F-B113-8992F4433D30}" sibTransId="{7F0705E1-E995-9A44-AEDE-7CB2F4F3CCD7}"/>
    <dgm:cxn modelId="{7CBEDE47-DC19-854A-8E05-703A91DCD511}" srcId="{493C59D5-AC9E-EF4C-B122-F1E0FD4A15E8}" destId="{67637590-170B-5644-ADB7-8013CABB0843}" srcOrd="1" destOrd="0" parTransId="{D69CF509-BEC3-764F-B47B-846B36E87DCC}" sibTransId="{9DB6677D-4AE2-7641-B099-921D80711AB3}"/>
    <dgm:cxn modelId="{98776258-0647-E04F-8E4E-3A80F5A371C3}" type="presOf" srcId="{67637590-170B-5644-ADB7-8013CABB0843}" destId="{DECA8B2A-4F88-7244-8355-D28D124A60DA}" srcOrd="0" destOrd="0" presId="urn:microsoft.com/office/officeart/2005/8/layout/vList6"/>
    <dgm:cxn modelId="{BDE5515D-7BB4-864B-8518-82AE9E7A87E1}" type="presOf" srcId="{51AB7D10-A8A0-A24E-A340-56B5675FC522}" destId="{90BDB6F5-2AA9-9A44-A41D-083B37E499E7}" srcOrd="0" destOrd="0" presId="urn:microsoft.com/office/officeart/2005/8/layout/vList6"/>
    <dgm:cxn modelId="{245B1384-443C-D64C-8C83-FDA48E460A3C}" srcId="{58FC94EE-62E9-8C40-B52F-B85E4B6F2373}" destId="{83C3D3DB-3D8E-1547-9E46-85CE84E249AD}" srcOrd="0" destOrd="0" parTransId="{5285208C-093E-0D46-8C9A-1855A8A2511C}" sibTransId="{F300189F-0FD4-7C44-B0A2-26C395172730}"/>
    <dgm:cxn modelId="{B625BD89-7521-0345-91D6-60882FE41DFD}" type="presOf" srcId="{58FC94EE-62E9-8C40-B52F-B85E4B6F2373}" destId="{B34AA812-FCE7-B34F-A352-0D2FEF9DD22D}" srcOrd="0" destOrd="0" presId="urn:microsoft.com/office/officeart/2005/8/layout/vList6"/>
    <dgm:cxn modelId="{F2B4CF93-39A7-5B41-BE61-143F6CE5315A}" type="presOf" srcId="{83C3D3DB-3D8E-1547-9E46-85CE84E249AD}" destId="{16E3368A-5920-B04B-8E51-EA3CC26B8753}" srcOrd="0" destOrd="0" presId="urn:microsoft.com/office/officeart/2005/8/layout/vList6"/>
    <dgm:cxn modelId="{F689C9B9-4013-E542-AD5A-78BDDDBE885B}" type="presOf" srcId="{75F54C07-064C-0544-9832-EBC3D0F1128F}" destId="{0D63C15B-737B-D84E-A3CA-6C14EF3A9FA1}" srcOrd="0" destOrd="0" presId="urn:microsoft.com/office/officeart/2005/8/layout/vList6"/>
    <dgm:cxn modelId="{273A99DE-8F63-A543-ABB2-4800883ED637}" srcId="{493C59D5-AC9E-EF4C-B122-F1E0FD4A15E8}" destId="{19D837C9-1648-084F-AE17-C363310E150A}" srcOrd="0" destOrd="0" parTransId="{F4312231-0245-3047-AFDF-6A87D850BF14}" sibTransId="{C4A8B749-0074-1F45-8EAF-6E39B694538C}"/>
    <dgm:cxn modelId="{A163AF61-0431-1B41-A1DE-EE623DD11337}" type="presParOf" srcId="{A6C45066-26D8-DD45-B178-22298999838E}" destId="{E04DE661-1807-EB48-AA73-DD7838DBDF40}" srcOrd="0" destOrd="0" presId="urn:microsoft.com/office/officeart/2005/8/layout/vList6"/>
    <dgm:cxn modelId="{334781C0-81FF-E445-81CE-C9F7E45F9D6D}" type="presParOf" srcId="{E04DE661-1807-EB48-AA73-DD7838DBDF40}" destId="{FDF312B5-A411-524A-AFCF-9861D7E82923}" srcOrd="0" destOrd="0" presId="urn:microsoft.com/office/officeart/2005/8/layout/vList6"/>
    <dgm:cxn modelId="{D9BE8FEA-ADD4-D944-BCD8-D49BAA9AE2F5}" type="presParOf" srcId="{E04DE661-1807-EB48-AA73-DD7838DBDF40}" destId="{0D63C15B-737B-D84E-A3CA-6C14EF3A9FA1}" srcOrd="1" destOrd="0" presId="urn:microsoft.com/office/officeart/2005/8/layout/vList6"/>
    <dgm:cxn modelId="{7EEEFCF3-C4D7-1B48-BBB4-A52E536DF0A6}" type="presParOf" srcId="{A6C45066-26D8-DD45-B178-22298999838E}" destId="{DDA18A13-A2C6-544A-8D87-679D256A050B}" srcOrd="1" destOrd="0" presId="urn:microsoft.com/office/officeart/2005/8/layout/vList6"/>
    <dgm:cxn modelId="{F9DFF5E7-E6E5-0548-8E0C-53CA5B3F43D3}" type="presParOf" srcId="{A6C45066-26D8-DD45-B178-22298999838E}" destId="{D59F5BA5-0FAC-3E44-AE7C-6D278D0F6BAB}" srcOrd="2" destOrd="0" presId="urn:microsoft.com/office/officeart/2005/8/layout/vList6"/>
    <dgm:cxn modelId="{4EC447E3-95BF-D94E-9AE0-0346847362DF}" type="presParOf" srcId="{D59F5BA5-0FAC-3E44-AE7C-6D278D0F6BAB}" destId="{DECA8B2A-4F88-7244-8355-D28D124A60DA}" srcOrd="0" destOrd="0" presId="urn:microsoft.com/office/officeart/2005/8/layout/vList6"/>
    <dgm:cxn modelId="{5ADCF1C3-67C4-B64C-85F5-530EDAC57F6B}" type="presParOf" srcId="{D59F5BA5-0FAC-3E44-AE7C-6D278D0F6BAB}" destId="{90BDB6F5-2AA9-9A44-A41D-083B37E499E7}" srcOrd="1" destOrd="0" presId="urn:microsoft.com/office/officeart/2005/8/layout/vList6"/>
    <dgm:cxn modelId="{788CA3A7-C7CD-CF40-B7D1-F969819B1335}" type="presParOf" srcId="{A6C45066-26D8-DD45-B178-22298999838E}" destId="{A4085B2E-0F6C-B44D-9F9A-E79C72F33F2C}" srcOrd="3" destOrd="0" presId="urn:microsoft.com/office/officeart/2005/8/layout/vList6"/>
    <dgm:cxn modelId="{902124DB-ED16-1B42-89C2-A353832D42DD}" type="presParOf" srcId="{A6C45066-26D8-DD45-B178-22298999838E}" destId="{4798FC08-46E8-E54C-952C-CA08DC9D889C}" srcOrd="4" destOrd="0" presId="urn:microsoft.com/office/officeart/2005/8/layout/vList6"/>
    <dgm:cxn modelId="{FF6683B8-4DD5-5D40-AE56-CD3357B87C23}" type="presParOf" srcId="{4798FC08-46E8-E54C-952C-CA08DC9D889C}" destId="{B34AA812-FCE7-B34F-A352-0D2FEF9DD22D}" srcOrd="0" destOrd="0" presId="urn:microsoft.com/office/officeart/2005/8/layout/vList6"/>
    <dgm:cxn modelId="{5FBBDA1C-E854-0D49-A651-9237984C2682}" type="presParOf" srcId="{4798FC08-46E8-E54C-952C-CA08DC9D889C}" destId="{16E3368A-5920-B04B-8E51-EA3CC26B875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189D19-18D4-4EF4-8201-E7E5146CBB79}"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E4CC48AD-ED9A-49BA-976E-40B7C9ACA22A}">
      <dgm:prSet/>
      <dgm:spPr/>
      <dgm:t>
        <a:bodyPr/>
        <a:lstStyle/>
        <a:p>
          <a:r>
            <a:rPr lang="en-US" b="1"/>
            <a:t>1. Contextual: </a:t>
          </a:r>
          <a:r>
            <a:rPr lang="en-US"/>
            <a:t>Participant observation</a:t>
          </a:r>
        </a:p>
      </dgm:t>
    </dgm:pt>
    <dgm:pt modelId="{97D1DE31-EE91-4D1F-8D99-36A8E72ED042}" type="parTrans" cxnId="{DB8D30F5-44C9-4A46-9541-454811674E91}">
      <dgm:prSet/>
      <dgm:spPr/>
      <dgm:t>
        <a:bodyPr/>
        <a:lstStyle/>
        <a:p>
          <a:endParaRPr lang="en-US"/>
        </a:p>
      </dgm:t>
    </dgm:pt>
    <dgm:pt modelId="{522935CD-98F4-4708-831A-01CF53B5D6DF}" type="sibTrans" cxnId="{DB8D30F5-44C9-4A46-9541-454811674E91}">
      <dgm:prSet/>
      <dgm:spPr/>
      <dgm:t>
        <a:bodyPr/>
        <a:lstStyle/>
        <a:p>
          <a:endParaRPr lang="en-US"/>
        </a:p>
      </dgm:t>
    </dgm:pt>
    <dgm:pt modelId="{7F6B2E6C-1061-442D-9D1A-3AAEFB479EB3}">
      <dgm:prSet/>
      <dgm:spPr/>
      <dgm:t>
        <a:bodyPr/>
        <a:lstStyle/>
        <a:p>
          <a:r>
            <a:rPr lang="en-US"/>
            <a:t>2. </a:t>
          </a:r>
          <a:r>
            <a:rPr lang="en-US" b="1"/>
            <a:t>Individual narrative: </a:t>
          </a:r>
          <a:r>
            <a:rPr lang="en-US"/>
            <a:t>Qualitative interview, biographical method</a:t>
          </a:r>
        </a:p>
      </dgm:t>
    </dgm:pt>
    <dgm:pt modelId="{CF1EC455-BB4F-4B27-AE76-747748CFCF99}" type="parTrans" cxnId="{22CE593F-4BDD-4C9E-99FF-7DE585FAC9BE}">
      <dgm:prSet/>
      <dgm:spPr/>
      <dgm:t>
        <a:bodyPr/>
        <a:lstStyle/>
        <a:p>
          <a:endParaRPr lang="en-US"/>
        </a:p>
      </dgm:t>
    </dgm:pt>
    <dgm:pt modelId="{823A46EA-30F4-4956-98CD-D3EA7EFEBC03}" type="sibTrans" cxnId="{22CE593F-4BDD-4C9E-99FF-7DE585FAC9BE}">
      <dgm:prSet/>
      <dgm:spPr/>
      <dgm:t>
        <a:bodyPr/>
        <a:lstStyle/>
        <a:p>
          <a:endParaRPr lang="en-US"/>
        </a:p>
      </dgm:t>
    </dgm:pt>
    <dgm:pt modelId="{B7B18AA3-848C-4533-B36A-B60C72A77AC5}">
      <dgm:prSet/>
      <dgm:spPr/>
      <dgm:t>
        <a:bodyPr/>
        <a:lstStyle/>
        <a:p>
          <a:r>
            <a:rPr lang="en-US" b="1"/>
            <a:t>3. Dialogic narrative: </a:t>
          </a:r>
          <a:r>
            <a:rPr lang="en-US"/>
            <a:t>Focus groups, discussion groups</a:t>
          </a:r>
        </a:p>
      </dgm:t>
    </dgm:pt>
    <dgm:pt modelId="{953BC599-15B4-4EFB-B1F9-4BD37CCE2A69}" type="parTrans" cxnId="{C5F3CA5F-CF72-4CF9-812D-E59E520D7B51}">
      <dgm:prSet/>
      <dgm:spPr/>
      <dgm:t>
        <a:bodyPr/>
        <a:lstStyle/>
        <a:p>
          <a:endParaRPr lang="en-US"/>
        </a:p>
      </dgm:t>
    </dgm:pt>
    <dgm:pt modelId="{FFB80DD3-1060-4330-A4E1-684CB28AC31E}" type="sibTrans" cxnId="{C5F3CA5F-CF72-4CF9-812D-E59E520D7B51}">
      <dgm:prSet/>
      <dgm:spPr/>
      <dgm:t>
        <a:bodyPr/>
        <a:lstStyle/>
        <a:p>
          <a:endParaRPr lang="en-US"/>
        </a:p>
      </dgm:t>
    </dgm:pt>
    <dgm:pt modelId="{7F67DD17-8489-C54A-97A6-DEC1DD3E7853}" type="pres">
      <dgm:prSet presAssocID="{55189D19-18D4-4EF4-8201-E7E5146CBB79}" presName="vert0" presStyleCnt="0">
        <dgm:presLayoutVars>
          <dgm:dir/>
          <dgm:animOne val="branch"/>
          <dgm:animLvl val="lvl"/>
        </dgm:presLayoutVars>
      </dgm:prSet>
      <dgm:spPr/>
    </dgm:pt>
    <dgm:pt modelId="{113E6DF7-C132-2741-8B75-43BF76CECE09}" type="pres">
      <dgm:prSet presAssocID="{E4CC48AD-ED9A-49BA-976E-40B7C9ACA22A}" presName="thickLine" presStyleLbl="alignNode1" presStyleIdx="0" presStyleCnt="3"/>
      <dgm:spPr/>
    </dgm:pt>
    <dgm:pt modelId="{C6A5E9F5-527B-104C-9638-A98E07202042}" type="pres">
      <dgm:prSet presAssocID="{E4CC48AD-ED9A-49BA-976E-40B7C9ACA22A}" presName="horz1" presStyleCnt="0"/>
      <dgm:spPr/>
    </dgm:pt>
    <dgm:pt modelId="{F6CC0C2C-9276-FF4F-A54D-DF47C2BBAFB5}" type="pres">
      <dgm:prSet presAssocID="{E4CC48AD-ED9A-49BA-976E-40B7C9ACA22A}" presName="tx1" presStyleLbl="revTx" presStyleIdx="0" presStyleCnt="3"/>
      <dgm:spPr/>
    </dgm:pt>
    <dgm:pt modelId="{8E173F41-8947-7D4C-BE7E-AFBEA66B33A9}" type="pres">
      <dgm:prSet presAssocID="{E4CC48AD-ED9A-49BA-976E-40B7C9ACA22A}" presName="vert1" presStyleCnt="0"/>
      <dgm:spPr/>
    </dgm:pt>
    <dgm:pt modelId="{6823DC88-6CF9-A441-A575-0626EB0ACAFA}" type="pres">
      <dgm:prSet presAssocID="{7F6B2E6C-1061-442D-9D1A-3AAEFB479EB3}" presName="thickLine" presStyleLbl="alignNode1" presStyleIdx="1" presStyleCnt="3"/>
      <dgm:spPr/>
    </dgm:pt>
    <dgm:pt modelId="{DF116191-FF48-7F49-9ABA-76DD7434F645}" type="pres">
      <dgm:prSet presAssocID="{7F6B2E6C-1061-442D-9D1A-3AAEFB479EB3}" presName="horz1" presStyleCnt="0"/>
      <dgm:spPr/>
    </dgm:pt>
    <dgm:pt modelId="{F3393FD7-59DC-CE48-B2AD-E680CEF0ED9A}" type="pres">
      <dgm:prSet presAssocID="{7F6B2E6C-1061-442D-9D1A-3AAEFB479EB3}" presName="tx1" presStyleLbl="revTx" presStyleIdx="1" presStyleCnt="3"/>
      <dgm:spPr/>
    </dgm:pt>
    <dgm:pt modelId="{AD0E31EA-46F1-644E-AC85-19896B785C37}" type="pres">
      <dgm:prSet presAssocID="{7F6B2E6C-1061-442D-9D1A-3AAEFB479EB3}" presName="vert1" presStyleCnt="0"/>
      <dgm:spPr/>
    </dgm:pt>
    <dgm:pt modelId="{46EBF9D5-F13B-5D4A-ACB8-F11091D43FA5}" type="pres">
      <dgm:prSet presAssocID="{B7B18AA3-848C-4533-B36A-B60C72A77AC5}" presName="thickLine" presStyleLbl="alignNode1" presStyleIdx="2" presStyleCnt="3"/>
      <dgm:spPr/>
    </dgm:pt>
    <dgm:pt modelId="{03E49A31-8391-0C47-9352-8A7528E814C1}" type="pres">
      <dgm:prSet presAssocID="{B7B18AA3-848C-4533-B36A-B60C72A77AC5}" presName="horz1" presStyleCnt="0"/>
      <dgm:spPr/>
    </dgm:pt>
    <dgm:pt modelId="{D0B11210-7907-A643-9A25-604802CF48D3}" type="pres">
      <dgm:prSet presAssocID="{B7B18AA3-848C-4533-B36A-B60C72A77AC5}" presName="tx1" presStyleLbl="revTx" presStyleIdx="2" presStyleCnt="3"/>
      <dgm:spPr/>
    </dgm:pt>
    <dgm:pt modelId="{3A06BFD4-4523-CC47-8BBE-F4D9390D4209}" type="pres">
      <dgm:prSet presAssocID="{B7B18AA3-848C-4533-B36A-B60C72A77AC5}" presName="vert1" presStyleCnt="0"/>
      <dgm:spPr/>
    </dgm:pt>
  </dgm:ptLst>
  <dgm:cxnLst>
    <dgm:cxn modelId="{6AC18218-BD94-DF4C-853E-BDE0DC21537B}" type="presOf" srcId="{55189D19-18D4-4EF4-8201-E7E5146CBB79}" destId="{7F67DD17-8489-C54A-97A6-DEC1DD3E7853}" srcOrd="0" destOrd="0" presId="urn:microsoft.com/office/officeart/2008/layout/LinedList"/>
    <dgm:cxn modelId="{22CE593F-4BDD-4C9E-99FF-7DE585FAC9BE}" srcId="{55189D19-18D4-4EF4-8201-E7E5146CBB79}" destId="{7F6B2E6C-1061-442D-9D1A-3AAEFB479EB3}" srcOrd="1" destOrd="0" parTransId="{CF1EC455-BB4F-4B27-AE76-747748CFCF99}" sibTransId="{823A46EA-30F4-4956-98CD-D3EA7EFEBC03}"/>
    <dgm:cxn modelId="{599C264F-400A-734C-A939-BF762505020D}" type="presOf" srcId="{B7B18AA3-848C-4533-B36A-B60C72A77AC5}" destId="{D0B11210-7907-A643-9A25-604802CF48D3}" srcOrd="0" destOrd="0" presId="urn:microsoft.com/office/officeart/2008/layout/LinedList"/>
    <dgm:cxn modelId="{C5F3CA5F-CF72-4CF9-812D-E59E520D7B51}" srcId="{55189D19-18D4-4EF4-8201-E7E5146CBB79}" destId="{B7B18AA3-848C-4533-B36A-B60C72A77AC5}" srcOrd="2" destOrd="0" parTransId="{953BC599-15B4-4EFB-B1F9-4BD37CCE2A69}" sibTransId="{FFB80DD3-1060-4330-A4E1-684CB28AC31E}"/>
    <dgm:cxn modelId="{0515B76C-8E57-4542-A7C4-5F6F0A5F9F2F}" type="presOf" srcId="{E4CC48AD-ED9A-49BA-976E-40B7C9ACA22A}" destId="{F6CC0C2C-9276-FF4F-A54D-DF47C2BBAFB5}" srcOrd="0" destOrd="0" presId="urn:microsoft.com/office/officeart/2008/layout/LinedList"/>
    <dgm:cxn modelId="{75CA4087-FC5E-9444-B8CC-A958B54B8FCE}" type="presOf" srcId="{7F6B2E6C-1061-442D-9D1A-3AAEFB479EB3}" destId="{F3393FD7-59DC-CE48-B2AD-E680CEF0ED9A}" srcOrd="0" destOrd="0" presId="urn:microsoft.com/office/officeart/2008/layout/LinedList"/>
    <dgm:cxn modelId="{DB8D30F5-44C9-4A46-9541-454811674E91}" srcId="{55189D19-18D4-4EF4-8201-E7E5146CBB79}" destId="{E4CC48AD-ED9A-49BA-976E-40B7C9ACA22A}" srcOrd="0" destOrd="0" parTransId="{97D1DE31-EE91-4D1F-8D99-36A8E72ED042}" sibTransId="{522935CD-98F4-4708-831A-01CF53B5D6DF}"/>
    <dgm:cxn modelId="{920912E0-A1F6-294D-8B7E-6FA06E299A30}" type="presParOf" srcId="{7F67DD17-8489-C54A-97A6-DEC1DD3E7853}" destId="{113E6DF7-C132-2741-8B75-43BF76CECE09}" srcOrd="0" destOrd="0" presId="urn:microsoft.com/office/officeart/2008/layout/LinedList"/>
    <dgm:cxn modelId="{ECBF7FD5-24C6-4D4B-A4CE-048AED84F950}" type="presParOf" srcId="{7F67DD17-8489-C54A-97A6-DEC1DD3E7853}" destId="{C6A5E9F5-527B-104C-9638-A98E07202042}" srcOrd="1" destOrd="0" presId="urn:microsoft.com/office/officeart/2008/layout/LinedList"/>
    <dgm:cxn modelId="{269E47A3-F114-1B40-8FAA-10ECC299110F}" type="presParOf" srcId="{C6A5E9F5-527B-104C-9638-A98E07202042}" destId="{F6CC0C2C-9276-FF4F-A54D-DF47C2BBAFB5}" srcOrd="0" destOrd="0" presId="urn:microsoft.com/office/officeart/2008/layout/LinedList"/>
    <dgm:cxn modelId="{E9A06087-E83E-4E46-9AAA-E8180703A170}" type="presParOf" srcId="{C6A5E9F5-527B-104C-9638-A98E07202042}" destId="{8E173F41-8947-7D4C-BE7E-AFBEA66B33A9}" srcOrd="1" destOrd="0" presId="urn:microsoft.com/office/officeart/2008/layout/LinedList"/>
    <dgm:cxn modelId="{1827D741-C76E-FE42-8388-F27CE967B28C}" type="presParOf" srcId="{7F67DD17-8489-C54A-97A6-DEC1DD3E7853}" destId="{6823DC88-6CF9-A441-A575-0626EB0ACAFA}" srcOrd="2" destOrd="0" presId="urn:microsoft.com/office/officeart/2008/layout/LinedList"/>
    <dgm:cxn modelId="{053496F1-30D6-F446-A89B-649168CA2160}" type="presParOf" srcId="{7F67DD17-8489-C54A-97A6-DEC1DD3E7853}" destId="{DF116191-FF48-7F49-9ABA-76DD7434F645}" srcOrd="3" destOrd="0" presId="urn:microsoft.com/office/officeart/2008/layout/LinedList"/>
    <dgm:cxn modelId="{67B06371-A0B1-584C-8CA2-2DF6BE3320D0}" type="presParOf" srcId="{DF116191-FF48-7F49-9ABA-76DD7434F645}" destId="{F3393FD7-59DC-CE48-B2AD-E680CEF0ED9A}" srcOrd="0" destOrd="0" presId="urn:microsoft.com/office/officeart/2008/layout/LinedList"/>
    <dgm:cxn modelId="{D64EBE8A-3070-F849-B2CB-93BF9D52B9AD}" type="presParOf" srcId="{DF116191-FF48-7F49-9ABA-76DD7434F645}" destId="{AD0E31EA-46F1-644E-AC85-19896B785C37}" srcOrd="1" destOrd="0" presId="urn:microsoft.com/office/officeart/2008/layout/LinedList"/>
    <dgm:cxn modelId="{41E90B43-C996-774C-873A-7507B72B65BC}" type="presParOf" srcId="{7F67DD17-8489-C54A-97A6-DEC1DD3E7853}" destId="{46EBF9D5-F13B-5D4A-ACB8-F11091D43FA5}" srcOrd="4" destOrd="0" presId="urn:microsoft.com/office/officeart/2008/layout/LinedList"/>
    <dgm:cxn modelId="{E356804B-A20E-5245-A012-78ECF3EA0873}" type="presParOf" srcId="{7F67DD17-8489-C54A-97A6-DEC1DD3E7853}" destId="{03E49A31-8391-0C47-9352-8A7528E814C1}" srcOrd="5" destOrd="0" presId="urn:microsoft.com/office/officeart/2008/layout/LinedList"/>
    <dgm:cxn modelId="{935438B1-AC4B-2B4A-9A72-19B8E841CE8D}" type="presParOf" srcId="{03E49A31-8391-0C47-9352-8A7528E814C1}" destId="{D0B11210-7907-A643-9A25-604802CF48D3}" srcOrd="0" destOrd="0" presId="urn:microsoft.com/office/officeart/2008/layout/LinedList"/>
    <dgm:cxn modelId="{50586812-EF8F-3C46-8136-0673EA92BC50}" type="presParOf" srcId="{03E49A31-8391-0C47-9352-8A7528E814C1}" destId="{3A06BFD4-4523-CC47-8BBE-F4D9390D42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FDC5F-1FEB-1C45-B574-2E871907DAAA}">
      <dsp:nvSpPr>
        <dsp:cNvPr id="0" name=""/>
        <dsp:cNvSpPr/>
      </dsp:nvSpPr>
      <dsp:spPr>
        <a:xfrm>
          <a:off x="2857388" y="795"/>
          <a:ext cx="2171923" cy="2171923"/>
        </a:xfrm>
        <a:prstGeom prst="downArrow">
          <a:avLst>
            <a:gd name="adj1" fmla="val 50000"/>
            <a:gd name="adj2" fmla="val 35000"/>
          </a:avLst>
        </a:prstGeom>
        <a:solidFill>
          <a:srgbClr val="60A7D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Who? How?</a:t>
          </a:r>
        </a:p>
      </dsp:txBody>
      <dsp:txXfrm>
        <a:off x="3400369" y="795"/>
        <a:ext cx="1085961" cy="1791836"/>
      </dsp:txXfrm>
    </dsp:sp>
    <dsp:sp modelId="{91290F72-9150-B74A-B9E3-F63E3DD1B777}">
      <dsp:nvSpPr>
        <dsp:cNvPr id="0" name=""/>
        <dsp:cNvSpPr/>
      </dsp:nvSpPr>
      <dsp:spPr>
        <a:xfrm rot="7200000">
          <a:off x="4114755" y="2178618"/>
          <a:ext cx="2171923" cy="2171923"/>
        </a:xfrm>
        <a:prstGeom prst="downArrow">
          <a:avLst>
            <a:gd name="adj1" fmla="val 50000"/>
            <a:gd name="adj2" fmla="val 35000"/>
          </a:avLst>
        </a:prstGeom>
        <a:solidFill>
          <a:srgbClr val="DFCD5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Sampling characteristics</a:t>
          </a:r>
        </a:p>
      </dsp:txBody>
      <dsp:txXfrm rot="-5400000">
        <a:off x="4469381" y="2816620"/>
        <a:ext cx="1791836" cy="1085961"/>
      </dsp:txXfrm>
    </dsp:sp>
    <dsp:sp modelId="{6515BB3E-6003-3D4A-9058-778282A7BE2B}">
      <dsp:nvSpPr>
        <dsp:cNvPr id="0" name=""/>
        <dsp:cNvSpPr/>
      </dsp:nvSpPr>
      <dsp:spPr>
        <a:xfrm rot="14400000">
          <a:off x="1600021" y="2178618"/>
          <a:ext cx="2171923" cy="2171923"/>
        </a:xfrm>
        <a:prstGeom prst="downArrow">
          <a:avLst>
            <a:gd name="adj1" fmla="val 50000"/>
            <a:gd name="adj2" fmla="val 35000"/>
          </a:avLst>
        </a:prstGeom>
        <a:solidFill>
          <a:srgbClr val="3B8E9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Representativeness based on discourse, not quantity</a:t>
          </a:r>
        </a:p>
      </dsp:txBody>
      <dsp:txXfrm rot="5400000">
        <a:off x="1625483" y="2816620"/>
        <a:ext cx="1791836" cy="1085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3C15B-737B-D84E-A3CA-6C14EF3A9FA1}">
      <dsp:nvSpPr>
        <dsp:cNvPr id="0" name=""/>
        <dsp:cNvSpPr/>
      </dsp:nvSpPr>
      <dsp:spPr>
        <a:xfrm>
          <a:off x="3154680" y="0"/>
          <a:ext cx="4732020" cy="1186325"/>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GB" sz="1500" kern="1200" noProof="0" dirty="0"/>
            <a:t>The sample should be representative, aiming to reproduce, as much as possible at a micro level, the macro social structure. Select the participants who are best able to answer the research questions. </a:t>
          </a:r>
        </a:p>
      </dsp:txBody>
      <dsp:txXfrm>
        <a:off x="3154680" y="148291"/>
        <a:ext cx="4287148" cy="889743"/>
      </dsp:txXfrm>
    </dsp:sp>
    <dsp:sp modelId="{FDF312B5-A411-524A-AFCF-9861D7E82923}">
      <dsp:nvSpPr>
        <dsp:cNvPr id="0" name=""/>
        <dsp:cNvSpPr/>
      </dsp:nvSpPr>
      <dsp:spPr>
        <a:xfrm>
          <a:off x="0" y="0"/>
          <a:ext cx="3154680" cy="11863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kern="1200" noProof="0" dirty="0"/>
            <a:t>Socio-structural, theoretical, reasoned sampling</a:t>
          </a:r>
        </a:p>
      </dsp:txBody>
      <dsp:txXfrm>
        <a:off x="57912" y="57912"/>
        <a:ext cx="3038856" cy="1070501"/>
      </dsp:txXfrm>
    </dsp:sp>
    <dsp:sp modelId="{90BDB6F5-2AA9-9A44-A41D-083B37E499E7}">
      <dsp:nvSpPr>
        <dsp:cNvPr id="0" name=""/>
        <dsp:cNvSpPr/>
      </dsp:nvSpPr>
      <dsp:spPr>
        <a:xfrm>
          <a:off x="3154680" y="1304958"/>
          <a:ext cx="4732020" cy="1186325"/>
        </a:xfrm>
        <a:prstGeom prst="rightArrow">
          <a:avLst>
            <a:gd name="adj1" fmla="val 75000"/>
            <a:gd name="adj2" fmla="val 50000"/>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GB" sz="1500" kern="1200" noProof="0" dirty="0"/>
            <a:t>Include participants in the sample until the necessary information is obtained, up to the point of data saturation (when no new information emerges). </a:t>
          </a:r>
        </a:p>
      </dsp:txBody>
      <dsp:txXfrm>
        <a:off x="3154680" y="1453249"/>
        <a:ext cx="4287148" cy="889743"/>
      </dsp:txXfrm>
    </dsp:sp>
    <dsp:sp modelId="{DECA8B2A-4F88-7244-8355-D28D124A60DA}">
      <dsp:nvSpPr>
        <dsp:cNvPr id="0" name=""/>
        <dsp:cNvSpPr/>
      </dsp:nvSpPr>
      <dsp:spPr>
        <a:xfrm>
          <a:off x="0" y="1304958"/>
          <a:ext cx="3154680" cy="1186325"/>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kern="1200" noProof="0" dirty="0"/>
            <a:t>Cumulative, sequential </a:t>
          </a:r>
        </a:p>
      </dsp:txBody>
      <dsp:txXfrm>
        <a:off x="57912" y="1362870"/>
        <a:ext cx="3038856" cy="1070501"/>
      </dsp:txXfrm>
    </dsp:sp>
    <dsp:sp modelId="{16E3368A-5920-B04B-8E51-EA3CC26B8753}">
      <dsp:nvSpPr>
        <dsp:cNvPr id="0" name=""/>
        <dsp:cNvSpPr/>
      </dsp:nvSpPr>
      <dsp:spPr>
        <a:xfrm>
          <a:off x="3154680" y="2609916"/>
          <a:ext cx="4732020" cy="1186325"/>
        </a:xfrm>
        <a:prstGeom prst="rightArrow">
          <a:avLst>
            <a:gd name="adj1" fmla="val 75000"/>
            <a:gd name="adj2" fmla="val 50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GB" sz="1500" kern="1200" noProof="0" dirty="0"/>
            <a:t>As the data is analysed, there may be a need to incorporate new aspects that were not initially considered. </a:t>
          </a:r>
        </a:p>
      </dsp:txBody>
      <dsp:txXfrm>
        <a:off x="3154680" y="2758207"/>
        <a:ext cx="4287148" cy="889743"/>
      </dsp:txXfrm>
    </dsp:sp>
    <dsp:sp modelId="{B34AA812-FCE7-B34F-A352-0D2FEF9DD22D}">
      <dsp:nvSpPr>
        <dsp:cNvPr id="0" name=""/>
        <dsp:cNvSpPr/>
      </dsp:nvSpPr>
      <dsp:spPr>
        <a:xfrm>
          <a:off x="0" y="2609916"/>
          <a:ext cx="3154680" cy="1186325"/>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kern="1200" noProof="0" dirty="0"/>
            <a:t>Flexible, reflective </a:t>
          </a:r>
        </a:p>
      </dsp:txBody>
      <dsp:txXfrm>
        <a:off x="57912" y="2667828"/>
        <a:ext cx="3038856" cy="10705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E6DF7-C132-2741-8B75-43BF76CECE09}">
      <dsp:nvSpPr>
        <dsp:cNvPr id="0" name=""/>
        <dsp:cNvSpPr/>
      </dsp:nvSpPr>
      <dsp:spPr>
        <a:xfrm>
          <a:off x="0" y="2379"/>
          <a:ext cx="462915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6CC0C2C-9276-FF4F-A54D-DF47C2BBAFB5}">
      <dsp:nvSpPr>
        <dsp:cNvPr id="0" name=""/>
        <dsp:cNvSpPr/>
      </dsp:nvSpPr>
      <dsp:spPr>
        <a:xfrm>
          <a:off x="0" y="2379"/>
          <a:ext cx="4629150" cy="162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a:t>1. Contextual: </a:t>
          </a:r>
          <a:r>
            <a:rPr lang="en-US" sz="3200" kern="1200"/>
            <a:t>Participant observation</a:t>
          </a:r>
        </a:p>
      </dsp:txBody>
      <dsp:txXfrm>
        <a:off x="0" y="2379"/>
        <a:ext cx="4629150" cy="1622955"/>
      </dsp:txXfrm>
    </dsp:sp>
    <dsp:sp modelId="{6823DC88-6CF9-A441-A575-0626EB0ACAFA}">
      <dsp:nvSpPr>
        <dsp:cNvPr id="0" name=""/>
        <dsp:cNvSpPr/>
      </dsp:nvSpPr>
      <dsp:spPr>
        <a:xfrm>
          <a:off x="0" y="1625334"/>
          <a:ext cx="462915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3393FD7-59DC-CE48-B2AD-E680CEF0ED9A}">
      <dsp:nvSpPr>
        <dsp:cNvPr id="0" name=""/>
        <dsp:cNvSpPr/>
      </dsp:nvSpPr>
      <dsp:spPr>
        <a:xfrm>
          <a:off x="0" y="1625334"/>
          <a:ext cx="4629150" cy="162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2. </a:t>
          </a:r>
          <a:r>
            <a:rPr lang="en-US" sz="3200" b="1" kern="1200"/>
            <a:t>Individual narrative: </a:t>
          </a:r>
          <a:r>
            <a:rPr lang="en-US" sz="3200" kern="1200"/>
            <a:t>Qualitative interview, biographical method</a:t>
          </a:r>
        </a:p>
      </dsp:txBody>
      <dsp:txXfrm>
        <a:off x="0" y="1625334"/>
        <a:ext cx="4629150" cy="1622955"/>
      </dsp:txXfrm>
    </dsp:sp>
    <dsp:sp modelId="{46EBF9D5-F13B-5D4A-ACB8-F11091D43FA5}">
      <dsp:nvSpPr>
        <dsp:cNvPr id="0" name=""/>
        <dsp:cNvSpPr/>
      </dsp:nvSpPr>
      <dsp:spPr>
        <a:xfrm>
          <a:off x="0" y="3248290"/>
          <a:ext cx="462915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0B11210-7907-A643-9A25-604802CF48D3}">
      <dsp:nvSpPr>
        <dsp:cNvPr id="0" name=""/>
        <dsp:cNvSpPr/>
      </dsp:nvSpPr>
      <dsp:spPr>
        <a:xfrm>
          <a:off x="0" y="3248290"/>
          <a:ext cx="4629150" cy="162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a:t>3. Dialogic narrative: </a:t>
          </a:r>
          <a:r>
            <a:rPr lang="en-US" sz="3200" kern="1200"/>
            <a:t>Focus groups, discussion groups</a:t>
          </a:r>
        </a:p>
      </dsp:txBody>
      <dsp:txXfrm>
        <a:off x="0" y="3248290"/>
        <a:ext cx="4629150" cy="1622955"/>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3F154B-86A1-4DC7-8A86-034F11E02583}" type="datetimeFigureOut">
              <a:rPr lang="ca-ES" smtClean="0"/>
              <a:t>18/5/25</a:t>
            </a:fld>
            <a:endParaRPr lang="ca-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AE0316-BE4F-4684-9AA9-C1EFD4D0644E}" type="slidenum">
              <a:rPr lang="ca-ES" smtClean="0"/>
              <a:t>‹Nº›</a:t>
            </a:fld>
            <a:endParaRPr lang="ca-ES"/>
          </a:p>
        </p:txBody>
      </p:sp>
    </p:spTree>
    <p:extLst>
      <p:ext uri="{BB962C8B-B14F-4D97-AF65-F5344CB8AC3E}">
        <p14:creationId xmlns:p14="http://schemas.microsoft.com/office/powerpoint/2010/main" val="2050055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C59461-47FA-B447-9EDC-7B71C5781829}" type="datetimeFigureOut">
              <a:rPr lang="es-ES" smtClean="0"/>
              <a:t>18/5/25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39B12-D897-E845-9083-6C68EB259CBC}" type="slidenum">
              <a:rPr lang="es-ES" smtClean="0"/>
              <a:t>‹Nº›</a:t>
            </a:fld>
            <a:endParaRPr lang="es-ES"/>
          </a:p>
        </p:txBody>
      </p:sp>
    </p:spTree>
    <p:extLst>
      <p:ext uri="{BB962C8B-B14F-4D97-AF65-F5344CB8AC3E}">
        <p14:creationId xmlns:p14="http://schemas.microsoft.com/office/powerpoint/2010/main" val="24563448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659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519602-439E-D087-1C1B-CE9A60B0D437}"/>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C0A56038-42FA-B2E3-C3D7-218A491696A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3E2795A-9C9B-956F-33B2-8B21731AE77C}"/>
              </a:ext>
            </a:extLst>
          </p:cNvPr>
          <p:cNvSpPr>
            <a:spLocks noGrp="1"/>
          </p:cNvSpPr>
          <p:nvPr>
            <p:ph type="dt" sz="half" idx="10"/>
          </p:nvPr>
        </p:nvSpPr>
        <p:spPr/>
        <p:txBody>
          <a:bodyPr/>
          <a:lstStyle/>
          <a:p>
            <a:fld id="{ADC60B85-3D7F-DC4F-B12E-7236F2B73FBC}" type="datetimeFigureOut">
              <a:rPr lang="en-GB" smtClean="0"/>
              <a:t>18/05/2025</a:t>
            </a:fld>
            <a:endParaRPr lang="en-GB"/>
          </a:p>
        </p:txBody>
      </p:sp>
      <p:sp>
        <p:nvSpPr>
          <p:cNvPr id="5" name="Marcador de pie de página 4">
            <a:extLst>
              <a:ext uri="{FF2B5EF4-FFF2-40B4-BE49-F238E27FC236}">
                <a16:creationId xmlns:a16="http://schemas.microsoft.com/office/drawing/2014/main" id="{C6D481F9-1430-BB07-11F0-82121987ED03}"/>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05BBEBD1-4DD7-6959-BED6-1B270F5D9F0A}"/>
              </a:ext>
            </a:extLst>
          </p:cNvPr>
          <p:cNvSpPr>
            <a:spLocks noGrp="1"/>
          </p:cNvSpPr>
          <p:nvPr>
            <p:ph type="sldNum" sz="quarter" idx="12"/>
          </p:nvPr>
        </p:nvSpPr>
        <p:spPr/>
        <p:txBody>
          <a:bodyPr/>
          <a:lstStyle/>
          <a:p>
            <a:fld id="{DF659A17-4B58-F84A-AFD8-C783F9CCC349}" type="slidenum">
              <a:rPr lang="en-GB" smtClean="0"/>
              <a:t>‹Nº›</a:t>
            </a:fld>
            <a:endParaRPr lang="en-GB"/>
          </a:p>
        </p:txBody>
      </p:sp>
    </p:spTree>
    <p:extLst>
      <p:ext uri="{BB962C8B-B14F-4D97-AF65-F5344CB8AC3E}">
        <p14:creationId xmlns:p14="http://schemas.microsoft.com/office/powerpoint/2010/main" val="4249614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55C332-89B6-33DE-0284-7C7082A4309F}"/>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83381FBD-84C3-388F-2971-7B457D0F632B}"/>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53686B1B-0E63-A90C-5A76-0A8F1B081963}"/>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F8A96EA1-37AA-6069-5B5B-8B17816AE6D6}"/>
              </a:ext>
            </a:extLst>
          </p:cNvPr>
          <p:cNvSpPr>
            <a:spLocks noGrp="1"/>
          </p:cNvSpPr>
          <p:nvPr>
            <p:ph type="dt" sz="half" idx="10"/>
          </p:nvPr>
        </p:nvSpPr>
        <p:spPr/>
        <p:txBody>
          <a:bodyPr/>
          <a:lstStyle/>
          <a:p>
            <a:fld id="{ADC60B85-3D7F-DC4F-B12E-7236F2B73FBC}" type="datetimeFigureOut">
              <a:rPr lang="en-GB" smtClean="0"/>
              <a:t>18/05/2025</a:t>
            </a:fld>
            <a:endParaRPr lang="en-GB"/>
          </a:p>
        </p:txBody>
      </p:sp>
      <p:sp>
        <p:nvSpPr>
          <p:cNvPr id="6" name="Marcador de pie de página 5">
            <a:extLst>
              <a:ext uri="{FF2B5EF4-FFF2-40B4-BE49-F238E27FC236}">
                <a16:creationId xmlns:a16="http://schemas.microsoft.com/office/drawing/2014/main" id="{6DA82664-62AF-4272-2233-85F2E984510E}"/>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EE82FBE-42DE-952D-22A3-7F2876FF11F2}"/>
              </a:ext>
            </a:extLst>
          </p:cNvPr>
          <p:cNvSpPr>
            <a:spLocks noGrp="1"/>
          </p:cNvSpPr>
          <p:nvPr>
            <p:ph type="sldNum" sz="quarter" idx="12"/>
          </p:nvPr>
        </p:nvSpPr>
        <p:spPr/>
        <p:txBody>
          <a:bodyPr/>
          <a:lstStyle/>
          <a:p>
            <a:fld id="{DF659A17-4B58-F84A-AFD8-C783F9CCC349}" type="slidenum">
              <a:rPr lang="en-GB" smtClean="0"/>
              <a:t>‹Nº›</a:t>
            </a:fld>
            <a:endParaRPr lang="en-GB"/>
          </a:p>
        </p:txBody>
      </p:sp>
    </p:spTree>
    <p:extLst>
      <p:ext uri="{BB962C8B-B14F-4D97-AF65-F5344CB8AC3E}">
        <p14:creationId xmlns:p14="http://schemas.microsoft.com/office/powerpoint/2010/main" val="253873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00454-AA56-70C4-9494-F2D64E3234DB}"/>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DFCC2CFA-CFCA-2F03-A39F-255776CDB0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8D95851-92C5-7F64-E005-63F1B4175B29}"/>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6DD32637-EE03-967F-D753-F55990997D5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B89A9FA-1159-3B98-7DEF-E320DD7C7B95}"/>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A27C5D08-6DA9-FC8D-7DFE-A20A14CB3B76}"/>
              </a:ext>
            </a:extLst>
          </p:cNvPr>
          <p:cNvSpPr>
            <a:spLocks noGrp="1"/>
          </p:cNvSpPr>
          <p:nvPr>
            <p:ph type="dt" sz="half" idx="10"/>
          </p:nvPr>
        </p:nvSpPr>
        <p:spPr/>
        <p:txBody>
          <a:bodyPr/>
          <a:lstStyle/>
          <a:p>
            <a:fld id="{ADC60B85-3D7F-DC4F-B12E-7236F2B73FBC}" type="datetimeFigureOut">
              <a:rPr lang="en-GB" smtClean="0"/>
              <a:t>18/05/2025</a:t>
            </a:fld>
            <a:endParaRPr lang="en-GB"/>
          </a:p>
        </p:txBody>
      </p:sp>
      <p:sp>
        <p:nvSpPr>
          <p:cNvPr id="8" name="Marcador de pie de página 7">
            <a:extLst>
              <a:ext uri="{FF2B5EF4-FFF2-40B4-BE49-F238E27FC236}">
                <a16:creationId xmlns:a16="http://schemas.microsoft.com/office/drawing/2014/main" id="{786A0120-86CF-1BF5-5D27-3DF63D199B55}"/>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63E86BD1-8300-BCD8-0B7C-2EB84A569D03}"/>
              </a:ext>
            </a:extLst>
          </p:cNvPr>
          <p:cNvSpPr>
            <a:spLocks noGrp="1"/>
          </p:cNvSpPr>
          <p:nvPr>
            <p:ph type="sldNum" sz="quarter" idx="12"/>
          </p:nvPr>
        </p:nvSpPr>
        <p:spPr/>
        <p:txBody>
          <a:bodyPr/>
          <a:lstStyle/>
          <a:p>
            <a:fld id="{DF659A17-4B58-F84A-AFD8-C783F9CCC349}" type="slidenum">
              <a:rPr lang="en-GB" smtClean="0"/>
              <a:t>‹Nº›</a:t>
            </a:fld>
            <a:endParaRPr lang="en-GB"/>
          </a:p>
        </p:txBody>
      </p:sp>
    </p:spTree>
    <p:extLst>
      <p:ext uri="{BB962C8B-B14F-4D97-AF65-F5344CB8AC3E}">
        <p14:creationId xmlns:p14="http://schemas.microsoft.com/office/powerpoint/2010/main" val="2257683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DA123-DFB1-D5C4-F98A-826D3746941A}"/>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9B2680A8-63A5-A6F7-657A-289DCEE359DC}"/>
              </a:ext>
            </a:extLst>
          </p:cNvPr>
          <p:cNvSpPr>
            <a:spLocks noGrp="1"/>
          </p:cNvSpPr>
          <p:nvPr>
            <p:ph type="dt" sz="half" idx="10"/>
          </p:nvPr>
        </p:nvSpPr>
        <p:spPr/>
        <p:txBody>
          <a:bodyPr/>
          <a:lstStyle/>
          <a:p>
            <a:fld id="{ADC60B85-3D7F-DC4F-B12E-7236F2B73FBC}" type="datetimeFigureOut">
              <a:rPr lang="en-GB" smtClean="0"/>
              <a:t>18/05/2025</a:t>
            </a:fld>
            <a:endParaRPr lang="en-GB"/>
          </a:p>
        </p:txBody>
      </p:sp>
      <p:sp>
        <p:nvSpPr>
          <p:cNvPr id="4" name="Marcador de pie de página 3">
            <a:extLst>
              <a:ext uri="{FF2B5EF4-FFF2-40B4-BE49-F238E27FC236}">
                <a16:creationId xmlns:a16="http://schemas.microsoft.com/office/drawing/2014/main" id="{2CEF5809-73E4-59EF-D58E-223C7D3CC8A3}"/>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34DBD66D-C3A6-ED9A-1C3D-0D78C76FE19D}"/>
              </a:ext>
            </a:extLst>
          </p:cNvPr>
          <p:cNvSpPr>
            <a:spLocks noGrp="1"/>
          </p:cNvSpPr>
          <p:nvPr>
            <p:ph type="sldNum" sz="quarter" idx="12"/>
          </p:nvPr>
        </p:nvSpPr>
        <p:spPr/>
        <p:txBody>
          <a:bodyPr/>
          <a:lstStyle/>
          <a:p>
            <a:fld id="{DF659A17-4B58-F84A-AFD8-C783F9CCC349}" type="slidenum">
              <a:rPr lang="en-GB" smtClean="0"/>
              <a:t>‹Nº›</a:t>
            </a:fld>
            <a:endParaRPr lang="en-GB"/>
          </a:p>
        </p:txBody>
      </p:sp>
    </p:spTree>
    <p:extLst>
      <p:ext uri="{BB962C8B-B14F-4D97-AF65-F5344CB8AC3E}">
        <p14:creationId xmlns:p14="http://schemas.microsoft.com/office/powerpoint/2010/main" val="3587777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0AB46C-DC33-DD30-5E4B-3CFF1FD21B0A}"/>
              </a:ext>
            </a:extLst>
          </p:cNvPr>
          <p:cNvSpPr>
            <a:spLocks noGrp="1"/>
          </p:cNvSpPr>
          <p:nvPr>
            <p:ph type="dt" sz="half" idx="10"/>
          </p:nvPr>
        </p:nvSpPr>
        <p:spPr/>
        <p:txBody>
          <a:bodyPr/>
          <a:lstStyle/>
          <a:p>
            <a:fld id="{A2F0292D-1797-49A5-8D2D-8D50C72EF3CC}" type="datetimeFigureOut">
              <a:rPr lang="en-US" smtClean="0"/>
              <a:t>5/18/25</a:t>
            </a:fld>
            <a:endParaRPr lang="en-US"/>
          </a:p>
        </p:txBody>
      </p:sp>
      <p:sp>
        <p:nvSpPr>
          <p:cNvPr id="3" name="Marcador de pie de página 2">
            <a:extLst>
              <a:ext uri="{FF2B5EF4-FFF2-40B4-BE49-F238E27FC236}">
                <a16:creationId xmlns:a16="http://schemas.microsoft.com/office/drawing/2014/main" id="{3999E74D-A9B9-9C6A-D382-58D6AF70A10F}"/>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3E8D5338-4D36-1A5D-18BB-BA5D614C8DD5}"/>
              </a:ext>
            </a:extLst>
          </p:cNvPr>
          <p:cNvSpPr>
            <a:spLocks noGrp="1"/>
          </p:cNvSpPr>
          <p:nvPr>
            <p:ph type="sldNum" sz="quarter" idx="12"/>
          </p:nvPr>
        </p:nvSpPr>
        <p:spPr/>
        <p:txBody>
          <a:bodyPr/>
          <a:lstStyle/>
          <a:p>
            <a:fld id="{D6CC888B-D9F9-4E54-B722-F151A9F45E95}" type="slidenum">
              <a:rPr lang="en-US" smtClean="0"/>
              <a:t>‹Nº›</a:t>
            </a:fld>
            <a:endParaRPr lang="en-US"/>
          </a:p>
        </p:txBody>
      </p:sp>
    </p:spTree>
    <p:extLst>
      <p:ext uri="{BB962C8B-B14F-4D97-AF65-F5344CB8AC3E}">
        <p14:creationId xmlns:p14="http://schemas.microsoft.com/office/powerpoint/2010/main" val="646681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4DC95E-1C14-4C17-E788-2EBB0E6F59F4}"/>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A69D363D-4E60-BE2C-4ED7-377F3D04F02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D08785E7-1751-1F2C-4B70-11D49B84D1C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ED3754-473B-58A1-8D46-65D0D300A356}"/>
              </a:ext>
            </a:extLst>
          </p:cNvPr>
          <p:cNvSpPr>
            <a:spLocks noGrp="1"/>
          </p:cNvSpPr>
          <p:nvPr>
            <p:ph type="dt" sz="half" idx="10"/>
          </p:nvPr>
        </p:nvSpPr>
        <p:spPr/>
        <p:txBody>
          <a:bodyPr/>
          <a:lstStyle/>
          <a:p>
            <a:fld id="{ADC60B85-3D7F-DC4F-B12E-7236F2B73FBC}" type="datetimeFigureOut">
              <a:rPr lang="en-GB" smtClean="0"/>
              <a:t>18/05/2025</a:t>
            </a:fld>
            <a:endParaRPr lang="en-GB"/>
          </a:p>
        </p:txBody>
      </p:sp>
      <p:sp>
        <p:nvSpPr>
          <p:cNvPr id="6" name="Marcador de pie de página 5">
            <a:extLst>
              <a:ext uri="{FF2B5EF4-FFF2-40B4-BE49-F238E27FC236}">
                <a16:creationId xmlns:a16="http://schemas.microsoft.com/office/drawing/2014/main" id="{851AE81C-782A-FEEA-A64E-14E322B67D1F}"/>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8AA30565-D78A-40AE-845C-9A621A4155F7}"/>
              </a:ext>
            </a:extLst>
          </p:cNvPr>
          <p:cNvSpPr>
            <a:spLocks noGrp="1"/>
          </p:cNvSpPr>
          <p:nvPr>
            <p:ph type="sldNum" sz="quarter" idx="12"/>
          </p:nvPr>
        </p:nvSpPr>
        <p:spPr/>
        <p:txBody>
          <a:bodyPr/>
          <a:lstStyle/>
          <a:p>
            <a:fld id="{DF659A17-4B58-F84A-AFD8-C783F9CCC349}" type="slidenum">
              <a:rPr lang="en-GB" smtClean="0"/>
              <a:t>‹Nº›</a:t>
            </a:fld>
            <a:endParaRPr lang="en-GB"/>
          </a:p>
        </p:txBody>
      </p:sp>
    </p:spTree>
    <p:extLst>
      <p:ext uri="{BB962C8B-B14F-4D97-AF65-F5344CB8AC3E}">
        <p14:creationId xmlns:p14="http://schemas.microsoft.com/office/powerpoint/2010/main" val="2810802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5DACA7-2C19-518D-E643-D49D1ADEF476}"/>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3F4A0001-6BE0-EFE1-F206-4266715DC25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Marcador de texto 3">
            <a:extLst>
              <a:ext uri="{FF2B5EF4-FFF2-40B4-BE49-F238E27FC236}">
                <a16:creationId xmlns:a16="http://schemas.microsoft.com/office/drawing/2014/main" id="{86010594-22D5-FD50-5CDD-C092FD7CB04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F5C11-D226-E863-052B-B184A0DBE224}"/>
              </a:ext>
            </a:extLst>
          </p:cNvPr>
          <p:cNvSpPr>
            <a:spLocks noGrp="1"/>
          </p:cNvSpPr>
          <p:nvPr>
            <p:ph type="dt" sz="half" idx="10"/>
          </p:nvPr>
        </p:nvSpPr>
        <p:spPr/>
        <p:txBody>
          <a:bodyPr/>
          <a:lstStyle/>
          <a:p>
            <a:fld id="{ADC60B85-3D7F-DC4F-B12E-7236F2B73FBC}" type="datetimeFigureOut">
              <a:rPr lang="en-GB" smtClean="0"/>
              <a:t>18/05/2025</a:t>
            </a:fld>
            <a:endParaRPr lang="en-GB"/>
          </a:p>
        </p:txBody>
      </p:sp>
      <p:sp>
        <p:nvSpPr>
          <p:cNvPr id="6" name="Marcador de pie de página 5">
            <a:extLst>
              <a:ext uri="{FF2B5EF4-FFF2-40B4-BE49-F238E27FC236}">
                <a16:creationId xmlns:a16="http://schemas.microsoft.com/office/drawing/2014/main" id="{C4B9A0D7-DDC1-6CC7-E96E-D58359B6F9A2}"/>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4866DB2-C761-8C3E-3E4F-79FF7E1C81BB}"/>
              </a:ext>
            </a:extLst>
          </p:cNvPr>
          <p:cNvSpPr>
            <a:spLocks noGrp="1"/>
          </p:cNvSpPr>
          <p:nvPr>
            <p:ph type="sldNum" sz="quarter" idx="12"/>
          </p:nvPr>
        </p:nvSpPr>
        <p:spPr/>
        <p:txBody>
          <a:bodyPr/>
          <a:lstStyle/>
          <a:p>
            <a:fld id="{DF659A17-4B58-F84A-AFD8-C783F9CCC349}" type="slidenum">
              <a:rPr lang="en-GB" smtClean="0"/>
              <a:t>‹Nº›</a:t>
            </a:fld>
            <a:endParaRPr lang="en-GB"/>
          </a:p>
        </p:txBody>
      </p:sp>
    </p:spTree>
    <p:extLst>
      <p:ext uri="{BB962C8B-B14F-4D97-AF65-F5344CB8AC3E}">
        <p14:creationId xmlns:p14="http://schemas.microsoft.com/office/powerpoint/2010/main" val="3724612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C6510B-66EC-CAFC-312A-D290B52E550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F695A534-4487-8526-6517-4DEE31BE9C9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FE075101-CBCB-F1BB-ECB3-E51966AE0A15}"/>
              </a:ext>
            </a:extLst>
          </p:cNvPr>
          <p:cNvSpPr>
            <a:spLocks noGrp="1"/>
          </p:cNvSpPr>
          <p:nvPr>
            <p:ph type="dt" sz="half" idx="10"/>
          </p:nvPr>
        </p:nvSpPr>
        <p:spPr/>
        <p:txBody>
          <a:bodyPr/>
          <a:lstStyle/>
          <a:p>
            <a:fld id="{ADC60B85-3D7F-DC4F-B12E-7236F2B73FBC}" type="datetimeFigureOut">
              <a:rPr lang="en-GB" smtClean="0"/>
              <a:t>18/05/2025</a:t>
            </a:fld>
            <a:endParaRPr lang="en-GB"/>
          </a:p>
        </p:txBody>
      </p:sp>
      <p:sp>
        <p:nvSpPr>
          <p:cNvPr id="5" name="Marcador de pie de página 4">
            <a:extLst>
              <a:ext uri="{FF2B5EF4-FFF2-40B4-BE49-F238E27FC236}">
                <a16:creationId xmlns:a16="http://schemas.microsoft.com/office/drawing/2014/main" id="{6924708C-39E9-D6D9-5068-16631E5FE3C4}"/>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34C726A2-8C85-6AE0-A01F-00FD7E31159D}"/>
              </a:ext>
            </a:extLst>
          </p:cNvPr>
          <p:cNvSpPr>
            <a:spLocks noGrp="1"/>
          </p:cNvSpPr>
          <p:nvPr>
            <p:ph type="sldNum" sz="quarter" idx="12"/>
          </p:nvPr>
        </p:nvSpPr>
        <p:spPr/>
        <p:txBody>
          <a:bodyPr/>
          <a:lstStyle/>
          <a:p>
            <a:fld id="{DF659A17-4B58-F84A-AFD8-C783F9CCC349}" type="slidenum">
              <a:rPr lang="en-GB" smtClean="0"/>
              <a:t>‹Nº›</a:t>
            </a:fld>
            <a:endParaRPr lang="en-GB"/>
          </a:p>
        </p:txBody>
      </p:sp>
    </p:spTree>
    <p:extLst>
      <p:ext uri="{BB962C8B-B14F-4D97-AF65-F5344CB8AC3E}">
        <p14:creationId xmlns:p14="http://schemas.microsoft.com/office/powerpoint/2010/main" val="2510081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281C8A1-B07C-2A7A-5C7B-9851DCDADB00}"/>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12001849-6143-BE1F-9D32-07A97161FF92}"/>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361E395C-6181-A5AD-ABCB-DF9364D0E9DD}"/>
              </a:ext>
            </a:extLst>
          </p:cNvPr>
          <p:cNvSpPr>
            <a:spLocks noGrp="1"/>
          </p:cNvSpPr>
          <p:nvPr>
            <p:ph type="dt" sz="half" idx="10"/>
          </p:nvPr>
        </p:nvSpPr>
        <p:spPr/>
        <p:txBody>
          <a:bodyPr/>
          <a:lstStyle/>
          <a:p>
            <a:fld id="{ADC60B85-3D7F-DC4F-B12E-7236F2B73FBC}" type="datetimeFigureOut">
              <a:rPr lang="en-GB" smtClean="0"/>
              <a:t>18/05/2025</a:t>
            </a:fld>
            <a:endParaRPr lang="en-GB"/>
          </a:p>
        </p:txBody>
      </p:sp>
      <p:sp>
        <p:nvSpPr>
          <p:cNvPr id="5" name="Marcador de pie de página 4">
            <a:extLst>
              <a:ext uri="{FF2B5EF4-FFF2-40B4-BE49-F238E27FC236}">
                <a16:creationId xmlns:a16="http://schemas.microsoft.com/office/drawing/2014/main" id="{0796FB6C-AB03-D2FD-DA2E-346815550F98}"/>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27F91A7D-1FD0-1853-8508-493BB5B25088}"/>
              </a:ext>
            </a:extLst>
          </p:cNvPr>
          <p:cNvSpPr>
            <a:spLocks noGrp="1"/>
          </p:cNvSpPr>
          <p:nvPr>
            <p:ph type="sldNum" sz="quarter" idx="12"/>
          </p:nvPr>
        </p:nvSpPr>
        <p:spPr/>
        <p:txBody>
          <a:bodyPr/>
          <a:lstStyle/>
          <a:p>
            <a:fld id="{DF659A17-4B58-F84A-AFD8-C783F9CCC349}" type="slidenum">
              <a:rPr lang="en-GB" smtClean="0"/>
              <a:t>‹Nº›</a:t>
            </a:fld>
            <a:endParaRPr lang="en-GB"/>
          </a:p>
        </p:txBody>
      </p:sp>
    </p:spTree>
    <p:extLst>
      <p:ext uri="{BB962C8B-B14F-4D97-AF65-F5344CB8AC3E}">
        <p14:creationId xmlns:p14="http://schemas.microsoft.com/office/powerpoint/2010/main" val="1544975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ortada">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38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ors AMB TÍTOL">
    <p:spTree>
      <p:nvGrpSpPr>
        <p:cNvPr id="1" name=""/>
        <p:cNvGrpSpPr/>
        <p:nvPr/>
      </p:nvGrpSpPr>
      <p:grpSpPr>
        <a:xfrm>
          <a:off x="0" y="0"/>
          <a:ext cx="0" cy="0"/>
          <a:chOff x="0" y="0"/>
          <a:chExt cx="0" cy="0"/>
        </a:xfrm>
      </p:grpSpPr>
      <p:sp>
        <p:nvSpPr>
          <p:cNvPr id="3" name="Rectángulo 2"/>
          <p:cNvSpPr/>
          <p:nvPr userDrawn="1"/>
        </p:nvSpPr>
        <p:spPr>
          <a:xfrm>
            <a:off x="-304800" y="-186267"/>
            <a:ext cx="9541933" cy="8530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cxnSp>
        <p:nvCxnSpPr>
          <p:cNvPr id="17" name="Conector recto 16">
            <a:extLst>
              <a:ext uri="{FF2B5EF4-FFF2-40B4-BE49-F238E27FC236}">
                <a16:creationId xmlns:a16="http://schemas.microsoft.com/office/drawing/2014/main" id="{66791665-9B68-43DA-A238-9FC870B65259}"/>
              </a:ext>
            </a:extLst>
          </p:cNvPr>
          <p:cNvCxnSpPr/>
          <p:nvPr userDrawn="1"/>
        </p:nvCxnSpPr>
        <p:spPr>
          <a:xfrm>
            <a:off x="-1185974" y="666750"/>
            <a:ext cx="3485313" cy="0"/>
          </a:xfrm>
          <a:prstGeom prst="line">
            <a:avLst/>
          </a:prstGeom>
          <a:ln>
            <a:solidFill>
              <a:srgbClr val="1134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74333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OR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40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R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920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2F0292D-1797-49A5-8D2D-8D50C72EF3CC}" type="datetimeFigureOut">
              <a:rPr lang="en-US" smtClean="0"/>
              <a:t>5/18/25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C888B-D9F9-4E54-B722-F151A9F45E95}" type="slidenum">
              <a:rPr lang="en-US" smtClean="0"/>
              <a:t>‹Nº›</a:t>
            </a:fld>
            <a:endParaRPr lang="en-US"/>
          </a:p>
        </p:txBody>
      </p:sp>
    </p:spTree>
    <p:extLst>
      <p:ext uri="{BB962C8B-B14F-4D97-AF65-F5344CB8AC3E}">
        <p14:creationId xmlns:p14="http://schemas.microsoft.com/office/powerpoint/2010/main" val="1322649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portada">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42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teriors AMB TÍTOL">
    <p:spTree>
      <p:nvGrpSpPr>
        <p:cNvPr id="1" name=""/>
        <p:cNvGrpSpPr/>
        <p:nvPr/>
      </p:nvGrpSpPr>
      <p:grpSpPr>
        <a:xfrm>
          <a:off x="0" y="0"/>
          <a:ext cx="0" cy="0"/>
          <a:chOff x="0" y="0"/>
          <a:chExt cx="0" cy="0"/>
        </a:xfrm>
      </p:grpSpPr>
      <p:sp>
        <p:nvSpPr>
          <p:cNvPr id="3" name="Rectángulo 2"/>
          <p:cNvSpPr/>
          <p:nvPr userDrawn="1"/>
        </p:nvSpPr>
        <p:spPr>
          <a:xfrm>
            <a:off x="-304800" y="-186267"/>
            <a:ext cx="9541933" cy="8530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cxnSp>
        <p:nvCxnSpPr>
          <p:cNvPr id="17" name="Conector recto 16">
            <a:extLst>
              <a:ext uri="{FF2B5EF4-FFF2-40B4-BE49-F238E27FC236}">
                <a16:creationId xmlns:a16="http://schemas.microsoft.com/office/drawing/2014/main" id="{66791665-9B68-43DA-A238-9FC870B65259}"/>
              </a:ext>
            </a:extLst>
          </p:cNvPr>
          <p:cNvCxnSpPr/>
          <p:nvPr userDrawn="1"/>
        </p:nvCxnSpPr>
        <p:spPr>
          <a:xfrm>
            <a:off x="-1185974" y="666750"/>
            <a:ext cx="3485313" cy="0"/>
          </a:xfrm>
          <a:prstGeom prst="line">
            <a:avLst/>
          </a:prstGeom>
          <a:ln>
            <a:solidFill>
              <a:srgbClr val="1134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33831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OR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85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4319A8-A2F0-FE9D-E361-763F18F02764}"/>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3C86C6D1-549E-75FA-75EC-E0D1D36F95A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E15D2D82-362A-DF53-E788-EA672BDE1D0A}"/>
              </a:ext>
            </a:extLst>
          </p:cNvPr>
          <p:cNvSpPr>
            <a:spLocks noGrp="1"/>
          </p:cNvSpPr>
          <p:nvPr>
            <p:ph type="dt" sz="half" idx="10"/>
          </p:nvPr>
        </p:nvSpPr>
        <p:spPr/>
        <p:txBody>
          <a:bodyPr/>
          <a:lstStyle/>
          <a:p>
            <a:fld id="{ADC60B85-3D7F-DC4F-B12E-7236F2B73FBC}" type="datetimeFigureOut">
              <a:rPr lang="en-GB" smtClean="0"/>
              <a:t>18/05/2025</a:t>
            </a:fld>
            <a:endParaRPr lang="en-GB"/>
          </a:p>
        </p:txBody>
      </p:sp>
      <p:sp>
        <p:nvSpPr>
          <p:cNvPr id="5" name="Marcador de pie de página 4">
            <a:extLst>
              <a:ext uri="{FF2B5EF4-FFF2-40B4-BE49-F238E27FC236}">
                <a16:creationId xmlns:a16="http://schemas.microsoft.com/office/drawing/2014/main" id="{E7963838-9E6F-1A01-F742-FDDF249447B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2614DAA9-A7CD-9EA7-9334-703A6FE41806}"/>
              </a:ext>
            </a:extLst>
          </p:cNvPr>
          <p:cNvSpPr>
            <a:spLocks noGrp="1"/>
          </p:cNvSpPr>
          <p:nvPr>
            <p:ph type="sldNum" sz="quarter" idx="12"/>
          </p:nvPr>
        </p:nvSpPr>
        <p:spPr/>
        <p:txBody>
          <a:bodyPr/>
          <a:lstStyle/>
          <a:p>
            <a:fld id="{DF659A17-4B58-F84A-AFD8-C783F9CCC349}" type="slidenum">
              <a:rPr lang="en-GB" smtClean="0"/>
              <a:t>‹Nº›</a:t>
            </a:fld>
            <a:endParaRPr lang="en-GB"/>
          </a:p>
        </p:txBody>
      </p:sp>
    </p:spTree>
    <p:extLst>
      <p:ext uri="{BB962C8B-B14F-4D97-AF65-F5344CB8AC3E}">
        <p14:creationId xmlns:p14="http://schemas.microsoft.com/office/powerpoint/2010/main" val="351445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D061F9-5653-C364-9054-894CA75168E9}"/>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E32F5C13-AF08-B558-802F-96D096793F3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CBBC72E-0437-E38C-C7D4-C657DD37F1FF}"/>
              </a:ext>
            </a:extLst>
          </p:cNvPr>
          <p:cNvSpPr>
            <a:spLocks noGrp="1"/>
          </p:cNvSpPr>
          <p:nvPr>
            <p:ph type="dt" sz="half" idx="10"/>
          </p:nvPr>
        </p:nvSpPr>
        <p:spPr/>
        <p:txBody>
          <a:bodyPr/>
          <a:lstStyle/>
          <a:p>
            <a:fld id="{ADC60B85-3D7F-DC4F-B12E-7236F2B73FBC}" type="datetimeFigureOut">
              <a:rPr lang="en-GB" smtClean="0"/>
              <a:t>18/05/2025</a:t>
            </a:fld>
            <a:endParaRPr lang="en-GB"/>
          </a:p>
        </p:txBody>
      </p:sp>
      <p:sp>
        <p:nvSpPr>
          <p:cNvPr id="5" name="Marcador de pie de página 4">
            <a:extLst>
              <a:ext uri="{FF2B5EF4-FFF2-40B4-BE49-F238E27FC236}">
                <a16:creationId xmlns:a16="http://schemas.microsoft.com/office/drawing/2014/main" id="{4E6E70F2-8BA7-A364-2A50-E0CE3AAEB3B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FB62E0EB-4E09-9549-CBD1-DBE8A6B7CF0A}"/>
              </a:ext>
            </a:extLst>
          </p:cNvPr>
          <p:cNvSpPr>
            <a:spLocks noGrp="1"/>
          </p:cNvSpPr>
          <p:nvPr>
            <p:ph type="sldNum" sz="quarter" idx="12"/>
          </p:nvPr>
        </p:nvSpPr>
        <p:spPr/>
        <p:txBody>
          <a:bodyPr/>
          <a:lstStyle/>
          <a:p>
            <a:fld id="{DF659A17-4B58-F84A-AFD8-C783F9CCC349}" type="slidenum">
              <a:rPr lang="en-GB" smtClean="0"/>
              <a:t>‹Nº›</a:t>
            </a:fld>
            <a:endParaRPr lang="en-GB"/>
          </a:p>
        </p:txBody>
      </p:sp>
    </p:spTree>
    <p:extLst>
      <p:ext uri="{BB962C8B-B14F-4D97-AF65-F5344CB8AC3E}">
        <p14:creationId xmlns:p14="http://schemas.microsoft.com/office/powerpoint/2010/main" val="425730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2.e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1.wmf"/><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94354" y="6118887"/>
            <a:ext cx="1879771" cy="507769"/>
          </a:xfrm>
          <a:prstGeom prst="rect">
            <a:avLst/>
          </a:prstGeom>
        </p:spPr>
      </p:pic>
      <p:pic>
        <p:nvPicPr>
          <p:cNvPr id="3" name="Imagen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969819" y="6120678"/>
            <a:ext cx="2954488" cy="480434"/>
          </a:xfrm>
          <a:prstGeom prst="rect">
            <a:avLst/>
          </a:prstGeom>
        </p:spPr>
      </p:pic>
    </p:spTree>
    <p:extLst>
      <p:ext uri="{BB962C8B-B14F-4D97-AF65-F5344CB8AC3E}">
        <p14:creationId xmlns:p14="http://schemas.microsoft.com/office/powerpoint/2010/main" val="302536914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0" r:id="rId5"/>
    <p:sldLayoutId id="2147483663" r:id="rId6"/>
    <p:sldLayoutId id="214748366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BBF0314-27E5-460C-4B25-1137AC26CBB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9FE7FC4F-C855-0509-F581-92AADD8192D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35C7E0BD-70EE-A1D7-3253-62074B194AE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DC60B85-3D7F-DC4F-B12E-7236F2B73FBC}" type="datetimeFigureOut">
              <a:rPr lang="en-GB" smtClean="0"/>
              <a:t>18/05/2025</a:t>
            </a:fld>
            <a:endParaRPr lang="en-GB"/>
          </a:p>
        </p:txBody>
      </p:sp>
      <p:sp>
        <p:nvSpPr>
          <p:cNvPr id="5" name="Marcador de pie de página 4">
            <a:extLst>
              <a:ext uri="{FF2B5EF4-FFF2-40B4-BE49-F238E27FC236}">
                <a16:creationId xmlns:a16="http://schemas.microsoft.com/office/drawing/2014/main" id="{7AE18A60-ACE1-3C7E-3237-256E805F0F8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4BDDA929-6EAF-C980-914F-ADB525C1FEB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F659A17-4B58-F84A-AFD8-C783F9CCC349}" type="slidenum">
              <a:rPr lang="en-GB" smtClean="0"/>
              <a:t>‹Nº›</a:t>
            </a:fld>
            <a:endParaRPr lang="en-GB"/>
          </a:p>
        </p:txBody>
      </p:sp>
      <p:pic>
        <p:nvPicPr>
          <p:cNvPr id="7" name="Imagen 6">
            <a:extLst>
              <a:ext uri="{FF2B5EF4-FFF2-40B4-BE49-F238E27FC236}">
                <a16:creationId xmlns:a16="http://schemas.microsoft.com/office/drawing/2014/main" id="{EE5F2E29-26EC-80F0-8F86-5D8CD4278F5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4354" y="6118887"/>
            <a:ext cx="1879771" cy="507769"/>
          </a:xfrm>
          <a:prstGeom prst="rect">
            <a:avLst/>
          </a:prstGeom>
        </p:spPr>
      </p:pic>
      <p:pic>
        <p:nvPicPr>
          <p:cNvPr id="8" name="Imagen 7">
            <a:extLst>
              <a:ext uri="{FF2B5EF4-FFF2-40B4-BE49-F238E27FC236}">
                <a16:creationId xmlns:a16="http://schemas.microsoft.com/office/drawing/2014/main" id="{1E8BF423-45C5-6E8C-EBF8-9307C9F4BA8D}"/>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969819" y="6120678"/>
            <a:ext cx="2954488" cy="480434"/>
          </a:xfrm>
          <a:prstGeom prst="rect">
            <a:avLst/>
          </a:prstGeom>
        </p:spPr>
      </p:pic>
    </p:spTree>
    <p:extLst>
      <p:ext uri="{BB962C8B-B14F-4D97-AF65-F5344CB8AC3E}">
        <p14:creationId xmlns:p14="http://schemas.microsoft.com/office/powerpoint/2010/main" val="493554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jpeg"/><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8.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19" Type="http://schemas.openxmlformats.org/officeDocument/2006/relationships/image" Target="../media/image29.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9.xml"/><Relationship Id="rId5" Type="http://schemas.openxmlformats.org/officeDocument/2006/relationships/image" Target="../media/image33.sv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Exemple%20GFocal%20Cribratge_cancer_mama.pdf" TargetMode="External"/><Relationship Id="rId1" Type="http://schemas.openxmlformats.org/officeDocument/2006/relationships/slideLayout" Target="../slideLayouts/slideLayout9.xml"/><Relationship Id="rId4" Type="http://schemas.openxmlformats.org/officeDocument/2006/relationships/image" Target="../media/image35.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ubtitle 2"/>
          <p:cNvSpPr txBox="1">
            <a:spLocks/>
          </p:cNvSpPr>
          <p:nvPr/>
        </p:nvSpPr>
        <p:spPr>
          <a:xfrm>
            <a:off x="2097559" y="6250993"/>
            <a:ext cx="699617" cy="30538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sz="1200" b="1">
              <a:solidFill>
                <a:schemeClr val="tx1">
                  <a:lumMod val="50000"/>
                  <a:lumOff val="50000"/>
                </a:schemeClr>
              </a:solidFill>
            </a:endParaRPr>
          </a:p>
        </p:txBody>
      </p:sp>
      <p:sp>
        <p:nvSpPr>
          <p:cNvPr id="11" name="Subtitle 2"/>
          <p:cNvSpPr txBox="1">
            <a:spLocks/>
          </p:cNvSpPr>
          <p:nvPr/>
        </p:nvSpPr>
        <p:spPr>
          <a:xfrm>
            <a:off x="4576434" y="5437089"/>
            <a:ext cx="4567567" cy="470421"/>
          </a:xfrm>
          <a:prstGeom prst="rect">
            <a:avLst/>
          </a:prstGeom>
          <a:noFill/>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sz="2800" b="1">
              <a:solidFill>
                <a:schemeClr val="bg1"/>
              </a:solidFill>
              <a:cs typeface="Calibri"/>
            </a:endParaRPr>
          </a:p>
        </p:txBody>
      </p:sp>
      <p:sp>
        <p:nvSpPr>
          <p:cNvPr id="8" name="Subtitle 2"/>
          <p:cNvSpPr txBox="1">
            <a:spLocks/>
          </p:cNvSpPr>
          <p:nvPr/>
        </p:nvSpPr>
        <p:spPr>
          <a:xfrm>
            <a:off x="4742913" y="4113274"/>
            <a:ext cx="3927532" cy="72118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Bef>
                <a:spcPts val="0"/>
              </a:spcBef>
            </a:pPr>
            <a:r>
              <a:rPr lang="en-GB" sz="1800" b="1" dirty="0"/>
              <a:t>Maria Kapanadze Kapanadze, PhD</a:t>
            </a:r>
          </a:p>
          <a:p>
            <a:pPr algn="r">
              <a:spcBef>
                <a:spcPts val="0"/>
              </a:spcBef>
            </a:pPr>
            <a:r>
              <a:rPr lang="en-GB" sz="1800" dirty="0"/>
              <a:t>Research Professor</a:t>
            </a:r>
          </a:p>
          <a:p>
            <a:pPr algn="r">
              <a:spcBef>
                <a:spcPts val="0"/>
              </a:spcBef>
            </a:pPr>
            <a:r>
              <a:rPr lang="en-GB" sz="1800" dirty="0"/>
              <a:t> Occupational Therapy Department</a:t>
            </a:r>
          </a:p>
          <a:p>
            <a:pPr algn="r">
              <a:spcBef>
                <a:spcPts val="0"/>
              </a:spcBef>
            </a:pPr>
            <a:endParaRPr lang="en-GB" sz="1800" dirty="0"/>
          </a:p>
          <a:p>
            <a:pPr algn="r">
              <a:spcBef>
                <a:spcPts val="0"/>
              </a:spcBef>
            </a:pPr>
            <a:r>
              <a:rPr lang="en-GB" sz="1800" dirty="0"/>
              <a:t>Contributions: </a:t>
            </a:r>
            <a:r>
              <a:rPr lang="en-GB" sz="1800" b="1" dirty="0"/>
              <a:t>Núria </a:t>
            </a:r>
            <a:r>
              <a:rPr lang="en-GB" sz="1800" b="1" dirty="0" err="1"/>
              <a:t>Codern</a:t>
            </a:r>
            <a:r>
              <a:rPr lang="en-GB" sz="1800" b="1" dirty="0"/>
              <a:t>-Bové, PhD</a:t>
            </a:r>
          </a:p>
          <a:p>
            <a:pPr algn="r">
              <a:spcBef>
                <a:spcPts val="0"/>
              </a:spcBef>
            </a:pPr>
            <a:r>
              <a:rPr lang="en-GB" sz="1800" b="1" dirty="0"/>
              <a:t>Research Professor</a:t>
            </a:r>
          </a:p>
          <a:p>
            <a:pPr algn="r">
              <a:spcBef>
                <a:spcPts val="0"/>
              </a:spcBef>
            </a:pPr>
            <a:r>
              <a:rPr lang="en-GB" sz="1800" dirty="0"/>
              <a:t>Nursing Department </a:t>
            </a:r>
          </a:p>
          <a:p>
            <a:pPr algn="r">
              <a:spcBef>
                <a:spcPts val="0"/>
              </a:spcBef>
            </a:pPr>
            <a:r>
              <a:rPr lang="en-GB" sz="1800" dirty="0"/>
              <a:t>21/05/2025</a:t>
            </a:r>
          </a:p>
          <a:p>
            <a:pPr algn="l"/>
            <a:endParaRPr lang="en-US" sz="1200" b="1" dirty="0">
              <a:solidFill>
                <a:schemeClr val="tx1">
                  <a:lumMod val="50000"/>
                  <a:lumOff val="50000"/>
                </a:schemeClr>
              </a:solidFill>
            </a:endParaRPr>
          </a:p>
          <a:p>
            <a:pPr algn="l"/>
            <a:endParaRPr lang="en-US" sz="1200" b="1" dirty="0">
              <a:solidFill>
                <a:schemeClr val="tx1">
                  <a:lumMod val="50000"/>
                  <a:lumOff val="50000"/>
                </a:schemeClr>
              </a:solidFill>
            </a:endParaRPr>
          </a:p>
        </p:txBody>
      </p:sp>
      <p:sp>
        <p:nvSpPr>
          <p:cNvPr id="3" name="CuadroTexto 2">
            <a:extLst>
              <a:ext uri="{FF2B5EF4-FFF2-40B4-BE49-F238E27FC236}">
                <a16:creationId xmlns:a16="http://schemas.microsoft.com/office/drawing/2014/main" id="{017858CA-8774-2D86-6B04-B69338F9508D}"/>
              </a:ext>
            </a:extLst>
          </p:cNvPr>
          <p:cNvSpPr txBox="1"/>
          <p:nvPr/>
        </p:nvSpPr>
        <p:spPr>
          <a:xfrm>
            <a:off x="1968060" y="2396367"/>
            <a:ext cx="5549705" cy="646331"/>
          </a:xfrm>
          <a:prstGeom prst="rect">
            <a:avLst/>
          </a:prstGeom>
          <a:noFill/>
        </p:spPr>
        <p:txBody>
          <a:bodyPr wrap="square">
            <a:spAutoFit/>
          </a:bodyPr>
          <a:lstStyle/>
          <a:p>
            <a:pPr algn="ctr"/>
            <a:r>
              <a:rPr lang="en-US" sz="1800" b="1" dirty="0">
                <a:effectLst/>
                <a:latin typeface="Calibri" panose="020F0502020204030204" pitchFamily="34" charset="0"/>
                <a:ea typeface="Times New Roman" panose="02020603050405020304" pitchFamily="18" charset="0"/>
              </a:rPr>
              <a:t>Qualitative Research in Health and Social Sciences </a:t>
            </a:r>
          </a:p>
          <a:p>
            <a:pPr algn="ctr"/>
            <a:r>
              <a:rPr lang="en-US" sz="1800" b="1" dirty="0">
                <a:effectLst/>
                <a:latin typeface="Calibri" panose="020F0502020204030204" pitchFamily="34" charset="0"/>
                <a:ea typeface="Times New Roman" panose="02020603050405020304" pitchFamily="18" charset="0"/>
              </a:rPr>
              <a:t>and the Focus Group Methodology</a:t>
            </a:r>
            <a:r>
              <a:rPr lang="en-US" sz="1800" dirty="0">
                <a:effectLst/>
                <a:latin typeface="Calibri" panose="020F0502020204030204" pitchFamily="34" charset="0"/>
                <a:ea typeface="MS Mincho" panose="02020609040205080304" pitchFamily="49" charset="-128"/>
              </a:rPr>
              <a:t> </a:t>
            </a:r>
            <a:endParaRPr lang="en-GB" sz="2800" b="1" dirty="0"/>
          </a:p>
        </p:txBody>
      </p:sp>
      <p:pic>
        <p:nvPicPr>
          <p:cNvPr id="6" name="Picture 3">
            <a:extLst>
              <a:ext uri="{FF2B5EF4-FFF2-40B4-BE49-F238E27FC236}">
                <a16:creationId xmlns:a16="http://schemas.microsoft.com/office/drawing/2014/main" id="{9C4B8823-D491-7C34-EE06-F5172BD2F4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112" y="70110"/>
            <a:ext cx="1485900" cy="1447800"/>
          </a:xfrm>
          <a:prstGeom prst="rect">
            <a:avLst/>
          </a:prstGeom>
          <a:noFill/>
          <a:ln>
            <a:noFill/>
          </a:ln>
        </p:spPr>
      </p:pic>
      <p:pic>
        <p:nvPicPr>
          <p:cNvPr id="7" name="Picture 2">
            <a:extLst>
              <a:ext uri="{FF2B5EF4-FFF2-40B4-BE49-F238E27FC236}">
                <a16:creationId xmlns:a16="http://schemas.microsoft.com/office/drawing/2014/main" id="{3F6412CC-856C-A4F6-C6B4-AC49772CA7B3}"/>
              </a:ext>
            </a:extLst>
          </p:cNvPr>
          <p:cNvPicPr>
            <a:picLocks noChangeAspect="1"/>
          </p:cNvPicPr>
          <p:nvPr/>
        </p:nvPicPr>
        <p:blipFill>
          <a:blip r:embed="rId3"/>
          <a:srcRect/>
          <a:stretch>
            <a:fillRect/>
          </a:stretch>
        </p:blipFill>
        <p:spPr bwMode="auto">
          <a:xfrm>
            <a:off x="2097559" y="209191"/>
            <a:ext cx="762000" cy="1244600"/>
          </a:xfrm>
          <a:prstGeom prst="rect">
            <a:avLst/>
          </a:prstGeom>
          <a:noFill/>
          <a:ln w="9525">
            <a:noFill/>
            <a:miter lim="800000"/>
            <a:headEnd/>
            <a:tailEnd/>
          </a:ln>
        </p:spPr>
      </p:pic>
      <p:pic>
        <p:nvPicPr>
          <p:cNvPr id="9" name="Picture 1">
            <a:extLst>
              <a:ext uri="{FF2B5EF4-FFF2-40B4-BE49-F238E27FC236}">
                <a16:creationId xmlns:a16="http://schemas.microsoft.com/office/drawing/2014/main" id="{10853197-0A47-20C3-0EE4-9BAA931AE8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56000" y="158391"/>
            <a:ext cx="2032000" cy="1295400"/>
          </a:xfrm>
          <a:prstGeom prst="rect">
            <a:avLst/>
          </a:prstGeom>
          <a:noFill/>
          <a:ln>
            <a:noFill/>
          </a:ln>
        </p:spPr>
      </p:pic>
      <p:pic>
        <p:nvPicPr>
          <p:cNvPr id="10" name="Picture 4">
            <a:extLst>
              <a:ext uri="{FF2B5EF4-FFF2-40B4-BE49-F238E27FC236}">
                <a16:creationId xmlns:a16="http://schemas.microsoft.com/office/drawing/2014/main" id="{E2EB5E81-4DC9-E340-26FC-C44D4CA328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70079" y="119291"/>
            <a:ext cx="736600" cy="1206500"/>
          </a:xfrm>
          <a:prstGeom prst="rect">
            <a:avLst/>
          </a:prstGeom>
          <a:noFill/>
          <a:ln>
            <a:noFill/>
          </a:ln>
        </p:spPr>
      </p:pic>
      <p:pic>
        <p:nvPicPr>
          <p:cNvPr id="13" name="Imagen 12" descr="Imagen que contiene Logotipo&#10;&#10;Descripción generada automáticamente">
            <a:extLst>
              <a:ext uri="{FF2B5EF4-FFF2-40B4-BE49-F238E27FC236}">
                <a16:creationId xmlns:a16="http://schemas.microsoft.com/office/drawing/2014/main" id="{291E5AB3-CFCC-AC64-F764-7D4AC3601694}"/>
              </a:ext>
            </a:extLst>
          </p:cNvPr>
          <p:cNvPicPr>
            <a:picLocks noChangeAspect="1"/>
          </p:cNvPicPr>
          <p:nvPr/>
        </p:nvPicPr>
        <p:blipFill>
          <a:blip r:embed="rId6"/>
          <a:stretch>
            <a:fillRect/>
          </a:stretch>
        </p:blipFill>
        <p:spPr>
          <a:xfrm>
            <a:off x="7242626" y="63905"/>
            <a:ext cx="1485901" cy="1397920"/>
          </a:xfrm>
          <a:prstGeom prst="rect">
            <a:avLst/>
          </a:prstGeom>
        </p:spPr>
      </p:pic>
    </p:spTree>
    <p:extLst>
      <p:ext uri="{BB962C8B-B14F-4D97-AF65-F5344CB8AC3E}">
        <p14:creationId xmlns:p14="http://schemas.microsoft.com/office/powerpoint/2010/main" val="49734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3B8E9D"/>
                </a:solidFill>
              </a:rPr>
              <a:t>Inclusion and Exclusion Criteria</a:t>
            </a:r>
          </a:p>
        </p:txBody>
      </p:sp>
      <p:sp>
        <p:nvSpPr>
          <p:cNvPr id="3" name="Content Placeholder 2"/>
          <p:cNvSpPr>
            <a:spLocks noGrp="1"/>
          </p:cNvSpPr>
          <p:nvPr>
            <p:ph idx="1"/>
          </p:nvPr>
        </p:nvSpPr>
        <p:spPr/>
        <p:txBody>
          <a:bodyPr/>
          <a:lstStyle/>
          <a:p>
            <a:endParaRPr dirty="0"/>
          </a:p>
          <a:p>
            <a:pPr>
              <a:buFont typeface="Wingdings" pitchFamily="2" charset="2"/>
              <a:buChar char="ü"/>
              <a:defRPr sz="1800"/>
            </a:pPr>
            <a:r>
              <a:rPr dirty="0"/>
              <a:t>Inclusion: Women, all age groups, all social classes, willing to participate</a:t>
            </a:r>
          </a:p>
          <a:p>
            <a:pPr>
              <a:buFont typeface="Wingdings" pitchFamily="2" charset="2"/>
              <a:buChar char="ü"/>
              <a:defRPr sz="1800"/>
            </a:pPr>
            <a:r>
              <a:rPr dirty="0"/>
              <a:t>Exclusion: Refusal to participate</a:t>
            </a:r>
          </a:p>
        </p:txBody>
      </p:sp>
      <p:sp>
        <p:nvSpPr>
          <p:cNvPr id="4" name="Rectángulo redondeado 3">
            <a:extLst>
              <a:ext uri="{FF2B5EF4-FFF2-40B4-BE49-F238E27FC236}">
                <a16:creationId xmlns:a16="http://schemas.microsoft.com/office/drawing/2014/main" id="{CC48A671-6F34-3D87-4626-8E39B6291317}"/>
              </a:ext>
            </a:extLst>
          </p:cNvPr>
          <p:cNvSpPr/>
          <p:nvPr/>
        </p:nvSpPr>
        <p:spPr>
          <a:xfrm>
            <a:off x="1735493" y="3429000"/>
            <a:ext cx="5355772" cy="201541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noProof="0" dirty="0"/>
              <a:t>To ensure that the sample is representative, inclusion criteria are combined to create theoretical profiles. Once the theoretical profiles are defined, the aim is to select them using sampling techniques (e.g., convenience sampling).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3B8E9D"/>
                </a:solidFill>
              </a:rPr>
              <a:t>Sample Size and Saturation</a:t>
            </a:r>
          </a:p>
        </p:txBody>
      </p:sp>
      <p:sp>
        <p:nvSpPr>
          <p:cNvPr id="3" name="Content Placeholder 2"/>
          <p:cNvSpPr>
            <a:spLocks noGrp="1"/>
          </p:cNvSpPr>
          <p:nvPr>
            <p:ph idx="1"/>
          </p:nvPr>
        </p:nvSpPr>
        <p:spPr>
          <a:xfrm>
            <a:off x="628650" y="1324947"/>
            <a:ext cx="7886700" cy="4852016"/>
          </a:xfrm>
        </p:spPr>
        <p:txBody>
          <a:bodyPr/>
          <a:lstStyle/>
          <a:p>
            <a:pPr marL="0" indent="0">
              <a:buNone/>
            </a:pPr>
            <a:endParaRPr dirty="0"/>
          </a:p>
          <a:p>
            <a:pPr>
              <a:buFont typeface="Wingdings" pitchFamily="2" charset="2"/>
              <a:buChar char="ü"/>
              <a:defRPr sz="1800"/>
            </a:pPr>
            <a:r>
              <a:rPr dirty="0"/>
              <a:t>Minimum: 12 profiles to reflect </a:t>
            </a:r>
            <a:r>
              <a:rPr lang="es-ES" dirty="0" err="1"/>
              <a:t>the</a:t>
            </a:r>
            <a:r>
              <a:rPr lang="es-ES" dirty="0"/>
              <a:t> </a:t>
            </a:r>
            <a:r>
              <a:rPr dirty="0"/>
              <a:t>social structure</a:t>
            </a:r>
          </a:p>
          <a:p>
            <a:pPr>
              <a:buFont typeface="Wingdings" pitchFamily="2" charset="2"/>
              <a:buChar char="ü"/>
              <a:defRPr sz="1800"/>
            </a:pPr>
            <a:r>
              <a:rPr dirty="0"/>
              <a:t>Final size determined by data saturation—no new info</a:t>
            </a:r>
            <a:r>
              <a:rPr lang="es-ES" dirty="0" err="1"/>
              <a:t>rmation</a:t>
            </a:r>
            <a:r>
              <a:rPr dirty="0"/>
              <a:t> emerges</a:t>
            </a:r>
          </a:p>
        </p:txBody>
      </p:sp>
      <p:graphicFrame>
        <p:nvGraphicFramePr>
          <p:cNvPr id="6" name="Taula 4">
            <a:extLst>
              <a:ext uri="{FF2B5EF4-FFF2-40B4-BE49-F238E27FC236}">
                <a16:creationId xmlns:a16="http://schemas.microsoft.com/office/drawing/2014/main" id="{7CC254D0-D43A-5295-BD56-640E314E93FC}"/>
              </a:ext>
            </a:extLst>
          </p:cNvPr>
          <p:cNvGraphicFramePr>
            <a:graphicFrameLocks noGrp="1"/>
          </p:cNvGraphicFramePr>
          <p:nvPr>
            <p:extLst>
              <p:ext uri="{D42A27DB-BD31-4B8C-83A1-F6EECF244321}">
                <p14:modId xmlns:p14="http://schemas.microsoft.com/office/powerpoint/2010/main" val="58798511"/>
              </p:ext>
            </p:extLst>
          </p:nvPr>
        </p:nvGraphicFramePr>
        <p:xfrm>
          <a:off x="628650" y="2557919"/>
          <a:ext cx="7886701" cy="3273485"/>
        </p:xfrm>
        <a:graphic>
          <a:graphicData uri="http://schemas.openxmlformats.org/drawingml/2006/table">
            <a:tbl>
              <a:tblPr firstRow="1" bandRow="1">
                <a:tableStyleId>{46F890A9-2807-4EBB-B81D-B2AA78EC7F39}</a:tableStyleId>
              </a:tblPr>
              <a:tblGrid>
                <a:gridCol w="2095889">
                  <a:extLst>
                    <a:ext uri="{9D8B030D-6E8A-4147-A177-3AD203B41FA5}">
                      <a16:colId xmlns:a16="http://schemas.microsoft.com/office/drawing/2014/main" val="20000"/>
                    </a:ext>
                  </a:extLst>
                </a:gridCol>
                <a:gridCol w="1357345">
                  <a:extLst>
                    <a:ext uri="{9D8B030D-6E8A-4147-A177-3AD203B41FA5}">
                      <a16:colId xmlns:a16="http://schemas.microsoft.com/office/drawing/2014/main" val="20001"/>
                    </a:ext>
                  </a:extLst>
                </a:gridCol>
                <a:gridCol w="1761856">
                  <a:extLst>
                    <a:ext uri="{9D8B030D-6E8A-4147-A177-3AD203B41FA5}">
                      <a16:colId xmlns:a16="http://schemas.microsoft.com/office/drawing/2014/main" val="20002"/>
                    </a:ext>
                  </a:extLst>
                </a:gridCol>
                <a:gridCol w="1094271">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348863">
                <a:tc rowSpan="2">
                  <a:txBody>
                    <a:bodyPr/>
                    <a:lstStyle/>
                    <a:p>
                      <a:r>
                        <a:rPr lang="en-GB" sz="1800" noProof="0" dirty="0"/>
                        <a:t>Socioeconomic level</a:t>
                      </a:r>
                    </a:p>
                  </a:txBody>
                  <a:tcPr marL="91438" marR="91438" marT="45712" marB="45712"/>
                </a:tc>
                <a:tc gridSpan="4">
                  <a:txBody>
                    <a:bodyPr/>
                    <a:lstStyle/>
                    <a:p>
                      <a:r>
                        <a:rPr lang="en-GB" sz="1800" noProof="0" dirty="0"/>
                        <a:t>Age range</a:t>
                      </a:r>
                    </a:p>
                  </a:txBody>
                  <a:tcPr marL="91438" marR="91438" marT="45712" marB="45712"/>
                </a:tc>
                <a:tc hMerge="1">
                  <a:txBody>
                    <a:bodyPr/>
                    <a:lstStyle/>
                    <a:p>
                      <a:endParaRPr lang="ca-ES" dirty="0"/>
                    </a:p>
                  </a:txBody>
                  <a:tcPr/>
                </a:tc>
                <a:tc hMerge="1">
                  <a:txBody>
                    <a:bodyPr/>
                    <a:lstStyle/>
                    <a:p>
                      <a:endParaRPr lang="ca-ES" dirty="0"/>
                    </a:p>
                  </a:txBody>
                  <a:tcPr/>
                </a:tc>
                <a:tc hMerge="1">
                  <a:txBody>
                    <a:bodyPr/>
                    <a:lstStyle/>
                    <a:p>
                      <a:endParaRPr lang="ca-ES" dirty="0"/>
                    </a:p>
                  </a:txBody>
                  <a:tcPr/>
                </a:tc>
                <a:extLst>
                  <a:ext uri="{0D108BD9-81ED-4DB2-BD59-A6C34878D82A}">
                    <a16:rowId xmlns:a16="http://schemas.microsoft.com/office/drawing/2014/main" val="10000"/>
                  </a:ext>
                </a:extLst>
              </a:tr>
              <a:tr h="523317">
                <a:tc vMerge="1">
                  <a:txBody>
                    <a:bodyPr/>
                    <a:lstStyle/>
                    <a:p>
                      <a:endParaRPr lang="ca-ES" dirty="0"/>
                    </a:p>
                  </a:txBody>
                  <a:tcPr/>
                </a:tc>
                <a:tc>
                  <a:txBody>
                    <a:bodyPr/>
                    <a:lstStyle/>
                    <a:p>
                      <a:r>
                        <a:rPr lang="en-GB" sz="1800" b="1" noProof="0" dirty="0"/>
                        <a:t>13-17</a:t>
                      </a:r>
                    </a:p>
                  </a:txBody>
                  <a:tcPr marL="91438" marR="91438" marT="45712" marB="45712"/>
                </a:tc>
                <a:tc>
                  <a:txBody>
                    <a:bodyPr/>
                    <a:lstStyle/>
                    <a:p>
                      <a:r>
                        <a:rPr lang="en-GB" sz="1800" b="1" noProof="0" dirty="0"/>
                        <a:t>18-30</a:t>
                      </a:r>
                    </a:p>
                  </a:txBody>
                  <a:tcPr marL="91438" marR="91438" marT="45712" marB="45712"/>
                </a:tc>
                <a:tc>
                  <a:txBody>
                    <a:bodyPr/>
                    <a:lstStyle/>
                    <a:p>
                      <a:r>
                        <a:rPr lang="en-GB" sz="1800" b="1" noProof="0" dirty="0"/>
                        <a:t>30-60</a:t>
                      </a:r>
                    </a:p>
                  </a:txBody>
                  <a:tcPr marL="91438" marR="91438" marT="45712" marB="45712"/>
                </a:tc>
                <a:tc>
                  <a:txBody>
                    <a:bodyPr/>
                    <a:lstStyle/>
                    <a:p>
                      <a:r>
                        <a:rPr lang="en-GB" sz="1800" b="1" noProof="0" dirty="0"/>
                        <a:t>More then 60</a:t>
                      </a:r>
                    </a:p>
                  </a:txBody>
                  <a:tcPr marL="91438" marR="91438" marT="45712" marB="45712"/>
                </a:tc>
                <a:extLst>
                  <a:ext uri="{0D108BD9-81ED-4DB2-BD59-A6C34878D82A}">
                    <a16:rowId xmlns:a16="http://schemas.microsoft.com/office/drawing/2014/main" val="10001"/>
                  </a:ext>
                </a:extLst>
              </a:tr>
              <a:tr h="610522">
                <a:tc>
                  <a:txBody>
                    <a:bodyPr/>
                    <a:lstStyle/>
                    <a:p>
                      <a:r>
                        <a:rPr lang="en-GB" sz="1800" noProof="0" dirty="0"/>
                        <a:t>Low</a:t>
                      </a:r>
                    </a:p>
                  </a:txBody>
                  <a:tcPr marL="91438" marR="91438" marT="45712" marB="45712"/>
                </a:tc>
                <a:tc>
                  <a:txBody>
                    <a:bodyPr/>
                    <a:lstStyle/>
                    <a:p>
                      <a:pPr algn="ctr"/>
                      <a:r>
                        <a:rPr lang="en-GB" sz="1800" noProof="0" dirty="0"/>
                        <a:t>X</a:t>
                      </a:r>
                    </a:p>
                    <a:p>
                      <a:pPr algn="ctr"/>
                      <a:r>
                        <a:rPr lang="en-GB" sz="1800" noProof="0" dirty="0"/>
                        <a:t>(</a:t>
                      </a:r>
                      <a:r>
                        <a:rPr lang="en-GB" sz="1800" noProof="0" dirty="0" err="1"/>
                        <a:t>perfil</a:t>
                      </a:r>
                      <a:r>
                        <a:rPr lang="en-GB" sz="1800" noProof="0" dirty="0"/>
                        <a:t> 1)</a:t>
                      </a:r>
                    </a:p>
                  </a:txBody>
                  <a:tcPr marL="91438" marR="91438" marT="45712" marB="4571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rPr>
                        <a:t>(</a:t>
                      </a:r>
                      <a:r>
                        <a:rPr kumimoji="0" lang="en-GB" sz="1800" b="0" u="none" strike="noStrike" kern="1200" cap="none" spc="0" normalizeH="0" baseline="0" noProof="0" dirty="0" err="1">
                          <a:ln>
                            <a:noFill/>
                          </a:ln>
                          <a:solidFill>
                            <a:prstClr val="black"/>
                          </a:solidFill>
                          <a:effectLst/>
                          <a:uLnTx/>
                          <a:uFillTx/>
                        </a:rPr>
                        <a:t>perfil</a:t>
                      </a:r>
                      <a:r>
                        <a:rPr kumimoji="0" lang="en-GB" sz="1800" b="0" u="none" strike="noStrike" kern="1200" cap="none" spc="0" normalizeH="0" baseline="0" noProof="0" dirty="0">
                          <a:ln>
                            <a:noFill/>
                          </a:ln>
                          <a:solidFill>
                            <a:prstClr val="black"/>
                          </a:solidFill>
                          <a:effectLst/>
                          <a:uLnTx/>
                          <a:uFillTx/>
                        </a:rPr>
                        <a:t> 4)</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marL="91438" marR="91438" marT="45712" marB="4571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rPr>
                        <a:t>(</a:t>
                      </a:r>
                      <a:r>
                        <a:rPr kumimoji="0" lang="en-GB" sz="1800" b="0" u="none" strike="noStrike" kern="1200" cap="none" spc="0" normalizeH="0" baseline="0" noProof="0" dirty="0" err="1">
                          <a:ln>
                            <a:noFill/>
                          </a:ln>
                          <a:solidFill>
                            <a:prstClr val="black"/>
                          </a:solidFill>
                          <a:effectLst/>
                          <a:uLnTx/>
                          <a:uFillTx/>
                        </a:rPr>
                        <a:t>perfil</a:t>
                      </a:r>
                      <a:r>
                        <a:rPr kumimoji="0" lang="en-GB" sz="1800" b="0" u="none" strike="noStrike" kern="1200" cap="none" spc="0" normalizeH="0" baseline="0" noProof="0" dirty="0">
                          <a:ln>
                            <a:noFill/>
                          </a:ln>
                          <a:solidFill>
                            <a:prstClr val="black"/>
                          </a:solidFill>
                          <a:effectLst/>
                          <a:uLnTx/>
                          <a:uFillTx/>
                        </a:rPr>
                        <a:t> 7)</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marL="91438" marR="91438" marT="45712" marB="4571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rPr>
                        <a:t>(</a:t>
                      </a:r>
                      <a:r>
                        <a:rPr kumimoji="0" lang="en-GB" sz="1800" b="0" u="none" strike="noStrike" kern="1200" cap="none" spc="0" normalizeH="0" baseline="0" noProof="0" dirty="0" err="1">
                          <a:ln>
                            <a:noFill/>
                          </a:ln>
                          <a:solidFill>
                            <a:prstClr val="black"/>
                          </a:solidFill>
                          <a:effectLst/>
                          <a:uLnTx/>
                          <a:uFillTx/>
                        </a:rPr>
                        <a:t>perfil</a:t>
                      </a:r>
                      <a:r>
                        <a:rPr kumimoji="0" lang="en-GB" sz="1800" b="0" u="none" strike="noStrike" kern="1200" cap="none" spc="0" normalizeH="0" baseline="0" noProof="0" dirty="0">
                          <a:ln>
                            <a:noFill/>
                          </a:ln>
                          <a:solidFill>
                            <a:prstClr val="black"/>
                          </a:solidFill>
                          <a:effectLst/>
                          <a:uLnTx/>
                          <a:uFillTx/>
                        </a:rPr>
                        <a:t> 10)</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marL="91438" marR="91438" marT="45712" marB="45712"/>
                </a:tc>
                <a:extLst>
                  <a:ext uri="{0D108BD9-81ED-4DB2-BD59-A6C34878D82A}">
                    <a16:rowId xmlns:a16="http://schemas.microsoft.com/office/drawing/2014/main" val="10002"/>
                  </a:ext>
                </a:extLst>
              </a:tr>
              <a:tr h="872180">
                <a:tc>
                  <a:txBody>
                    <a:bodyPr/>
                    <a:lstStyle/>
                    <a:p>
                      <a:r>
                        <a:rPr lang="en-GB" sz="1800" noProof="0" dirty="0"/>
                        <a:t>Midde</a:t>
                      </a:r>
                    </a:p>
                  </a:txBody>
                  <a:tcPr marL="91438" marR="91438" marT="45712" marB="4571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rPr>
                        <a:t>(</a:t>
                      </a:r>
                      <a:r>
                        <a:rPr kumimoji="0" lang="en-GB" sz="1800" b="0" u="none" strike="noStrike" kern="1200" cap="none" spc="0" normalizeH="0" baseline="0" noProof="0" dirty="0" err="1">
                          <a:ln>
                            <a:noFill/>
                          </a:ln>
                          <a:solidFill>
                            <a:prstClr val="black"/>
                          </a:solidFill>
                          <a:effectLst/>
                          <a:uLnTx/>
                          <a:uFillTx/>
                        </a:rPr>
                        <a:t>perfil</a:t>
                      </a:r>
                      <a:r>
                        <a:rPr kumimoji="0" lang="en-GB" sz="1800" b="0" u="none" strike="noStrike" kern="1200" cap="none" spc="0" normalizeH="0" baseline="0" noProof="0" dirty="0">
                          <a:ln>
                            <a:noFill/>
                          </a:ln>
                          <a:solidFill>
                            <a:prstClr val="black"/>
                          </a:solidFill>
                          <a:effectLst/>
                          <a:uLnTx/>
                          <a:uFillTx/>
                        </a:rPr>
                        <a:t> 2)</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marL="91438" marR="91438" marT="45712" marB="4571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rPr>
                        <a:t>(</a:t>
                      </a:r>
                      <a:r>
                        <a:rPr kumimoji="0" lang="en-GB" sz="1800" b="0" u="none" strike="noStrike" kern="1200" cap="none" spc="0" normalizeH="0" baseline="0" noProof="0" dirty="0" err="1">
                          <a:ln>
                            <a:noFill/>
                          </a:ln>
                          <a:solidFill>
                            <a:prstClr val="black"/>
                          </a:solidFill>
                          <a:effectLst/>
                          <a:uLnTx/>
                          <a:uFillTx/>
                        </a:rPr>
                        <a:t>perfil</a:t>
                      </a:r>
                      <a:r>
                        <a:rPr kumimoji="0" lang="en-GB" sz="1800" b="0" u="none" strike="noStrike" kern="1200" cap="none" spc="0" normalizeH="0" baseline="0" noProof="0" dirty="0">
                          <a:ln>
                            <a:noFill/>
                          </a:ln>
                          <a:solidFill>
                            <a:prstClr val="black"/>
                          </a:solidFill>
                          <a:effectLst/>
                          <a:uLnTx/>
                          <a:uFillTx/>
                        </a:rPr>
                        <a:t> 5)</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marL="91438" marR="91438" marT="45712" marB="4571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rPr>
                        <a:t>(</a:t>
                      </a:r>
                      <a:r>
                        <a:rPr kumimoji="0" lang="en-GB" sz="1800" b="0" u="none" strike="noStrike" kern="1200" cap="none" spc="0" normalizeH="0" baseline="0" noProof="0" dirty="0" err="1">
                          <a:ln>
                            <a:noFill/>
                          </a:ln>
                          <a:solidFill>
                            <a:prstClr val="black"/>
                          </a:solidFill>
                          <a:effectLst/>
                          <a:uLnTx/>
                          <a:uFillTx/>
                        </a:rPr>
                        <a:t>perfil</a:t>
                      </a:r>
                      <a:r>
                        <a:rPr kumimoji="0" lang="en-GB" sz="1800" b="0" u="none" strike="noStrike" kern="1200" cap="none" spc="0" normalizeH="0" baseline="0" noProof="0" dirty="0">
                          <a:ln>
                            <a:noFill/>
                          </a:ln>
                          <a:solidFill>
                            <a:prstClr val="black"/>
                          </a:solidFill>
                          <a:effectLst/>
                          <a:uLnTx/>
                          <a:uFillTx/>
                        </a:rPr>
                        <a:t> 8)</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marL="91438" marR="91438" marT="45712" marB="4571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rPr>
                        <a:t>(</a:t>
                      </a:r>
                      <a:r>
                        <a:rPr kumimoji="0" lang="en-GB" sz="1800" b="0" u="none" strike="noStrike" kern="1200" cap="none" spc="0" normalizeH="0" baseline="0" noProof="0" dirty="0" err="1">
                          <a:ln>
                            <a:noFill/>
                          </a:ln>
                          <a:solidFill>
                            <a:prstClr val="black"/>
                          </a:solidFill>
                          <a:effectLst/>
                          <a:uLnTx/>
                          <a:uFillTx/>
                        </a:rPr>
                        <a:t>perfil</a:t>
                      </a:r>
                      <a:r>
                        <a:rPr kumimoji="0" lang="en-GB" sz="1800" b="0" u="none" strike="noStrike" kern="1200" cap="none" spc="0" normalizeH="0" baseline="0" noProof="0" dirty="0">
                          <a:ln>
                            <a:noFill/>
                          </a:ln>
                          <a:solidFill>
                            <a:prstClr val="black"/>
                          </a:solidFill>
                          <a:effectLst/>
                          <a:uLnTx/>
                          <a:uFillTx/>
                        </a:rPr>
                        <a:t> 11)</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marL="91438" marR="91438" marT="45712" marB="45712"/>
                </a:tc>
                <a:extLst>
                  <a:ext uri="{0D108BD9-81ED-4DB2-BD59-A6C34878D82A}">
                    <a16:rowId xmlns:a16="http://schemas.microsoft.com/office/drawing/2014/main" val="10003"/>
                  </a:ext>
                </a:extLst>
              </a:tr>
              <a:tr h="872180">
                <a:tc>
                  <a:txBody>
                    <a:bodyPr/>
                    <a:lstStyle/>
                    <a:p>
                      <a:r>
                        <a:rPr lang="en-GB" sz="1800" noProof="0" dirty="0"/>
                        <a:t>Upper</a:t>
                      </a:r>
                    </a:p>
                  </a:txBody>
                  <a:tcPr marL="91438" marR="91438" marT="45712" marB="4571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rPr>
                        <a:t>(</a:t>
                      </a:r>
                      <a:r>
                        <a:rPr kumimoji="0" lang="en-GB" sz="1800" b="0" u="none" strike="noStrike" kern="1200" cap="none" spc="0" normalizeH="0" baseline="0" noProof="0" dirty="0" err="1">
                          <a:ln>
                            <a:noFill/>
                          </a:ln>
                          <a:solidFill>
                            <a:prstClr val="black"/>
                          </a:solidFill>
                          <a:effectLst/>
                          <a:uLnTx/>
                          <a:uFillTx/>
                        </a:rPr>
                        <a:t>perfil</a:t>
                      </a:r>
                      <a:r>
                        <a:rPr kumimoji="0" lang="en-GB" sz="1800" b="0" u="none" strike="noStrike" kern="1200" cap="none" spc="0" normalizeH="0" baseline="0" noProof="0" dirty="0">
                          <a:ln>
                            <a:noFill/>
                          </a:ln>
                          <a:solidFill>
                            <a:prstClr val="black"/>
                          </a:solidFill>
                          <a:effectLst/>
                          <a:uLnTx/>
                          <a:uFillTx/>
                        </a:rPr>
                        <a:t> 3)</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marL="91438" marR="91438" marT="45712" marB="4571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rPr>
                        <a:t>(</a:t>
                      </a:r>
                      <a:r>
                        <a:rPr kumimoji="0" lang="en-GB" sz="1800" b="0" u="none" strike="noStrike" kern="1200" cap="none" spc="0" normalizeH="0" baseline="0" noProof="0" dirty="0" err="1">
                          <a:ln>
                            <a:noFill/>
                          </a:ln>
                          <a:solidFill>
                            <a:prstClr val="black"/>
                          </a:solidFill>
                          <a:effectLst/>
                          <a:uLnTx/>
                          <a:uFillTx/>
                        </a:rPr>
                        <a:t>perfil</a:t>
                      </a:r>
                      <a:r>
                        <a:rPr kumimoji="0" lang="en-GB" sz="1800" b="0" u="none" strike="noStrike" kern="1200" cap="none" spc="0" normalizeH="0" baseline="0" noProof="0" dirty="0">
                          <a:ln>
                            <a:noFill/>
                          </a:ln>
                          <a:solidFill>
                            <a:prstClr val="black"/>
                          </a:solidFill>
                          <a:effectLst/>
                          <a:uLnTx/>
                          <a:uFillTx/>
                        </a:rPr>
                        <a:t> 6)</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marL="91438" marR="91438" marT="45712" marB="4571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rPr>
                        <a:t>(</a:t>
                      </a:r>
                      <a:r>
                        <a:rPr kumimoji="0" lang="en-GB" sz="1800" b="0" u="none" strike="noStrike" kern="1200" cap="none" spc="0" normalizeH="0" baseline="0" noProof="0" dirty="0" err="1">
                          <a:ln>
                            <a:noFill/>
                          </a:ln>
                          <a:solidFill>
                            <a:prstClr val="black"/>
                          </a:solidFill>
                          <a:effectLst/>
                          <a:uLnTx/>
                          <a:uFillTx/>
                        </a:rPr>
                        <a:t>perfil</a:t>
                      </a:r>
                      <a:r>
                        <a:rPr kumimoji="0" lang="en-GB" sz="1800" b="0" u="none" strike="noStrike" kern="1200" cap="none" spc="0" normalizeH="0" baseline="0" noProof="0" dirty="0">
                          <a:ln>
                            <a:noFill/>
                          </a:ln>
                          <a:solidFill>
                            <a:prstClr val="black"/>
                          </a:solidFill>
                          <a:effectLst/>
                          <a:uLnTx/>
                          <a:uFillTx/>
                        </a:rPr>
                        <a:t> 9)</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marL="91438" marR="91438" marT="45712" marB="4571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rPr>
                        <a:t>(</a:t>
                      </a:r>
                      <a:r>
                        <a:rPr kumimoji="0" lang="en-GB" sz="1800" b="0" u="none" strike="noStrike" kern="1200" cap="none" spc="0" normalizeH="0" baseline="0" noProof="0" dirty="0" err="1">
                          <a:ln>
                            <a:noFill/>
                          </a:ln>
                          <a:solidFill>
                            <a:prstClr val="black"/>
                          </a:solidFill>
                          <a:effectLst/>
                          <a:uLnTx/>
                          <a:uFillTx/>
                        </a:rPr>
                        <a:t>perfil</a:t>
                      </a:r>
                      <a:r>
                        <a:rPr kumimoji="0" lang="en-GB" sz="1800" b="0" u="none" strike="noStrike" kern="1200" cap="none" spc="0" normalizeH="0" baseline="0" noProof="0" dirty="0">
                          <a:ln>
                            <a:noFill/>
                          </a:ln>
                          <a:solidFill>
                            <a:prstClr val="black"/>
                          </a:solidFill>
                          <a:effectLst/>
                          <a:uLnTx/>
                          <a:uFillTx/>
                        </a:rPr>
                        <a:t> 12)</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marL="91438" marR="91438" marT="45712" marB="45712"/>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3B8E9D"/>
                </a:solidFill>
              </a:rPr>
              <a:t>Case Study</a:t>
            </a:r>
          </a:p>
        </p:txBody>
      </p:sp>
      <p:sp>
        <p:nvSpPr>
          <p:cNvPr id="3" name="Content Placeholder 2"/>
          <p:cNvSpPr>
            <a:spLocks noGrp="1"/>
          </p:cNvSpPr>
          <p:nvPr>
            <p:ph idx="1"/>
          </p:nvPr>
        </p:nvSpPr>
        <p:spPr>
          <a:xfrm>
            <a:off x="628649" y="3256967"/>
            <a:ext cx="7886700" cy="2298506"/>
          </a:xfrm>
        </p:spPr>
        <p:txBody>
          <a:bodyPr/>
          <a:lstStyle/>
          <a:p>
            <a:endParaRPr lang="en-GB" noProof="0" dirty="0"/>
          </a:p>
          <a:p>
            <a:pPr>
              <a:buFont typeface="Wingdings" pitchFamily="2" charset="2"/>
              <a:buChar char="ü"/>
              <a:defRPr sz="1800"/>
            </a:pPr>
            <a:r>
              <a:rPr lang="en-GB" b="1" noProof="0" dirty="0"/>
              <a:t>Objective: </a:t>
            </a:r>
            <a:r>
              <a:rPr lang="en-GB" noProof="0" dirty="0"/>
              <a:t>Explore the experiences of persons with learning disabilities involved in inclusive employment in Georgia. </a:t>
            </a:r>
          </a:p>
          <a:p>
            <a:pPr>
              <a:buFont typeface="Wingdings" pitchFamily="2" charset="2"/>
              <a:buChar char="ü"/>
              <a:defRPr sz="1800"/>
            </a:pPr>
            <a:r>
              <a:rPr lang="en-GB" b="1" noProof="0" dirty="0"/>
              <a:t>Questions:</a:t>
            </a:r>
          </a:p>
          <a:p>
            <a:pPr marL="0" indent="0">
              <a:buNone/>
              <a:defRPr sz="1800"/>
            </a:pPr>
            <a:r>
              <a:rPr lang="en-GB" noProof="0" dirty="0"/>
              <a:t>- What structural criteria define the sample (selection of participants)?</a:t>
            </a:r>
          </a:p>
          <a:p>
            <a:pPr marL="0" indent="0">
              <a:buNone/>
              <a:defRPr sz="1800"/>
            </a:pPr>
            <a:r>
              <a:rPr lang="en-GB" noProof="0" dirty="0"/>
              <a:t>- What is the minimum sample size?</a:t>
            </a:r>
          </a:p>
        </p:txBody>
      </p:sp>
      <p:sp>
        <p:nvSpPr>
          <p:cNvPr id="4" name="Rectángulo 3">
            <a:extLst>
              <a:ext uri="{FF2B5EF4-FFF2-40B4-BE49-F238E27FC236}">
                <a16:creationId xmlns:a16="http://schemas.microsoft.com/office/drawing/2014/main" id="{DC1E67EC-C06B-0003-EA5A-4AE19A651043}"/>
              </a:ext>
            </a:extLst>
          </p:cNvPr>
          <p:cNvSpPr/>
          <p:nvPr/>
        </p:nvSpPr>
        <p:spPr>
          <a:xfrm>
            <a:off x="816429" y="1690689"/>
            <a:ext cx="2231571" cy="1389968"/>
          </a:xfrm>
          <a:prstGeom prst="rect">
            <a:avLst/>
          </a:prstGeom>
          <a:solidFill>
            <a:srgbClr val="3B8E9D"/>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b="1" noProof="0" dirty="0"/>
              <a:t>Socio-structural, theoretical, reasoned sampling</a:t>
            </a:r>
            <a:endParaRPr lang="es-ES" b="1" dirty="0"/>
          </a:p>
          <a:p>
            <a:pPr algn="ctr"/>
            <a:endParaRPr lang="es-ES" dirty="0"/>
          </a:p>
        </p:txBody>
      </p:sp>
      <p:sp>
        <p:nvSpPr>
          <p:cNvPr id="5" name="Rectángulo 4">
            <a:extLst>
              <a:ext uri="{FF2B5EF4-FFF2-40B4-BE49-F238E27FC236}">
                <a16:creationId xmlns:a16="http://schemas.microsoft.com/office/drawing/2014/main" id="{75036977-0354-03C0-F4D9-83600F7E8532}"/>
              </a:ext>
            </a:extLst>
          </p:cNvPr>
          <p:cNvSpPr/>
          <p:nvPr/>
        </p:nvSpPr>
        <p:spPr>
          <a:xfrm>
            <a:off x="3456214" y="1690689"/>
            <a:ext cx="2231571" cy="1389968"/>
          </a:xfrm>
          <a:prstGeom prst="rect">
            <a:avLst/>
          </a:prstGeom>
          <a:solidFill>
            <a:srgbClr val="DFCD5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b="1" noProof="0" dirty="0"/>
              <a:t>Cumulative, sequential</a:t>
            </a:r>
          </a:p>
          <a:p>
            <a:pPr algn="ctr"/>
            <a:endParaRPr lang="es-ES" dirty="0"/>
          </a:p>
        </p:txBody>
      </p:sp>
      <p:sp>
        <p:nvSpPr>
          <p:cNvPr id="6" name="Rectángulo 5">
            <a:extLst>
              <a:ext uri="{FF2B5EF4-FFF2-40B4-BE49-F238E27FC236}">
                <a16:creationId xmlns:a16="http://schemas.microsoft.com/office/drawing/2014/main" id="{815B88B7-9623-B701-EDEA-8533A658D983}"/>
              </a:ext>
            </a:extLst>
          </p:cNvPr>
          <p:cNvSpPr/>
          <p:nvPr/>
        </p:nvSpPr>
        <p:spPr>
          <a:xfrm>
            <a:off x="6096002" y="1690689"/>
            <a:ext cx="2231571" cy="1389968"/>
          </a:xfrm>
          <a:prstGeom prst="rect">
            <a:avLst/>
          </a:prstGeom>
          <a:solidFill>
            <a:srgbClr val="60A7D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b="1" noProof="0" dirty="0"/>
              <a:t>Flexible, reflective </a:t>
            </a:r>
          </a:p>
          <a:p>
            <a:pPr algn="ctr"/>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3B8E9D"/>
                </a:solidFill>
              </a:rPr>
              <a:t>Sampling Strategy</a:t>
            </a:r>
          </a:p>
        </p:txBody>
      </p:sp>
      <p:sp>
        <p:nvSpPr>
          <p:cNvPr id="3" name="Content Placeholder 2"/>
          <p:cNvSpPr>
            <a:spLocks noGrp="1"/>
          </p:cNvSpPr>
          <p:nvPr>
            <p:ph idx="1"/>
          </p:nvPr>
        </p:nvSpPr>
        <p:spPr>
          <a:xfrm>
            <a:off x="628650" y="1690689"/>
            <a:ext cx="4955721" cy="4250192"/>
          </a:xfrm>
        </p:spPr>
        <p:txBody>
          <a:bodyPr/>
          <a:lstStyle/>
          <a:p>
            <a:endParaRPr lang="en-GB" noProof="0" dirty="0"/>
          </a:p>
          <a:p>
            <a:pPr>
              <a:buFont typeface="Wingdings" pitchFamily="2" charset="2"/>
              <a:buChar char="ü"/>
              <a:defRPr sz="1800"/>
            </a:pPr>
            <a:r>
              <a:rPr lang="en-GB" noProof="0" dirty="0"/>
              <a:t>Intentional sampling</a:t>
            </a:r>
          </a:p>
          <a:p>
            <a:pPr>
              <a:buFont typeface="Wingdings" pitchFamily="2" charset="2"/>
              <a:buChar char="ü"/>
              <a:defRPr sz="1800"/>
            </a:pPr>
            <a:r>
              <a:rPr lang="en-GB" noProof="0" dirty="0"/>
              <a:t>Based on accessibility and study relevance</a:t>
            </a:r>
          </a:p>
          <a:p>
            <a:pPr>
              <a:buFont typeface="Wingdings" pitchFamily="2" charset="2"/>
              <a:buChar char="ü"/>
              <a:defRPr sz="1800"/>
            </a:pPr>
            <a:r>
              <a:rPr lang="en-GB" noProof="0" dirty="0"/>
              <a:t>Not generalisable</a:t>
            </a:r>
          </a:p>
          <a:p>
            <a:pPr>
              <a:buFont typeface="Wingdings" pitchFamily="2" charset="2"/>
              <a:buChar char="ü"/>
              <a:defRPr sz="1800"/>
            </a:pPr>
            <a:r>
              <a:rPr lang="en-GB" noProof="0" dirty="0"/>
              <a:t>Used in exploratory or specific population studies</a:t>
            </a:r>
          </a:p>
          <a:p>
            <a:pPr marL="0" indent="0">
              <a:buNone/>
              <a:defRPr sz="1800"/>
            </a:pPr>
            <a:r>
              <a:rPr lang="en-GB" noProof="0" dirty="0"/>
              <a:t>involving a population with very specific  characteristics. </a:t>
            </a:r>
          </a:p>
        </p:txBody>
      </p:sp>
      <p:sp>
        <p:nvSpPr>
          <p:cNvPr id="5" name="Triángulo 4">
            <a:extLst>
              <a:ext uri="{FF2B5EF4-FFF2-40B4-BE49-F238E27FC236}">
                <a16:creationId xmlns:a16="http://schemas.microsoft.com/office/drawing/2014/main" id="{49FC29F5-539C-B9B5-0832-D4D910B50F72}"/>
              </a:ext>
            </a:extLst>
          </p:cNvPr>
          <p:cNvSpPr/>
          <p:nvPr/>
        </p:nvSpPr>
        <p:spPr>
          <a:xfrm>
            <a:off x="4805439" y="1543389"/>
            <a:ext cx="4147456" cy="4250192"/>
          </a:xfrm>
          <a:prstGeom prst="triangle">
            <a:avLst/>
          </a:prstGeom>
          <a:solidFill>
            <a:srgbClr val="FF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noProof="0" dirty="0"/>
              <a:t>As far as possible, individuals who meet the previously defined characteristics will be selected. </a:t>
            </a:r>
          </a:p>
          <a:p>
            <a:pPr algn="ctr"/>
            <a:r>
              <a:rPr lang="en-GB" noProof="0" dirty="0"/>
              <a:t>This is not always possible.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p>
            <a:r>
              <a:rPr lang="es-ES" sz="3200" b="1" dirty="0">
                <a:solidFill>
                  <a:srgbClr val="3B8E9D"/>
                </a:solidFill>
              </a:rPr>
              <a:t>Data </a:t>
            </a:r>
            <a:r>
              <a:rPr lang="es-ES" sz="3200" b="1" dirty="0" err="1">
                <a:solidFill>
                  <a:srgbClr val="3B8E9D"/>
                </a:solidFill>
              </a:rPr>
              <a:t>Generation</a:t>
            </a:r>
            <a:r>
              <a:rPr lang="es-ES" sz="3200" b="1" dirty="0">
                <a:solidFill>
                  <a:srgbClr val="3B8E9D"/>
                </a:solidFill>
              </a:rPr>
              <a:t> </a:t>
            </a:r>
            <a:r>
              <a:rPr lang="es-ES" sz="3200" b="1" dirty="0" err="1">
                <a:solidFill>
                  <a:srgbClr val="3B8E9D"/>
                </a:solidFill>
              </a:rPr>
              <a:t>Techniques</a:t>
            </a:r>
            <a:endParaRPr lang="es-ES" sz="3200" b="1" dirty="0">
              <a:solidFill>
                <a:srgbClr val="3B8E9D"/>
              </a:solidFill>
            </a:endParaRPr>
          </a:p>
        </p:txBody>
      </p:sp>
      <p:graphicFrame>
        <p:nvGraphicFramePr>
          <p:cNvPr id="5" name="Content Placeholder 2">
            <a:extLst>
              <a:ext uri="{FF2B5EF4-FFF2-40B4-BE49-F238E27FC236}">
                <a16:creationId xmlns:a16="http://schemas.microsoft.com/office/drawing/2014/main" id="{80517F84-DBC3-3F06-DEB4-08E3106E5EAD}"/>
              </a:ext>
            </a:extLst>
          </p:cNvPr>
          <p:cNvGraphicFramePr>
            <a:graphicFrameLocks noGrp="1"/>
          </p:cNvGraphicFramePr>
          <p:nvPr>
            <p:ph idx="1"/>
            <p:extLst>
              <p:ext uri="{D42A27DB-BD31-4B8C-83A1-F6EECF244321}">
                <p14:modId xmlns:p14="http://schemas.microsoft.com/office/powerpoint/2010/main" val="4149040396"/>
              </p:ext>
            </p:extLst>
          </p:nvPr>
        </p:nvGraphicFramePr>
        <p:xfrm>
          <a:off x="3887391" y="987426"/>
          <a:ext cx="462915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ombre, Las Manos, Arrugado, Viejo, Piel">
            <a:extLst>
              <a:ext uri="{FF2B5EF4-FFF2-40B4-BE49-F238E27FC236}">
                <a16:creationId xmlns:a16="http://schemas.microsoft.com/office/drawing/2014/main" id="{1B6A7CA1-3E6B-1860-683E-8E352BE332B2}"/>
              </a:ext>
            </a:extLst>
          </p:cNvPr>
          <p:cNvPicPr>
            <a:picLocks noChangeAspect="1" noChangeArrowheads="1"/>
          </p:cNvPicPr>
          <p:nvPr/>
        </p:nvPicPr>
        <p:blipFill>
          <a:blip r:embed="rId7">
            <a:alphaModFix amt="44000"/>
            <a:extLst>
              <a:ext uri="{28A0092B-C50C-407E-A947-70E740481C1C}">
                <a14:useLocalDpi xmlns:a14="http://schemas.microsoft.com/office/drawing/2010/main" val="0"/>
              </a:ext>
            </a:extLst>
          </a:blip>
          <a:srcRect/>
          <a:stretch>
            <a:fillRect/>
          </a:stretch>
        </p:blipFill>
        <p:spPr bwMode="auto">
          <a:xfrm>
            <a:off x="616611" y="2633134"/>
            <a:ext cx="2924299" cy="1946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s-ES" b="1" dirty="0" err="1">
                <a:solidFill>
                  <a:srgbClr val="3B8E9D"/>
                </a:solidFill>
              </a:rPr>
              <a:t>What</a:t>
            </a:r>
            <a:r>
              <a:rPr lang="es-ES" b="1" dirty="0">
                <a:solidFill>
                  <a:srgbClr val="3B8E9D"/>
                </a:solidFill>
              </a:rPr>
              <a:t> </a:t>
            </a:r>
            <a:r>
              <a:rPr lang="es-ES" b="1" dirty="0" err="1">
                <a:solidFill>
                  <a:srgbClr val="3B8E9D"/>
                </a:solidFill>
              </a:rPr>
              <a:t>is</a:t>
            </a:r>
            <a:r>
              <a:rPr lang="es-ES" b="1" dirty="0">
                <a:solidFill>
                  <a:srgbClr val="3B8E9D"/>
                </a:solidFill>
              </a:rPr>
              <a:t> a Focus </a:t>
            </a:r>
            <a:r>
              <a:rPr lang="es-ES" b="1" dirty="0" err="1">
                <a:solidFill>
                  <a:srgbClr val="3B8E9D"/>
                </a:solidFill>
              </a:rPr>
              <a:t>Group</a:t>
            </a:r>
            <a:r>
              <a:rPr lang="es-ES" b="1" dirty="0">
                <a:solidFill>
                  <a:srgbClr val="3B8E9D"/>
                </a:solidFill>
              </a:rPr>
              <a:t>?</a:t>
            </a:r>
          </a:p>
        </p:txBody>
      </p:sp>
      <p:sp>
        <p:nvSpPr>
          <p:cNvPr id="3" name="Content Placeholder 2"/>
          <p:cNvSpPr>
            <a:spLocks noGrp="1"/>
          </p:cNvSpPr>
          <p:nvPr>
            <p:ph sz="half" idx="1"/>
          </p:nvPr>
        </p:nvSpPr>
        <p:spPr>
          <a:xfrm>
            <a:off x="628650" y="1825625"/>
            <a:ext cx="3886200" cy="4351338"/>
          </a:xfrm>
        </p:spPr>
        <p:txBody>
          <a:bodyPr>
            <a:normAutofit/>
          </a:bodyPr>
          <a:lstStyle/>
          <a:p>
            <a:endParaRPr dirty="0"/>
          </a:p>
          <a:p>
            <a:pPr>
              <a:buFont typeface="Wingdings" pitchFamily="2" charset="2"/>
              <a:buChar char="ü"/>
              <a:defRPr sz="1800"/>
            </a:pPr>
            <a:r>
              <a:rPr dirty="0"/>
              <a:t>Group with shared characteristics</a:t>
            </a:r>
          </a:p>
          <a:p>
            <a:pPr>
              <a:buFont typeface="Wingdings" pitchFamily="2" charset="2"/>
              <a:buChar char="ü"/>
              <a:defRPr sz="1800"/>
            </a:pPr>
            <a:r>
              <a:rPr dirty="0"/>
              <a:t>Generates narratives on a topic</a:t>
            </a:r>
          </a:p>
          <a:p>
            <a:pPr>
              <a:buFont typeface="Wingdings" pitchFamily="2" charset="2"/>
              <a:buChar char="ü"/>
              <a:defRPr sz="1800"/>
            </a:pPr>
            <a:r>
              <a:rPr dirty="0"/>
              <a:t>Interaction is key: explore perspectives, recall forgotten details, foster openness</a:t>
            </a:r>
          </a:p>
        </p:txBody>
      </p:sp>
      <p:pic>
        <p:nvPicPr>
          <p:cNvPr id="1028" name="Picture 4" descr="Southwest Michigan Focus Groups">
            <a:extLst>
              <a:ext uri="{FF2B5EF4-FFF2-40B4-BE49-F238E27FC236}">
                <a16:creationId xmlns:a16="http://schemas.microsoft.com/office/drawing/2014/main" id="{48907F4F-0F15-F4D5-9CE9-DF66A12A7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93" r="5595" b="2"/>
          <a:stretch>
            <a:fillRect/>
          </a:stretch>
        </p:blipFill>
        <p:spPr bwMode="auto">
          <a:xfrm>
            <a:off x="4629150" y="1825625"/>
            <a:ext cx="3886200" cy="4351338"/>
          </a:xfrm>
          <a:prstGeom prst="rect">
            <a:avLst/>
          </a:prstGeom>
          <a:solidFill>
            <a:srgbClr val="FFFFFF"/>
          </a:solid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3B8E9D"/>
                </a:solidFill>
              </a:rPr>
              <a:t>Use in Health Settings</a:t>
            </a:r>
          </a:p>
        </p:txBody>
      </p:sp>
      <p:sp>
        <p:nvSpPr>
          <p:cNvPr id="3" name="Content Placeholder 2"/>
          <p:cNvSpPr>
            <a:spLocks noGrp="1"/>
          </p:cNvSpPr>
          <p:nvPr>
            <p:ph idx="1"/>
          </p:nvPr>
        </p:nvSpPr>
        <p:spPr/>
        <p:txBody>
          <a:bodyPr/>
          <a:lstStyle/>
          <a:p>
            <a:endParaRPr dirty="0"/>
          </a:p>
          <a:p>
            <a:pPr>
              <a:buFont typeface="Wingdings" pitchFamily="2" charset="2"/>
              <a:buChar char="ü"/>
              <a:defRPr sz="1800"/>
            </a:pPr>
            <a:r>
              <a:rPr dirty="0"/>
              <a:t>Understand </a:t>
            </a:r>
            <a:r>
              <a:rPr dirty="0" err="1"/>
              <a:t>behavio</a:t>
            </a:r>
            <a:r>
              <a:rPr lang="es-ES" dirty="0"/>
              <a:t>u</a:t>
            </a:r>
            <a:r>
              <a:rPr dirty="0" err="1"/>
              <a:t>rs</a:t>
            </a:r>
            <a:r>
              <a:rPr dirty="0"/>
              <a:t> and norms</a:t>
            </a:r>
          </a:p>
          <a:p>
            <a:pPr>
              <a:buFont typeface="Wingdings" pitchFamily="2" charset="2"/>
              <a:buChar char="ü"/>
              <a:defRPr sz="1800"/>
            </a:pPr>
            <a:r>
              <a:rPr dirty="0"/>
              <a:t>Explore commonalities and differences</a:t>
            </a:r>
          </a:p>
          <a:p>
            <a:pPr>
              <a:buFont typeface="Wingdings" pitchFamily="2" charset="2"/>
              <a:buChar char="ü"/>
              <a:defRPr sz="1800"/>
            </a:pPr>
            <a:r>
              <a:rPr dirty="0"/>
              <a:t>Analy</a:t>
            </a:r>
            <a:r>
              <a:rPr lang="es-ES" dirty="0"/>
              <a:t>s</a:t>
            </a:r>
            <a:r>
              <a:rPr dirty="0"/>
              <a:t>e how people speak: tone, nonverbal cues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3B8E9D"/>
                </a:solidFill>
              </a:rPr>
              <a:t>Designing a Focus Group</a:t>
            </a:r>
          </a:p>
        </p:txBody>
      </p:sp>
      <p:sp>
        <p:nvSpPr>
          <p:cNvPr id="3" name="Content Placeholder 2"/>
          <p:cNvSpPr>
            <a:spLocks noGrp="1"/>
          </p:cNvSpPr>
          <p:nvPr>
            <p:ph idx="1"/>
          </p:nvPr>
        </p:nvSpPr>
        <p:spPr/>
        <p:txBody>
          <a:bodyPr/>
          <a:lstStyle/>
          <a:p>
            <a:endParaRPr dirty="0"/>
          </a:p>
          <a:p>
            <a:pPr>
              <a:buFont typeface="Wingdings" pitchFamily="2" charset="2"/>
              <a:buChar char="ü"/>
              <a:defRPr sz="1800"/>
            </a:pPr>
            <a:r>
              <a:rPr dirty="0"/>
              <a:t>Group size: 5–10 participants</a:t>
            </a:r>
          </a:p>
          <a:p>
            <a:pPr>
              <a:buFont typeface="Wingdings" pitchFamily="2" charset="2"/>
              <a:buChar char="ü"/>
              <a:defRPr sz="1800"/>
            </a:pPr>
            <a:r>
              <a:rPr dirty="0"/>
              <a:t>Number of groups: 2–5 per stratum</a:t>
            </a:r>
          </a:p>
        </p:txBody>
      </p:sp>
      <p:grpSp>
        <p:nvGrpSpPr>
          <p:cNvPr id="4" name="Agrupa 7">
            <a:extLst>
              <a:ext uri="{FF2B5EF4-FFF2-40B4-BE49-F238E27FC236}">
                <a16:creationId xmlns:a16="http://schemas.microsoft.com/office/drawing/2014/main" id="{0DB8CE6E-89AE-C477-3334-305818CE8ACB}"/>
              </a:ext>
            </a:extLst>
          </p:cNvPr>
          <p:cNvGrpSpPr/>
          <p:nvPr/>
        </p:nvGrpSpPr>
        <p:grpSpPr>
          <a:xfrm>
            <a:off x="4572000" y="1825625"/>
            <a:ext cx="3578944" cy="3431680"/>
            <a:chOff x="395536" y="2008345"/>
            <a:chExt cx="3578944" cy="3431680"/>
          </a:xfrm>
        </p:grpSpPr>
        <p:grpSp>
          <p:nvGrpSpPr>
            <p:cNvPr id="5" name="Agrupa 8">
              <a:extLst>
                <a:ext uri="{FF2B5EF4-FFF2-40B4-BE49-F238E27FC236}">
                  <a16:creationId xmlns:a16="http://schemas.microsoft.com/office/drawing/2014/main" id="{A78F4A33-8B96-5115-5314-D2380DFD0EFA}"/>
                </a:ext>
              </a:extLst>
            </p:cNvPr>
            <p:cNvGrpSpPr/>
            <p:nvPr/>
          </p:nvGrpSpPr>
          <p:grpSpPr>
            <a:xfrm>
              <a:off x="395536" y="2008345"/>
              <a:ext cx="3578944" cy="3431680"/>
              <a:chOff x="251520" y="1780941"/>
              <a:chExt cx="3578944" cy="3431680"/>
            </a:xfrm>
          </p:grpSpPr>
          <p:sp>
            <p:nvSpPr>
              <p:cNvPr id="7" name="Oval 10">
                <a:extLst>
                  <a:ext uri="{FF2B5EF4-FFF2-40B4-BE49-F238E27FC236}">
                    <a16:creationId xmlns:a16="http://schemas.microsoft.com/office/drawing/2014/main" id="{EE75120D-5A5E-69B0-E164-7C8D94A35831}"/>
                  </a:ext>
                </a:extLst>
              </p:cNvPr>
              <p:cNvSpPr/>
              <p:nvPr/>
            </p:nvSpPr>
            <p:spPr>
              <a:xfrm>
                <a:off x="251520" y="1881800"/>
                <a:ext cx="3483844" cy="3330821"/>
              </a:xfrm>
              <a:prstGeom prst="ellipse">
                <a:avLst/>
              </a:prstGeom>
              <a:solidFill>
                <a:srgbClr val="FFB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8" name="Gràfic 11" descr="Persona en cadira de rodes">
                <a:extLst>
                  <a:ext uri="{FF2B5EF4-FFF2-40B4-BE49-F238E27FC236}">
                    <a16:creationId xmlns:a16="http://schemas.microsoft.com/office/drawing/2014/main" id="{3B49D765-853A-7D92-4526-289F8661FD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5656" y="2859994"/>
                <a:ext cx="914400" cy="914400"/>
              </a:xfrm>
              <a:prstGeom prst="rect">
                <a:avLst/>
              </a:prstGeom>
            </p:spPr>
          </p:pic>
          <p:pic>
            <p:nvPicPr>
              <p:cNvPr id="9" name="Gràfic 12" descr="Dona">
                <a:extLst>
                  <a:ext uri="{FF2B5EF4-FFF2-40B4-BE49-F238E27FC236}">
                    <a16:creationId xmlns:a16="http://schemas.microsoft.com/office/drawing/2014/main" id="{0112EC0C-9243-65AC-74D0-02154918B6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1808" y="3818869"/>
                <a:ext cx="914400" cy="914400"/>
              </a:xfrm>
              <a:prstGeom prst="rect">
                <a:avLst/>
              </a:prstGeom>
            </p:spPr>
          </p:pic>
          <p:pic>
            <p:nvPicPr>
              <p:cNvPr id="10" name="Gràfic 13" descr="Home">
                <a:extLst>
                  <a:ext uri="{FF2B5EF4-FFF2-40B4-BE49-F238E27FC236}">
                    <a16:creationId xmlns:a16="http://schemas.microsoft.com/office/drawing/2014/main" id="{24A4B447-78D7-6D22-FFD1-B3557755FA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4842" y="1780941"/>
                <a:ext cx="914400" cy="914400"/>
              </a:xfrm>
              <a:prstGeom prst="rect">
                <a:avLst/>
              </a:prstGeom>
            </p:spPr>
          </p:pic>
          <p:pic>
            <p:nvPicPr>
              <p:cNvPr id="11" name="Gràfic 14" descr="Persona en cadira de rodes">
                <a:extLst>
                  <a:ext uri="{FF2B5EF4-FFF2-40B4-BE49-F238E27FC236}">
                    <a16:creationId xmlns:a16="http://schemas.microsoft.com/office/drawing/2014/main" id="{28AB49EC-756E-1361-14AD-225D81048E9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3472" y="2717045"/>
                <a:ext cx="914400" cy="914400"/>
              </a:xfrm>
              <a:prstGeom prst="rect">
                <a:avLst/>
              </a:prstGeom>
            </p:spPr>
          </p:pic>
          <p:pic>
            <p:nvPicPr>
              <p:cNvPr id="12" name="Gràfic 17" descr="Home">
                <a:extLst>
                  <a:ext uri="{FF2B5EF4-FFF2-40B4-BE49-F238E27FC236}">
                    <a16:creationId xmlns:a16="http://schemas.microsoft.com/office/drawing/2014/main" id="{D6049737-C674-26B6-FBED-8C201D5F867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5576" y="2211922"/>
                <a:ext cx="914400" cy="914400"/>
              </a:xfrm>
              <a:prstGeom prst="rect">
                <a:avLst/>
              </a:prstGeom>
            </p:spPr>
          </p:pic>
          <p:pic>
            <p:nvPicPr>
              <p:cNvPr id="13" name="Gràfic 21" descr="Dona">
                <a:extLst>
                  <a:ext uri="{FF2B5EF4-FFF2-40B4-BE49-F238E27FC236}">
                    <a16:creationId xmlns:a16="http://schemas.microsoft.com/office/drawing/2014/main" id="{E1645215-6DD7-F8A3-FB3D-90EA6A60431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16064" y="3242805"/>
                <a:ext cx="914400" cy="914400"/>
              </a:xfrm>
              <a:prstGeom prst="rect">
                <a:avLst/>
              </a:prstGeom>
            </p:spPr>
          </p:pic>
          <p:pic>
            <p:nvPicPr>
              <p:cNvPr id="14" name="Gràfic 22" descr="Dona">
                <a:extLst>
                  <a:ext uri="{FF2B5EF4-FFF2-40B4-BE49-F238E27FC236}">
                    <a16:creationId xmlns:a16="http://schemas.microsoft.com/office/drawing/2014/main" id="{309948D7-7C94-5F48-EC8C-0FDCED9561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84016" y="3962885"/>
                <a:ext cx="914400" cy="914400"/>
              </a:xfrm>
              <a:prstGeom prst="rect">
                <a:avLst/>
              </a:prstGeom>
            </p:spPr>
          </p:pic>
          <p:pic>
            <p:nvPicPr>
              <p:cNvPr id="15" name="Gràfic 23" descr="Dona">
                <a:extLst>
                  <a:ext uri="{FF2B5EF4-FFF2-40B4-BE49-F238E27FC236}">
                    <a16:creationId xmlns:a16="http://schemas.microsoft.com/office/drawing/2014/main" id="{9FFE7E51-B966-E91B-3AAD-324D97A2919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81336" y="4097766"/>
                <a:ext cx="914400" cy="914400"/>
              </a:xfrm>
              <a:prstGeom prst="rect">
                <a:avLst/>
              </a:prstGeom>
            </p:spPr>
          </p:pic>
          <p:pic>
            <p:nvPicPr>
              <p:cNvPr id="16" name="Gràfic 26" descr="Home">
                <a:extLst>
                  <a:ext uri="{FF2B5EF4-FFF2-40B4-BE49-F238E27FC236}">
                    <a16:creationId xmlns:a16="http://schemas.microsoft.com/office/drawing/2014/main" id="{0E446FF1-2216-4000-2358-CB232A33EAA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195736" y="3054314"/>
                <a:ext cx="914400" cy="914400"/>
              </a:xfrm>
              <a:prstGeom prst="rect">
                <a:avLst/>
              </a:prstGeom>
            </p:spPr>
          </p:pic>
        </p:grpSp>
        <p:pic>
          <p:nvPicPr>
            <p:cNvPr id="6" name="Gràfic 9" descr="Dona">
              <a:extLst>
                <a:ext uri="{FF2B5EF4-FFF2-40B4-BE49-F238E27FC236}">
                  <a16:creationId xmlns:a16="http://schemas.microsoft.com/office/drawing/2014/main" id="{A98AC049-7BF5-6F07-6403-1DAEACE1774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195736" y="2201598"/>
              <a:ext cx="914400" cy="914400"/>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3B8E9D"/>
                </a:solidFill>
              </a:rPr>
              <a:t>Group </a:t>
            </a:r>
            <a:r>
              <a:rPr lang="es-ES" b="1" dirty="0" err="1">
                <a:solidFill>
                  <a:srgbClr val="3B8E9D"/>
                </a:solidFill>
              </a:rPr>
              <a:t>Design</a:t>
            </a:r>
            <a:endParaRPr b="1" dirty="0">
              <a:solidFill>
                <a:srgbClr val="3B8E9D"/>
              </a:solidFill>
            </a:endParaRPr>
          </a:p>
        </p:txBody>
      </p:sp>
      <p:sp>
        <p:nvSpPr>
          <p:cNvPr id="3" name="Content Placeholder 2"/>
          <p:cNvSpPr>
            <a:spLocks noGrp="1"/>
          </p:cNvSpPr>
          <p:nvPr>
            <p:ph idx="1"/>
          </p:nvPr>
        </p:nvSpPr>
        <p:spPr>
          <a:xfrm>
            <a:off x="628650" y="1825625"/>
            <a:ext cx="2891367" cy="4351338"/>
          </a:xfrm>
        </p:spPr>
        <p:txBody>
          <a:bodyPr/>
          <a:lstStyle/>
          <a:p>
            <a:endParaRPr dirty="0"/>
          </a:p>
          <a:p>
            <a:pPr>
              <a:buFont typeface="Wingdings" pitchFamily="2" charset="2"/>
              <a:buChar char="ü"/>
              <a:defRPr sz="1800"/>
            </a:pPr>
            <a:r>
              <a:rPr dirty="0"/>
              <a:t>Homogeneity promotes shared narratives</a:t>
            </a:r>
          </a:p>
          <a:p>
            <a:pPr>
              <a:buFont typeface="Wingdings" pitchFamily="2" charset="2"/>
              <a:buChar char="ü"/>
              <a:defRPr sz="1800"/>
            </a:pPr>
            <a:r>
              <a:rPr dirty="0"/>
              <a:t>Controlled </a:t>
            </a:r>
            <a:r>
              <a:rPr b="1" dirty="0"/>
              <a:t>heterogeneity</a:t>
            </a:r>
            <a:r>
              <a:rPr dirty="0"/>
              <a:t> reveals differing views</a:t>
            </a:r>
          </a:p>
          <a:p>
            <a:pPr>
              <a:buFont typeface="Wingdings" pitchFamily="2" charset="2"/>
              <a:buChar char="ü"/>
              <a:defRPr sz="1800"/>
            </a:pPr>
            <a:r>
              <a:rPr dirty="0"/>
              <a:t>Avoid power imbalances</a:t>
            </a:r>
          </a:p>
          <a:p>
            <a:pPr>
              <a:buFont typeface="Wingdings" pitchFamily="2" charset="2"/>
              <a:buChar char="ü"/>
              <a:defRPr sz="1800"/>
            </a:pPr>
            <a:r>
              <a:rPr dirty="0"/>
              <a:t>Consider known vs. unknown participants</a:t>
            </a:r>
          </a:p>
          <a:p>
            <a:pPr>
              <a:buFont typeface="Wingdings" pitchFamily="2" charset="2"/>
              <a:buChar char="ü"/>
              <a:defRPr sz="1800"/>
            </a:pPr>
            <a:r>
              <a:rPr dirty="0"/>
              <a:t>Stratify by key characteristic</a:t>
            </a:r>
          </a:p>
        </p:txBody>
      </p:sp>
      <p:pic>
        <p:nvPicPr>
          <p:cNvPr id="7" name="Gráfico 6">
            <a:extLst>
              <a:ext uri="{FF2B5EF4-FFF2-40B4-BE49-F238E27FC236}">
                <a16:creationId xmlns:a16="http://schemas.microsoft.com/office/drawing/2014/main" id="{DD0BEA29-E6CB-4C2D-822C-99693A7730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3985" y="3429000"/>
            <a:ext cx="2179474" cy="1541580"/>
          </a:xfrm>
          <a:prstGeom prst="rect">
            <a:avLst/>
          </a:prstGeom>
        </p:spPr>
      </p:pic>
      <p:pic>
        <p:nvPicPr>
          <p:cNvPr id="8" name="Gráfico 7">
            <a:extLst>
              <a:ext uri="{FF2B5EF4-FFF2-40B4-BE49-F238E27FC236}">
                <a16:creationId xmlns:a16="http://schemas.microsoft.com/office/drawing/2014/main" id="{C6565A1F-28A2-9C13-1D99-3ED7DE3D7E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0838" y="4635383"/>
            <a:ext cx="2179475" cy="1541580"/>
          </a:xfrm>
          <a:prstGeom prst="rect">
            <a:avLst/>
          </a:prstGeom>
        </p:spPr>
      </p:pic>
      <p:pic>
        <p:nvPicPr>
          <p:cNvPr id="9" name="Gráfico 8">
            <a:extLst>
              <a:ext uri="{FF2B5EF4-FFF2-40B4-BE49-F238E27FC236}">
                <a16:creationId xmlns:a16="http://schemas.microsoft.com/office/drawing/2014/main" id="{EC881427-E213-18DF-BADD-F819B144A2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4525" y="4623536"/>
            <a:ext cx="2179475" cy="1541580"/>
          </a:xfrm>
          <a:prstGeom prst="rect">
            <a:avLst/>
          </a:prstGeom>
        </p:spPr>
      </p:pic>
      <p:pic>
        <p:nvPicPr>
          <p:cNvPr id="10" name="Gráfico 9">
            <a:extLst>
              <a:ext uri="{FF2B5EF4-FFF2-40B4-BE49-F238E27FC236}">
                <a16:creationId xmlns:a16="http://schemas.microsoft.com/office/drawing/2014/main" id="{AFA0F17D-1CA2-7875-70B7-BE0DAE5357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46613" y="1836474"/>
            <a:ext cx="1493917" cy="1446741"/>
          </a:xfrm>
          <a:prstGeom prst="rect">
            <a:avLst/>
          </a:prstGeom>
        </p:spPr>
      </p:pic>
      <p:pic>
        <p:nvPicPr>
          <p:cNvPr id="11" name="Gráfico 10">
            <a:extLst>
              <a:ext uri="{FF2B5EF4-FFF2-40B4-BE49-F238E27FC236}">
                <a16:creationId xmlns:a16="http://schemas.microsoft.com/office/drawing/2014/main" id="{6E069AB7-E480-57F4-3C91-D1A8570AFA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2107" y="515836"/>
            <a:ext cx="1493917" cy="1446741"/>
          </a:xfrm>
          <a:prstGeom prst="rect">
            <a:avLst/>
          </a:prstGeom>
        </p:spPr>
      </p:pic>
      <p:pic>
        <p:nvPicPr>
          <p:cNvPr id="12" name="Gráfico 11">
            <a:extLst>
              <a:ext uri="{FF2B5EF4-FFF2-40B4-BE49-F238E27FC236}">
                <a16:creationId xmlns:a16="http://schemas.microsoft.com/office/drawing/2014/main" id="{F61188C6-7F24-9200-CED5-65ED67EA18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96562" y="1733816"/>
            <a:ext cx="1599923" cy="154939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noProof="0" dirty="0">
                <a:solidFill>
                  <a:srgbClr val="3B8E9D"/>
                </a:solidFill>
              </a:rPr>
              <a:t>Example: Group Composition</a:t>
            </a:r>
          </a:p>
        </p:txBody>
      </p:sp>
      <p:sp>
        <p:nvSpPr>
          <p:cNvPr id="3" name="Content Placeholder 2"/>
          <p:cNvSpPr>
            <a:spLocks noGrp="1"/>
          </p:cNvSpPr>
          <p:nvPr>
            <p:ph idx="1"/>
          </p:nvPr>
        </p:nvSpPr>
        <p:spPr/>
        <p:txBody>
          <a:bodyPr/>
          <a:lstStyle/>
          <a:p>
            <a:endParaRPr dirty="0"/>
          </a:p>
          <a:p>
            <a:pPr>
              <a:buFont typeface="Wingdings" pitchFamily="2" charset="2"/>
              <a:buChar char="ü"/>
              <a:defRPr sz="1800"/>
            </a:pPr>
            <a:r>
              <a:rPr lang="en-GB" noProof="0" dirty="0"/>
              <a:t>Study on a vocational rehabilitation program</a:t>
            </a:r>
          </a:p>
          <a:p>
            <a:pPr>
              <a:buFont typeface="Wingdings" pitchFamily="2" charset="2"/>
              <a:buChar char="ü"/>
              <a:defRPr sz="1800"/>
            </a:pPr>
            <a:r>
              <a:rPr lang="en-GB" b="1" noProof="0" dirty="0"/>
              <a:t>Participants: </a:t>
            </a:r>
            <a:r>
              <a:rPr lang="en-GB" noProof="0" dirty="0"/>
              <a:t>Persons with Learning Disabilities, caregivers, health and social care professionals</a:t>
            </a:r>
          </a:p>
          <a:p>
            <a:pPr>
              <a:buFont typeface="Wingdings" pitchFamily="2" charset="2"/>
              <a:buChar char="ü"/>
              <a:defRPr sz="1800"/>
            </a:pPr>
            <a:r>
              <a:rPr lang="en-GB" noProof="0" dirty="0"/>
              <a:t>What characteristic will define the group composition?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3B8E9D"/>
                </a:solidFill>
              </a:rPr>
              <a:t>Session Objectives</a:t>
            </a:r>
          </a:p>
        </p:txBody>
      </p:sp>
      <p:sp>
        <p:nvSpPr>
          <p:cNvPr id="3" name="Content Placeholder 2"/>
          <p:cNvSpPr>
            <a:spLocks noGrp="1"/>
          </p:cNvSpPr>
          <p:nvPr>
            <p:ph idx="1"/>
          </p:nvPr>
        </p:nvSpPr>
        <p:spPr/>
        <p:txBody>
          <a:bodyPr/>
          <a:lstStyle/>
          <a:p>
            <a:endParaRPr dirty="0"/>
          </a:p>
          <a:p>
            <a:pPr>
              <a:buFont typeface="Wingdings" pitchFamily="2" charset="2"/>
              <a:buChar char="ü"/>
              <a:defRPr sz="1800"/>
            </a:pPr>
            <a:r>
              <a:rPr dirty="0"/>
              <a:t>Review the characteristics of qualitative research</a:t>
            </a:r>
          </a:p>
          <a:p>
            <a:pPr>
              <a:buFont typeface="Wingdings" pitchFamily="2" charset="2"/>
              <a:buChar char="ü"/>
              <a:defRPr sz="1800"/>
            </a:pPr>
            <a:r>
              <a:rPr dirty="0"/>
              <a:t>Identify different types of sampling in qualitative research</a:t>
            </a:r>
          </a:p>
          <a:p>
            <a:pPr>
              <a:buFont typeface="Wingdings" pitchFamily="2" charset="2"/>
              <a:buChar char="ü"/>
              <a:defRPr sz="1800"/>
            </a:pPr>
            <a:r>
              <a:rPr dirty="0"/>
              <a:t>Describe techniques for generating data</a:t>
            </a:r>
          </a:p>
          <a:p>
            <a:pPr>
              <a:buFont typeface="Wingdings" pitchFamily="2" charset="2"/>
              <a:buChar char="ü"/>
              <a:defRPr sz="1800"/>
            </a:pPr>
            <a:r>
              <a:rPr dirty="0"/>
              <a:t>Understand the focus group and its design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t>Focus Group Procedure</a:t>
            </a:r>
          </a:p>
        </p:txBody>
      </p:sp>
      <p:sp>
        <p:nvSpPr>
          <p:cNvPr id="3" name="Content Placeholder 2"/>
          <p:cNvSpPr>
            <a:spLocks noGrp="1"/>
          </p:cNvSpPr>
          <p:nvPr>
            <p:ph idx="1"/>
          </p:nvPr>
        </p:nvSpPr>
        <p:spPr>
          <a:xfrm>
            <a:off x="628650" y="1825625"/>
            <a:ext cx="5230283" cy="3847042"/>
          </a:xfrm>
        </p:spPr>
        <p:txBody>
          <a:bodyPr>
            <a:normAutofit/>
          </a:bodyPr>
          <a:lstStyle/>
          <a:p>
            <a:pPr marL="0" indent="0">
              <a:buNone/>
            </a:pPr>
            <a:r>
              <a:rPr lang="en-GB" sz="1800" b="1" noProof="0" dirty="0"/>
              <a:t>Data recollection </a:t>
            </a:r>
          </a:p>
          <a:p>
            <a:pPr>
              <a:buFont typeface="Wingdings" pitchFamily="2" charset="2"/>
              <a:buChar char="ü"/>
            </a:pPr>
            <a:r>
              <a:rPr lang="en-GB" sz="1800" noProof="0" dirty="0"/>
              <a:t>Preparation of the focus group guide </a:t>
            </a:r>
          </a:p>
          <a:p>
            <a:pPr>
              <a:buFont typeface="Wingdings" pitchFamily="2" charset="2"/>
              <a:buChar char="ü"/>
              <a:defRPr sz="1800"/>
            </a:pPr>
            <a:r>
              <a:rPr lang="en-GB" sz="1800" noProof="0" dirty="0"/>
              <a:t>Prepare 5–10 questions (5–10 min each)</a:t>
            </a:r>
          </a:p>
          <a:p>
            <a:pPr marL="0" indent="0">
              <a:buNone/>
              <a:defRPr sz="1800"/>
            </a:pPr>
            <a:endParaRPr lang="en-GB" sz="1800" b="1" noProof="0" dirty="0"/>
          </a:p>
          <a:p>
            <a:pPr marL="0" indent="0">
              <a:buNone/>
              <a:defRPr sz="1800"/>
            </a:pPr>
            <a:r>
              <a:rPr lang="en-GB" sz="1800" b="1" noProof="0" dirty="0"/>
              <a:t>Dynamic</a:t>
            </a:r>
          </a:p>
          <a:p>
            <a:pPr>
              <a:buFont typeface="Wingdings" pitchFamily="2" charset="2"/>
              <a:buChar char="ü"/>
              <a:defRPr sz="1800"/>
            </a:pPr>
            <a:r>
              <a:rPr lang="en-GB" sz="1800" noProof="0" dirty="0"/>
              <a:t>Introduce participants</a:t>
            </a:r>
          </a:p>
          <a:p>
            <a:pPr>
              <a:buFont typeface="Wingdings" pitchFamily="2" charset="2"/>
              <a:buChar char="ü"/>
              <a:defRPr sz="1800"/>
            </a:pPr>
            <a:r>
              <a:rPr lang="en-GB" sz="1800" noProof="0" dirty="0"/>
              <a:t>Explain study and criteria – define the objective and the question of the study</a:t>
            </a:r>
          </a:p>
          <a:p>
            <a:pPr>
              <a:buFont typeface="Wingdings" pitchFamily="2" charset="2"/>
              <a:buChar char="ü"/>
              <a:defRPr sz="1800"/>
            </a:pPr>
            <a:r>
              <a:rPr lang="en-GB" sz="1800" noProof="0" dirty="0"/>
              <a:t>Explain dynamic rules</a:t>
            </a:r>
          </a:p>
          <a:p>
            <a:pPr>
              <a:buFont typeface="Wingdings" pitchFamily="2" charset="2"/>
              <a:buChar char="ü"/>
              <a:defRPr sz="1800"/>
            </a:pPr>
            <a:r>
              <a:rPr lang="en-GB" sz="1800" noProof="0" dirty="0"/>
              <a:t>Conduct questions</a:t>
            </a:r>
          </a:p>
          <a:p>
            <a:pPr>
              <a:buFont typeface="Wingdings" pitchFamily="2" charset="2"/>
              <a:buChar char="ü"/>
              <a:defRPr sz="1800"/>
            </a:pPr>
            <a:r>
              <a:rPr lang="en-GB" sz="1800" noProof="0" dirty="0"/>
              <a:t>Close and thank</a:t>
            </a:r>
          </a:p>
        </p:txBody>
      </p:sp>
      <p:pic>
        <p:nvPicPr>
          <p:cNvPr id="5" name="Gràfic 5" descr="Document">
            <a:hlinkClick r:id="rId2" action="ppaction://hlinkfile"/>
            <a:extLst>
              <a:ext uri="{FF2B5EF4-FFF2-40B4-BE49-F238E27FC236}">
                <a16:creationId xmlns:a16="http://schemas.microsoft.com/office/drawing/2014/main" id="{BA313898-1E49-9A93-7F81-1C1FE3BD25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80262" y="2361456"/>
            <a:ext cx="2135088" cy="213508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3B8E9D"/>
                </a:solidFill>
              </a:rPr>
              <a:t>Focus Group Guide </a:t>
            </a:r>
          </a:p>
        </p:txBody>
      </p:sp>
      <p:sp>
        <p:nvSpPr>
          <p:cNvPr id="3" name="Content Placeholder 2"/>
          <p:cNvSpPr>
            <a:spLocks noGrp="1"/>
          </p:cNvSpPr>
          <p:nvPr>
            <p:ph idx="1"/>
          </p:nvPr>
        </p:nvSpPr>
        <p:spPr/>
        <p:txBody>
          <a:bodyPr/>
          <a:lstStyle/>
          <a:p>
            <a:endParaRPr dirty="0"/>
          </a:p>
          <a:p>
            <a:pPr>
              <a:buFont typeface="Wingdings" pitchFamily="2" charset="2"/>
              <a:buChar char="ü"/>
              <a:defRPr sz="1800"/>
            </a:pPr>
            <a:r>
              <a:rPr dirty="0"/>
              <a:t>Develop a script tailored to the study’s topic and participants</a:t>
            </a:r>
            <a:r>
              <a:rPr lang="es-ES" dirty="0"/>
              <a:t>.</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3B8E9D"/>
                </a:solidFill>
              </a:rPr>
              <a:t>Materials Needed</a:t>
            </a:r>
          </a:p>
        </p:txBody>
      </p:sp>
      <p:sp>
        <p:nvSpPr>
          <p:cNvPr id="3" name="Content Placeholder 2"/>
          <p:cNvSpPr>
            <a:spLocks noGrp="1"/>
          </p:cNvSpPr>
          <p:nvPr>
            <p:ph idx="1"/>
          </p:nvPr>
        </p:nvSpPr>
        <p:spPr/>
        <p:txBody>
          <a:bodyPr>
            <a:normAutofit/>
          </a:bodyPr>
          <a:lstStyle/>
          <a:p>
            <a:endParaRPr sz="2400" dirty="0"/>
          </a:p>
          <a:p>
            <a:pPr>
              <a:buFont typeface="Wingdings" pitchFamily="2" charset="2"/>
              <a:buChar char="ü"/>
              <a:defRPr sz="1800"/>
            </a:pPr>
            <a:r>
              <a:rPr sz="2400" dirty="0"/>
              <a:t>Audio recorder</a:t>
            </a:r>
          </a:p>
          <a:p>
            <a:pPr>
              <a:buFont typeface="Wingdings" pitchFamily="2" charset="2"/>
              <a:buChar char="ü"/>
              <a:defRPr sz="1800"/>
            </a:pPr>
            <a:r>
              <a:rPr sz="2400" dirty="0"/>
              <a:t>Consent forms</a:t>
            </a:r>
          </a:p>
          <a:p>
            <a:pPr>
              <a:buFont typeface="Wingdings" pitchFamily="2" charset="2"/>
              <a:buChar char="ü"/>
              <a:defRPr sz="1800"/>
            </a:pPr>
            <a:r>
              <a:rPr sz="2400" dirty="0"/>
              <a:t>Pens, charts</a:t>
            </a:r>
          </a:p>
          <a:p>
            <a:pPr>
              <a:buFont typeface="Wingdings" pitchFamily="2" charset="2"/>
              <a:buChar char="ü"/>
              <a:defRPr sz="1800"/>
            </a:pPr>
            <a:r>
              <a:rPr sz="2400" dirty="0"/>
              <a:t>Documents for moderator and observer</a:t>
            </a:r>
          </a:p>
        </p:txBody>
      </p:sp>
      <p:pic>
        <p:nvPicPr>
          <p:cNvPr id="4" name="Picture 2" descr="Zoom H1esencial">
            <a:extLst>
              <a:ext uri="{FF2B5EF4-FFF2-40B4-BE49-F238E27FC236}">
                <a16:creationId xmlns:a16="http://schemas.microsoft.com/office/drawing/2014/main" id="{EAFB905C-3B60-E144-0517-16D97364E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39" y="1825625"/>
            <a:ext cx="2664844" cy="2627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rgbClr val="3B8E9D"/>
                </a:solidFill>
              </a:rPr>
              <a:t>Other Considerations</a:t>
            </a:r>
          </a:p>
        </p:txBody>
      </p:sp>
      <p:sp>
        <p:nvSpPr>
          <p:cNvPr id="3" name="Content Placeholder 2"/>
          <p:cNvSpPr>
            <a:spLocks noGrp="1"/>
          </p:cNvSpPr>
          <p:nvPr>
            <p:ph idx="1"/>
          </p:nvPr>
        </p:nvSpPr>
        <p:spPr/>
        <p:txBody>
          <a:bodyPr/>
          <a:lstStyle/>
          <a:p>
            <a:endParaRPr dirty="0"/>
          </a:p>
          <a:p>
            <a:pPr>
              <a:buFont typeface="Wingdings" pitchFamily="2" charset="2"/>
              <a:buChar char="ü"/>
              <a:defRPr sz="1800"/>
            </a:pPr>
            <a:r>
              <a:rPr sz="2400" dirty="0"/>
              <a:t>Invitations, scheduling</a:t>
            </a:r>
          </a:p>
          <a:p>
            <a:pPr>
              <a:buFont typeface="Wingdings" pitchFamily="2" charset="2"/>
              <a:buChar char="ü"/>
              <a:defRPr sz="1800"/>
            </a:pPr>
            <a:r>
              <a:rPr sz="2400" dirty="0"/>
              <a:t>Location of focus group</a:t>
            </a:r>
          </a:p>
          <a:p>
            <a:pPr>
              <a:buFont typeface="Wingdings" pitchFamily="2" charset="2"/>
              <a:buChar char="ü"/>
              <a:defRPr sz="1800"/>
            </a:pPr>
            <a:r>
              <a:rPr sz="2400" dirty="0"/>
              <a:t>Appreciation gift—consider what and why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3B8E9D"/>
                </a:solidFill>
              </a:rPr>
              <a:t>Moderator Skills</a:t>
            </a:r>
          </a:p>
        </p:txBody>
      </p:sp>
      <p:sp>
        <p:nvSpPr>
          <p:cNvPr id="3" name="Content Placeholder 2"/>
          <p:cNvSpPr>
            <a:spLocks noGrp="1"/>
          </p:cNvSpPr>
          <p:nvPr>
            <p:ph idx="1"/>
          </p:nvPr>
        </p:nvSpPr>
        <p:spPr/>
        <p:txBody>
          <a:bodyPr/>
          <a:lstStyle/>
          <a:p>
            <a:endParaRPr dirty="0"/>
          </a:p>
          <a:p>
            <a:pPr>
              <a:buFont typeface="Wingdings" pitchFamily="2" charset="2"/>
              <a:buChar char="ü"/>
              <a:defRPr sz="1800"/>
            </a:pPr>
            <a:r>
              <a:rPr dirty="0"/>
              <a:t>Simple language</a:t>
            </a:r>
          </a:p>
          <a:p>
            <a:pPr>
              <a:buFont typeface="Wingdings" pitchFamily="2" charset="2"/>
              <a:buChar char="ü"/>
              <a:defRPr sz="1800"/>
            </a:pPr>
            <a:r>
              <a:rPr dirty="0"/>
              <a:t>Probing: 'What do you mean by...?'</a:t>
            </a:r>
          </a:p>
          <a:p>
            <a:pPr>
              <a:buFont typeface="Wingdings" pitchFamily="2" charset="2"/>
              <a:buChar char="ü"/>
              <a:defRPr sz="1800"/>
            </a:pPr>
            <a:r>
              <a:rPr dirty="0"/>
              <a:t>Strong observation</a:t>
            </a:r>
          </a:p>
          <a:p>
            <a:pPr>
              <a:buFont typeface="Wingdings" pitchFamily="2" charset="2"/>
              <a:buChar char="ü"/>
              <a:defRPr sz="1800"/>
            </a:pPr>
            <a:r>
              <a:rPr dirty="0"/>
              <a:t>Guide discussion, </a:t>
            </a:r>
            <a:r>
              <a:rPr dirty="0" err="1"/>
              <a:t>synthesi</a:t>
            </a:r>
            <a:r>
              <a:rPr lang="es-ES" dirty="0"/>
              <a:t>s</a:t>
            </a:r>
            <a:r>
              <a:rPr dirty="0"/>
              <a:t>e content</a:t>
            </a:r>
          </a:p>
          <a:p>
            <a:pPr>
              <a:buFont typeface="Wingdings" pitchFamily="2" charset="2"/>
              <a:buChar char="ü"/>
              <a:defRPr sz="1800"/>
            </a:pPr>
            <a:r>
              <a:rPr dirty="0"/>
              <a:t>Avoid giving examples or personal opinions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rgbClr val="3B8E9D"/>
                </a:solidFill>
              </a:rPr>
              <a:t>Facilitation</a:t>
            </a:r>
          </a:p>
        </p:txBody>
      </p:sp>
      <p:sp>
        <p:nvSpPr>
          <p:cNvPr id="3" name="Content Placeholder 2"/>
          <p:cNvSpPr>
            <a:spLocks noGrp="1"/>
          </p:cNvSpPr>
          <p:nvPr>
            <p:ph idx="1"/>
          </p:nvPr>
        </p:nvSpPr>
        <p:spPr/>
        <p:txBody>
          <a:bodyPr/>
          <a:lstStyle/>
          <a:p>
            <a:endParaRPr dirty="0"/>
          </a:p>
          <a:p>
            <a:pPr>
              <a:buFont typeface="Wingdings" pitchFamily="2" charset="2"/>
              <a:buChar char="ü"/>
              <a:defRPr sz="1800"/>
            </a:pPr>
            <a:r>
              <a:rPr dirty="0"/>
              <a:t>What are we listening for?</a:t>
            </a:r>
          </a:p>
        </p:txBody>
      </p:sp>
      <p:pic>
        <p:nvPicPr>
          <p:cNvPr id="3074" name="Picture 2" descr="Zoom H1esencial">
            <a:extLst>
              <a:ext uri="{FF2B5EF4-FFF2-40B4-BE49-F238E27FC236}">
                <a16:creationId xmlns:a16="http://schemas.microsoft.com/office/drawing/2014/main" id="{7B7FF0A6-8813-6C89-A392-E29321B4E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550" y="1690689"/>
            <a:ext cx="3606800" cy="355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3B8E9D"/>
                </a:solidFill>
              </a:rPr>
              <a:t>Data Analysis</a:t>
            </a:r>
          </a:p>
        </p:txBody>
      </p:sp>
      <p:sp>
        <p:nvSpPr>
          <p:cNvPr id="3" name="Content Placeholder 2"/>
          <p:cNvSpPr>
            <a:spLocks noGrp="1"/>
          </p:cNvSpPr>
          <p:nvPr>
            <p:ph idx="1"/>
          </p:nvPr>
        </p:nvSpPr>
        <p:spPr/>
        <p:txBody>
          <a:bodyPr/>
          <a:lstStyle/>
          <a:p>
            <a:endParaRPr dirty="0"/>
          </a:p>
          <a:p>
            <a:pPr>
              <a:buFont typeface="Wingdings" pitchFamily="2" charset="2"/>
              <a:buChar char="ü"/>
              <a:defRPr sz="1800"/>
            </a:pPr>
            <a:r>
              <a:rPr dirty="0"/>
              <a:t>Similar to interview analysis</a:t>
            </a:r>
          </a:p>
          <a:p>
            <a:pPr>
              <a:buFont typeface="Wingdings" pitchFamily="2" charset="2"/>
              <a:buChar char="ü"/>
              <a:defRPr sz="1800"/>
            </a:pPr>
            <a:r>
              <a:rPr dirty="0"/>
              <a:t>G</a:t>
            </a:r>
            <a:r>
              <a:rPr lang="es-ES" dirty="0" err="1"/>
              <a:t>roup</a:t>
            </a:r>
            <a:r>
              <a:rPr lang="es-ES" dirty="0"/>
              <a:t> </a:t>
            </a:r>
            <a:r>
              <a:rPr lang="es-ES" dirty="0" err="1"/>
              <a:t>code</a:t>
            </a:r>
            <a:r>
              <a:rPr lang="es-ES" dirty="0"/>
              <a:t>?</a:t>
            </a:r>
            <a:r>
              <a:rPr dirty="0"/>
              <a:t> is the unit of analysis</a:t>
            </a:r>
          </a:p>
          <a:p>
            <a:pPr>
              <a:buFont typeface="Wingdings" pitchFamily="2" charset="2"/>
              <a:buChar char="ü"/>
              <a:defRPr sz="1800"/>
            </a:pPr>
            <a:r>
              <a:rPr dirty="0"/>
              <a:t>Identify themes and contrasting views</a:t>
            </a:r>
          </a:p>
          <a:p>
            <a:pPr>
              <a:buFont typeface="Wingdings" pitchFamily="2" charset="2"/>
              <a:buChar char="ü"/>
              <a:defRPr sz="1800"/>
            </a:pPr>
            <a:r>
              <a:rPr dirty="0"/>
              <a:t>Volume ≠ importance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3B8E9D"/>
                </a:solidFill>
              </a:rPr>
              <a:t>Focus Group Design Exercise</a:t>
            </a:r>
          </a:p>
        </p:txBody>
      </p:sp>
      <p:sp>
        <p:nvSpPr>
          <p:cNvPr id="3" name="Content Placeholder 2"/>
          <p:cNvSpPr>
            <a:spLocks noGrp="1"/>
          </p:cNvSpPr>
          <p:nvPr>
            <p:ph idx="1"/>
          </p:nvPr>
        </p:nvSpPr>
        <p:spPr/>
        <p:txBody>
          <a:bodyPr/>
          <a:lstStyle/>
          <a:p>
            <a:endParaRPr dirty="0"/>
          </a:p>
          <a:p>
            <a:pPr>
              <a:buFont typeface="Wingdings" pitchFamily="2" charset="2"/>
              <a:buChar char="ü"/>
              <a:defRPr sz="1800"/>
            </a:pPr>
            <a:r>
              <a:rPr b="1" dirty="0"/>
              <a:t>Objective: </a:t>
            </a:r>
            <a:r>
              <a:rPr lang="es-ES" dirty="0"/>
              <a:t>Examine </a:t>
            </a:r>
            <a:r>
              <a:rPr lang="es-ES" dirty="0" err="1"/>
              <a:t>students</a:t>
            </a:r>
            <a:r>
              <a:rPr lang="es-ES" dirty="0"/>
              <a:t>' </a:t>
            </a:r>
            <a:r>
              <a:rPr lang="es-ES" dirty="0" err="1"/>
              <a:t>perceptions</a:t>
            </a:r>
            <a:r>
              <a:rPr lang="es-ES" dirty="0"/>
              <a:t> </a:t>
            </a:r>
            <a:r>
              <a:rPr lang="es-ES" dirty="0" err="1"/>
              <a:t>of</a:t>
            </a:r>
            <a:r>
              <a:rPr lang="es-ES" dirty="0"/>
              <a:t> </a:t>
            </a:r>
            <a:r>
              <a:rPr lang="es-ES" dirty="0" err="1"/>
              <a:t>their</a:t>
            </a:r>
            <a:r>
              <a:rPr lang="es-ES" dirty="0"/>
              <a:t> </a:t>
            </a:r>
            <a:r>
              <a:rPr lang="es-ES" dirty="0" err="1"/>
              <a:t>learning</a:t>
            </a:r>
            <a:r>
              <a:rPr lang="es-ES" dirty="0"/>
              <a:t> </a:t>
            </a:r>
            <a:r>
              <a:rPr lang="es-ES" dirty="0" err="1"/>
              <a:t>process</a:t>
            </a:r>
            <a:r>
              <a:rPr lang="es-ES" dirty="0"/>
              <a:t>, </a:t>
            </a:r>
            <a:r>
              <a:rPr lang="es-ES" dirty="0" err="1"/>
              <a:t>with</a:t>
            </a:r>
            <a:r>
              <a:rPr lang="es-ES" dirty="0"/>
              <a:t> a particular </a:t>
            </a:r>
            <a:r>
              <a:rPr lang="es-ES" dirty="0" err="1"/>
              <a:t>emphasis</a:t>
            </a:r>
            <a:r>
              <a:rPr lang="es-ES" dirty="0"/>
              <a:t> </a:t>
            </a:r>
            <a:r>
              <a:rPr lang="es-ES" dirty="0" err="1"/>
              <a:t>on</a:t>
            </a:r>
            <a:r>
              <a:rPr lang="es-ES" dirty="0"/>
              <a:t> </a:t>
            </a:r>
            <a:r>
              <a:rPr lang="es-ES" dirty="0" err="1"/>
              <a:t>professional</a:t>
            </a:r>
            <a:r>
              <a:rPr lang="es-ES" dirty="0"/>
              <a:t> </a:t>
            </a:r>
            <a:r>
              <a:rPr lang="es-ES" dirty="0" err="1"/>
              <a:t>reasoning</a:t>
            </a:r>
            <a:r>
              <a:rPr lang="es-ES" dirty="0"/>
              <a:t>, and </a:t>
            </a:r>
            <a:r>
              <a:rPr lang="es-ES" dirty="0" err="1"/>
              <a:t>experiences</a:t>
            </a:r>
            <a:r>
              <a:rPr lang="es-ES" dirty="0"/>
              <a:t> </a:t>
            </a:r>
            <a:r>
              <a:rPr lang="es-ES" dirty="0" err="1"/>
              <a:t>of</a:t>
            </a:r>
            <a:r>
              <a:rPr lang="es-ES" dirty="0"/>
              <a:t> </a:t>
            </a:r>
            <a:r>
              <a:rPr lang="es-ES" dirty="0" err="1"/>
              <a:t>involvement</a:t>
            </a:r>
            <a:r>
              <a:rPr lang="es-ES" dirty="0"/>
              <a:t> in </a:t>
            </a:r>
            <a:r>
              <a:rPr lang="es-ES" dirty="0" err="1"/>
              <a:t>the</a:t>
            </a:r>
            <a:r>
              <a:rPr lang="es-ES" dirty="0"/>
              <a:t> Project </a:t>
            </a:r>
            <a:r>
              <a:rPr lang="es-ES" dirty="0" err="1"/>
              <a:t>Labs</a:t>
            </a:r>
            <a:r>
              <a:rPr lang="es-ES" dirty="0"/>
              <a:t> </a:t>
            </a:r>
            <a:r>
              <a:rPr lang="es-ES" dirty="0" err="1"/>
              <a:t>for</a:t>
            </a:r>
            <a:r>
              <a:rPr lang="es-ES" dirty="0"/>
              <a:t> </a:t>
            </a:r>
            <a:r>
              <a:rPr lang="es-ES" dirty="0" err="1"/>
              <a:t>Equal</a:t>
            </a:r>
            <a:r>
              <a:rPr lang="es-ES" dirty="0"/>
              <a:t> </a:t>
            </a:r>
            <a:r>
              <a:rPr lang="es-ES" dirty="0" err="1"/>
              <a:t>Rights</a:t>
            </a:r>
            <a:r>
              <a:rPr lang="es-ES" dirty="0"/>
              <a:t>. </a:t>
            </a:r>
          </a:p>
          <a:p>
            <a:pPr>
              <a:buFont typeface="Wingdings" pitchFamily="2" charset="2"/>
              <a:buChar char="ü"/>
              <a:defRPr sz="1800"/>
            </a:pPr>
            <a:r>
              <a:rPr dirty="0"/>
              <a:t>Define </a:t>
            </a:r>
            <a:r>
              <a:rPr b="1" dirty="0"/>
              <a:t>structural criteria, number of groups, recruitment strategy, location, </a:t>
            </a:r>
            <a:r>
              <a:rPr lang="es-ES" b="1" dirty="0"/>
              <a:t>and </a:t>
            </a:r>
            <a:r>
              <a:rPr b="1" dirty="0"/>
              <a:t>question guide</a:t>
            </a:r>
            <a:r>
              <a:rPr lang="es-ES" b="1" dirty="0"/>
              <a:t>. </a:t>
            </a:r>
            <a:endParaRPr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EF6-B70C-DD7B-95C6-15C1AF7539DD}"/>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0A7DE0B8-299D-1C34-BD50-91C34B074108}"/>
              </a:ext>
            </a:extLst>
          </p:cNvPr>
          <p:cNvSpPr>
            <a:spLocks noGrp="1"/>
          </p:cNvSpPr>
          <p:nvPr>
            <p:ph idx="1"/>
          </p:nvPr>
        </p:nvSpPr>
        <p:spPr/>
        <p:txBody>
          <a:bodyPr/>
          <a:lstStyle/>
          <a:p>
            <a:endParaRPr lang="es-ES"/>
          </a:p>
        </p:txBody>
      </p:sp>
    </p:spTree>
    <p:extLst>
      <p:ext uri="{BB962C8B-B14F-4D97-AF65-F5344CB8AC3E}">
        <p14:creationId xmlns:p14="http://schemas.microsoft.com/office/powerpoint/2010/main" val="2727504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8EEA1C-4416-953E-7064-FCA9CEC3E5D2}"/>
              </a:ext>
            </a:extLst>
          </p:cNvPr>
          <p:cNvSpPr>
            <a:spLocks noGrp="1"/>
          </p:cNvSpPr>
          <p:nvPr>
            <p:ph type="ctrTitle"/>
          </p:nvPr>
        </p:nvSpPr>
        <p:spPr/>
        <p:txBody>
          <a:bodyPr/>
          <a:lstStyle/>
          <a:p>
            <a:r>
              <a:rPr lang="en-GB" b="1" noProof="0" dirty="0">
                <a:solidFill>
                  <a:srgbClr val="3B8E9D"/>
                </a:solidFill>
              </a:rPr>
              <a:t>PHOTOVOICE </a:t>
            </a:r>
            <a:br>
              <a:rPr lang="en-GB" b="1" noProof="0" dirty="0">
                <a:solidFill>
                  <a:srgbClr val="3B8E9D"/>
                </a:solidFill>
              </a:rPr>
            </a:br>
            <a:r>
              <a:rPr lang="en-GB" b="1" noProof="0" dirty="0">
                <a:solidFill>
                  <a:srgbClr val="3B8E9D"/>
                </a:solidFill>
              </a:rPr>
              <a:t>Methodology</a:t>
            </a:r>
          </a:p>
        </p:txBody>
      </p:sp>
    </p:spTree>
    <p:extLst>
      <p:ext uri="{BB962C8B-B14F-4D97-AF65-F5344CB8AC3E}">
        <p14:creationId xmlns:p14="http://schemas.microsoft.com/office/powerpoint/2010/main" val="379820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3B8E9D"/>
                </a:solidFill>
              </a:rPr>
              <a:t>What is Qualitative Research?</a:t>
            </a:r>
          </a:p>
        </p:txBody>
      </p:sp>
      <p:sp>
        <p:nvSpPr>
          <p:cNvPr id="3" name="Content Placeholder 2"/>
          <p:cNvSpPr>
            <a:spLocks noGrp="1"/>
          </p:cNvSpPr>
          <p:nvPr>
            <p:ph idx="1"/>
          </p:nvPr>
        </p:nvSpPr>
        <p:spPr/>
        <p:txBody>
          <a:bodyPr/>
          <a:lstStyle/>
          <a:p>
            <a:endParaRPr dirty="0"/>
          </a:p>
          <a:p>
            <a:pPr>
              <a:buFont typeface="Wingdings" pitchFamily="2" charset="2"/>
              <a:buChar char="ü"/>
              <a:defRPr sz="1800"/>
            </a:pPr>
            <a:r>
              <a:rPr dirty="0"/>
              <a:t>Stud</a:t>
            </a:r>
            <a:r>
              <a:rPr lang="es-ES" dirty="0"/>
              <a:t>y</a:t>
            </a:r>
            <a:r>
              <a:rPr dirty="0"/>
              <a:t> phenomena in their natural context</a:t>
            </a:r>
          </a:p>
          <a:p>
            <a:pPr>
              <a:buFont typeface="Wingdings" pitchFamily="2" charset="2"/>
              <a:buChar char="ü"/>
              <a:defRPr sz="1800"/>
            </a:pPr>
            <a:r>
              <a:rPr dirty="0"/>
              <a:t>Seeks </a:t>
            </a:r>
            <a:r>
              <a:rPr b="1" dirty="0"/>
              <a:t>meaning</a:t>
            </a:r>
            <a:r>
              <a:rPr dirty="0"/>
              <a:t> from participants' perspectives</a:t>
            </a:r>
            <a:r>
              <a:rPr lang="es-ES" dirty="0"/>
              <a:t> </a:t>
            </a:r>
            <a:r>
              <a:rPr dirty="0"/>
              <a:t>(Denzin &amp; Lincoln, 2004)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3B8E9D"/>
                </a:solidFill>
              </a:rPr>
              <a:t>What is Photovoice?</a:t>
            </a:r>
          </a:p>
        </p:txBody>
      </p:sp>
      <p:sp>
        <p:nvSpPr>
          <p:cNvPr id="3" name="Content Placeholder 2"/>
          <p:cNvSpPr>
            <a:spLocks noGrp="1"/>
          </p:cNvSpPr>
          <p:nvPr>
            <p:ph idx="1"/>
          </p:nvPr>
        </p:nvSpPr>
        <p:spPr/>
        <p:txBody>
          <a:bodyPr/>
          <a:lstStyle/>
          <a:p>
            <a:pPr>
              <a:buFont typeface="Wingdings" pitchFamily="2" charset="2"/>
              <a:buChar char="ü"/>
            </a:pPr>
            <a:r>
              <a:rPr dirty="0"/>
              <a:t>A participatory action research (PAR) method using photography</a:t>
            </a:r>
          </a:p>
          <a:p>
            <a:pPr>
              <a:buFont typeface="Wingdings" pitchFamily="2" charset="2"/>
              <a:buChar char="ü"/>
            </a:pPr>
            <a:r>
              <a:rPr dirty="0"/>
              <a:t>Participants capture photos representing their experiences</a:t>
            </a:r>
          </a:p>
          <a:p>
            <a:pPr>
              <a:buFont typeface="Wingdings" pitchFamily="2" charset="2"/>
              <a:buChar char="ü"/>
            </a:pPr>
            <a:r>
              <a:rPr dirty="0"/>
              <a:t>Promotes empowerment, reflection, and knowledge-sharing</a:t>
            </a:r>
          </a:p>
          <a:p>
            <a:pPr>
              <a:buFont typeface="Wingdings" pitchFamily="2" charset="2"/>
              <a:buChar char="ü"/>
            </a:pPr>
            <a:r>
              <a:rPr dirty="0"/>
              <a:t>Especially effective for </a:t>
            </a:r>
            <a:r>
              <a:rPr lang="es-ES" dirty="0" err="1"/>
              <a:t>populations</a:t>
            </a:r>
            <a:r>
              <a:rPr lang="es-ES" dirty="0"/>
              <a:t> in </a:t>
            </a:r>
            <a:r>
              <a:rPr dirty="0"/>
              <a:t>underrepresented</a:t>
            </a:r>
            <a:r>
              <a:rPr lang="es-ES" dirty="0"/>
              <a:t> </a:t>
            </a:r>
            <a:r>
              <a:rPr lang="es-ES" dirty="0" err="1"/>
              <a:t>conditions</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3B8E9D"/>
                </a:solidFill>
              </a:rPr>
              <a:t>Why Use Photovoice with Individuals with Intellectual Disabilities (ID)?</a:t>
            </a:r>
          </a:p>
        </p:txBody>
      </p:sp>
      <p:sp>
        <p:nvSpPr>
          <p:cNvPr id="3" name="Content Placeholder 2"/>
          <p:cNvSpPr>
            <a:spLocks noGrp="1"/>
          </p:cNvSpPr>
          <p:nvPr>
            <p:ph idx="1"/>
          </p:nvPr>
        </p:nvSpPr>
        <p:spPr/>
        <p:txBody>
          <a:bodyPr/>
          <a:lstStyle/>
          <a:p>
            <a:pPr>
              <a:buFont typeface="Wingdings" pitchFamily="2" charset="2"/>
              <a:buChar char="ü"/>
            </a:pPr>
            <a:r>
              <a:rPr dirty="0"/>
              <a:t>Traditional methods (e.g., interviews, surveys) often fail to capture their perspectives</a:t>
            </a:r>
          </a:p>
          <a:p>
            <a:pPr>
              <a:buFont typeface="Wingdings" pitchFamily="2" charset="2"/>
              <a:buChar char="ü"/>
            </a:pPr>
            <a:endParaRPr dirty="0"/>
          </a:p>
          <a:p>
            <a:pPr>
              <a:buFont typeface="Wingdings" pitchFamily="2" charset="2"/>
              <a:buChar char="ü"/>
            </a:pPr>
            <a:r>
              <a:rPr dirty="0"/>
              <a:t>Photovoice bypasses communication and cognitive barriers</a:t>
            </a:r>
            <a:endParaRPr lang="es-ES" dirty="0"/>
          </a:p>
          <a:p>
            <a:pPr>
              <a:buFont typeface="Wingdings" pitchFamily="2" charset="2"/>
              <a:buChar char="ü"/>
            </a:pPr>
            <a:r>
              <a:rPr dirty="0"/>
              <a:t>Visual data allows deeper insight into lived experiences</a:t>
            </a:r>
            <a:endParaRPr lang="es-ES" dirty="0"/>
          </a:p>
          <a:p>
            <a:pPr>
              <a:buFont typeface="Wingdings" pitchFamily="2" charset="2"/>
              <a:buChar char="ü"/>
            </a:pPr>
            <a:r>
              <a:rPr dirty="0"/>
              <a:t>Encourages autonomy and self-expression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3B8E9D"/>
                </a:solidFill>
              </a:rPr>
              <a:t>Steps of Photovoice within PAR Framework</a:t>
            </a:r>
          </a:p>
        </p:txBody>
      </p:sp>
      <p:sp>
        <p:nvSpPr>
          <p:cNvPr id="3" name="Content Placeholder 2"/>
          <p:cNvSpPr>
            <a:spLocks noGrp="1"/>
          </p:cNvSpPr>
          <p:nvPr>
            <p:ph idx="1"/>
          </p:nvPr>
        </p:nvSpPr>
        <p:spPr>
          <a:xfrm>
            <a:off x="628650" y="1603378"/>
            <a:ext cx="7886700" cy="4351338"/>
          </a:xfrm>
        </p:spPr>
        <p:txBody>
          <a:bodyPr>
            <a:normAutofit fontScale="92500" lnSpcReduction="20000"/>
          </a:bodyPr>
          <a:lstStyle/>
          <a:p>
            <a:pPr marL="0" indent="0">
              <a:buNone/>
            </a:pPr>
            <a:r>
              <a:rPr b="1" dirty="0"/>
              <a:t>1. Recruitment and Orientation</a:t>
            </a:r>
          </a:p>
          <a:p>
            <a:pPr>
              <a:buFont typeface="Wingdings" pitchFamily="2" charset="2"/>
              <a:buChar char="ü"/>
            </a:pPr>
            <a:r>
              <a:rPr dirty="0"/>
              <a:t>   Participants are invited to join and </a:t>
            </a:r>
            <a:r>
              <a:rPr lang="es-ES" dirty="0"/>
              <a:t>are </a:t>
            </a:r>
            <a:r>
              <a:rPr dirty="0"/>
              <a:t>introduced to the project aims.</a:t>
            </a:r>
          </a:p>
          <a:p>
            <a:pPr>
              <a:buFont typeface="Wingdings" pitchFamily="2" charset="2"/>
              <a:buChar char="ü"/>
            </a:pPr>
            <a:r>
              <a:rPr dirty="0"/>
              <a:t>   Training in photography and ethical considerations.</a:t>
            </a:r>
          </a:p>
          <a:p>
            <a:pPr marL="0" indent="0">
              <a:buNone/>
            </a:pPr>
            <a:r>
              <a:rPr b="1" dirty="0"/>
              <a:t>2. Photo-taking Phase</a:t>
            </a:r>
          </a:p>
          <a:p>
            <a:pPr>
              <a:buFont typeface="Wingdings" pitchFamily="2" charset="2"/>
              <a:buChar char="ü"/>
            </a:pPr>
            <a:r>
              <a:rPr dirty="0"/>
              <a:t> Participants take photos that reflect their daily lives and key experiences.</a:t>
            </a:r>
          </a:p>
          <a:p>
            <a:pPr marL="0" indent="0">
              <a:buNone/>
            </a:pPr>
            <a:r>
              <a:rPr lang="es-ES" b="1" dirty="0"/>
              <a:t>3. </a:t>
            </a:r>
            <a:r>
              <a:rPr b="1" dirty="0"/>
              <a:t>Discussion and Reflection</a:t>
            </a:r>
          </a:p>
          <a:p>
            <a:pPr>
              <a:buFont typeface="Wingdings" pitchFamily="2" charset="2"/>
              <a:buChar char="ü"/>
            </a:pPr>
            <a:r>
              <a:rPr dirty="0"/>
              <a:t>Group or individual discussions about the meaning of selected photos.</a:t>
            </a:r>
          </a:p>
          <a:p>
            <a:pPr>
              <a:buFont typeface="Wingdings" pitchFamily="2" charset="2"/>
              <a:buChar char="ü"/>
            </a:pPr>
            <a:r>
              <a:rPr dirty="0"/>
              <a:t>Themes begin to emerge collaboratively.</a:t>
            </a:r>
          </a:p>
          <a:p>
            <a:pPr marL="0" indent="0">
              <a:buNone/>
            </a:pPr>
            <a:r>
              <a:rPr b="1" dirty="0"/>
              <a:t>4. Analysis and Theming</a:t>
            </a:r>
          </a:p>
          <a:p>
            <a:pPr>
              <a:buFont typeface="Wingdings" pitchFamily="2" charset="2"/>
              <a:buChar char="ü"/>
            </a:pPr>
            <a:r>
              <a:rPr dirty="0"/>
              <a:t>Participants and researchers </a:t>
            </a:r>
            <a:r>
              <a:rPr dirty="0" err="1"/>
              <a:t>analy</a:t>
            </a:r>
            <a:r>
              <a:rPr lang="es-ES" dirty="0"/>
              <a:t>s</a:t>
            </a:r>
            <a:r>
              <a:rPr dirty="0"/>
              <a:t>e images to identify shared themes and insights.</a:t>
            </a:r>
            <a:endParaRPr lang="es-ES" dirty="0"/>
          </a:p>
          <a:p>
            <a:pPr marL="0" indent="0">
              <a:buNone/>
            </a:pPr>
            <a:r>
              <a:rPr b="1" dirty="0"/>
              <a:t>5. Action and Dissemination</a:t>
            </a:r>
          </a:p>
          <a:p>
            <a:pPr>
              <a:buFont typeface="Wingdings" pitchFamily="2" charset="2"/>
              <a:buChar char="ü"/>
            </a:pPr>
            <a:r>
              <a:rPr dirty="0"/>
              <a:t>Results are shared through exhibitions, reports, or community forums.</a:t>
            </a:r>
          </a:p>
          <a:p>
            <a:pPr>
              <a:buFont typeface="Wingdings" pitchFamily="2" charset="2"/>
              <a:buChar char="ü"/>
            </a:pPr>
            <a:r>
              <a:rPr dirty="0"/>
              <a:t>Aim to influence policy, raise awareness, and promote inclusion.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3B8E9D"/>
                </a:solidFill>
              </a:rPr>
              <a:t>References</a:t>
            </a:r>
          </a:p>
        </p:txBody>
      </p:sp>
      <p:sp>
        <p:nvSpPr>
          <p:cNvPr id="3" name="Content Placeholder 2"/>
          <p:cNvSpPr>
            <a:spLocks noGrp="1"/>
          </p:cNvSpPr>
          <p:nvPr>
            <p:ph idx="1"/>
          </p:nvPr>
        </p:nvSpPr>
        <p:spPr>
          <a:xfrm>
            <a:off x="628650" y="1825625"/>
            <a:ext cx="7886700" cy="4107342"/>
          </a:xfrm>
        </p:spPr>
        <p:txBody>
          <a:bodyPr>
            <a:normAutofit fontScale="47500" lnSpcReduction="20000"/>
          </a:bodyPr>
          <a:lstStyle/>
          <a:p>
            <a:pPr>
              <a:lnSpc>
                <a:spcPct val="120000"/>
              </a:lnSpc>
              <a:buNone/>
            </a:pPr>
            <a:r>
              <a:rPr lang="es-ES" sz="3300" dirty="0"/>
              <a:t>Alonso, L. E. (1998). </a:t>
            </a:r>
            <a:r>
              <a:rPr lang="es-ES" sz="3300" i="1" dirty="0"/>
              <a:t>La mirada cualitativa en sociología: Una aproximación interpretativa</a:t>
            </a:r>
            <a:r>
              <a:rPr lang="es-ES" sz="3300" dirty="0"/>
              <a:t> (2nd ed.). Madrid: Fundamentos.</a:t>
            </a:r>
          </a:p>
          <a:p>
            <a:pPr>
              <a:lnSpc>
                <a:spcPct val="120000"/>
              </a:lnSpc>
              <a:buNone/>
            </a:pPr>
            <a:r>
              <a:rPr lang="es-ES" sz="3300" dirty="0"/>
              <a:t>Callejo Gallego, J. (2002). Observación, entrevista y grupos de discusión: El silencio de tres prácticas de investigación. </a:t>
            </a:r>
            <a:r>
              <a:rPr lang="es-ES" sz="3300" i="1" dirty="0"/>
              <a:t>Revista Española de Salud Pública, 76</a:t>
            </a:r>
            <a:r>
              <a:rPr lang="es-ES" sz="3300" dirty="0"/>
              <a:t>(5), 409–422.</a:t>
            </a:r>
          </a:p>
          <a:p>
            <a:pPr>
              <a:lnSpc>
                <a:spcPct val="120000"/>
              </a:lnSpc>
              <a:buNone/>
            </a:pPr>
            <a:r>
              <a:rPr lang="es-ES" sz="3300" dirty="0"/>
              <a:t>Denzin, N. K., &amp; Lincoln, Y. S. (Eds.). (2004). </a:t>
            </a:r>
            <a:r>
              <a:rPr lang="es-ES" sz="3300" i="1" dirty="0" err="1"/>
              <a:t>The</a:t>
            </a:r>
            <a:r>
              <a:rPr lang="es-ES" sz="3300" i="1" dirty="0"/>
              <a:t> SAGE </a:t>
            </a:r>
            <a:r>
              <a:rPr lang="es-ES" sz="3300" i="1" dirty="0" err="1"/>
              <a:t>handbook</a:t>
            </a:r>
            <a:r>
              <a:rPr lang="es-ES" sz="3300" i="1" dirty="0"/>
              <a:t> </a:t>
            </a:r>
            <a:r>
              <a:rPr lang="es-ES" sz="3300" i="1" dirty="0" err="1"/>
              <a:t>of</a:t>
            </a:r>
            <a:r>
              <a:rPr lang="es-ES" sz="3300" i="1" dirty="0"/>
              <a:t> </a:t>
            </a:r>
            <a:r>
              <a:rPr lang="es-ES" sz="3300" i="1" dirty="0" err="1"/>
              <a:t>qualitative</a:t>
            </a:r>
            <a:r>
              <a:rPr lang="es-ES" sz="3300" i="1" dirty="0"/>
              <a:t> </a:t>
            </a:r>
            <a:r>
              <a:rPr lang="es-ES" sz="3300" i="1" dirty="0" err="1"/>
              <a:t>research</a:t>
            </a:r>
            <a:r>
              <a:rPr lang="es-ES" sz="3300" dirty="0"/>
              <a:t> (3rd ed.). </a:t>
            </a:r>
            <a:r>
              <a:rPr lang="es-ES" sz="3300" dirty="0" err="1"/>
              <a:t>Thousand</a:t>
            </a:r>
            <a:r>
              <a:rPr lang="es-ES" sz="3300" dirty="0"/>
              <a:t> </a:t>
            </a:r>
            <a:r>
              <a:rPr lang="es-ES" sz="3300" dirty="0" err="1"/>
              <a:t>Oaks</a:t>
            </a:r>
            <a:r>
              <a:rPr lang="es-ES" sz="3300" dirty="0"/>
              <a:t>, CA: SAGE </a:t>
            </a:r>
            <a:r>
              <a:rPr lang="es-ES" sz="3300" dirty="0" err="1"/>
              <a:t>Publications</a:t>
            </a:r>
            <a:r>
              <a:rPr lang="es-ES" sz="3300" dirty="0"/>
              <a:t>.</a:t>
            </a:r>
          </a:p>
          <a:p>
            <a:pPr>
              <a:lnSpc>
                <a:spcPct val="120000"/>
              </a:lnSpc>
              <a:buNone/>
            </a:pPr>
            <a:r>
              <a:rPr lang="es-ES" sz="3300" dirty="0"/>
              <a:t>Iñiguez Rueda, L. (2008). Tipologías de estrategias de muestreo. In J. M. Delgado &amp; J. Gutiérrez (Eds.), </a:t>
            </a:r>
            <a:r>
              <a:rPr lang="es-ES" sz="3300" i="1" dirty="0"/>
              <a:t>Métodos y técnicas cualitativas de investigación en ciencias sociales</a:t>
            </a:r>
            <a:r>
              <a:rPr lang="es-ES" sz="3300" dirty="0"/>
              <a:t>. Madrid: Síntesis.</a:t>
            </a:r>
          </a:p>
          <a:p>
            <a:pPr>
              <a:lnSpc>
                <a:spcPct val="120000"/>
              </a:lnSpc>
              <a:buNone/>
            </a:pPr>
            <a:r>
              <a:rPr lang="es-ES" sz="3300" dirty="0" err="1"/>
              <a:t>Kuper</a:t>
            </a:r>
            <a:r>
              <a:rPr lang="es-ES" sz="3300" dirty="0"/>
              <a:t>, A., </a:t>
            </a:r>
            <a:r>
              <a:rPr lang="es-ES" sz="3300" dirty="0" err="1"/>
              <a:t>Lingard</a:t>
            </a:r>
            <a:r>
              <a:rPr lang="es-ES" sz="3300" dirty="0"/>
              <a:t>, L., &amp; Levinson, W. (2008). </a:t>
            </a:r>
            <a:r>
              <a:rPr lang="es-ES" sz="3300" dirty="0" err="1"/>
              <a:t>Critically</a:t>
            </a:r>
            <a:r>
              <a:rPr lang="es-ES" sz="3300" dirty="0"/>
              <a:t> </a:t>
            </a:r>
            <a:r>
              <a:rPr lang="es-ES" sz="3300" dirty="0" err="1"/>
              <a:t>appraising</a:t>
            </a:r>
            <a:r>
              <a:rPr lang="es-ES" sz="3300" dirty="0"/>
              <a:t> </a:t>
            </a:r>
            <a:r>
              <a:rPr lang="es-ES" sz="3300" dirty="0" err="1"/>
              <a:t>qualitative</a:t>
            </a:r>
            <a:r>
              <a:rPr lang="es-ES" sz="3300" dirty="0"/>
              <a:t> </a:t>
            </a:r>
            <a:r>
              <a:rPr lang="es-ES" sz="3300" dirty="0" err="1"/>
              <a:t>research</a:t>
            </a:r>
            <a:r>
              <a:rPr lang="es-ES" sz="3300" dirty="0"/>
              <a:t>. </a:t>
            </a:r>
            <a:r>
              <a:rPr lang="es-ES" sz="3300" i="1" dirty="0"/>
              <a:t>BMJ, 337</a:t>
            </a:r>
            <a:r>
              <a:rPr lang="es-ES" sz="3300" dirty="0"/>
              <a:t>, a1035. https://</a:t>
            </a:r>
            <a:r>
              <a:rPr lang="es-ES" sz="3300" dirty="0" err="1"/>
              <a:t>doi.org</a:t>
            </a:r>
            <a:r>
              <a:rPr lang="es-ES" sz="3300" dirty="0"/>
              <a:t>/10.1136/bmj.a1035</a:t>
            </a:r>
          </a:p>
          <a:p>
            <a:pPr>
              <a:lnSpc>
                <a:spcPct val="120000"/>
              </a:lnSpc>
              <a:buNone/>
            </a:pPr>
            <a:r>
              <a:rPr lang="es-ES" sz="3300" dirty="0"/>
              <a:t>Morse, J. M. (1999). </a:t>
            </a:r>
            <a:r>
              <a:rPr lang="es-ES" sz="3300" dirty="0" err="1"/>
              <a:t>Qualitative</a:t>
            </a:r>
            <a:r>
              <a:rPr lang="es-ES" sz="3300" dirty="0"/>
              <a:t> </a:t>
            </a:r>
            <a:r>
              <a:rPr lang="es-ES" sz="3300" dirty="0" err="1"/>
              <a:t>methods</a:t>
            </a:r>
            <a:r>
              <a:rPr lang="es-ES" sz="3300" dirty="0"/>
              <a:t>: </a:t>
            </a:r>
            <a:r>
              <a:rPr lang="es-ES" sz="3300" dirty="0" err="1"/>
              <a:t>The</a:t>
            </a:r>
            <a:r>
              <a:rPr lang="es-ES" sz="3300" dirty="0"/>
              <a:t> </a:t>
            </a:r>
            <a:r>
              <a:rPr lang="es-ES" sz="3300" dirty="0" err="1"/>
              <a:t>state</a:t>
            </a:r>
            <a:r>
              <a:rPr lang="es-ES" sz="3300" dirty="0"/>
              <a:t> </a:t>
            </a:r>
            <a:r>
              <a:rPr lang="es-ES" sz="3300" dirty="0" err="1"/>
              <a:t>of</a:t>
            </a:r>
            <a:r>
              <a:rPr lang="es-ES" sz="3300" dirty="0"/>
              <a:t> </a:t>
            </a:r>
            <a:r>
              <a:rPr lang="es-ES" sz="3300" dirty="0" err="1"/>
              <a:t>the</a:t>
            </a:r>
            <a:r>
              <a:rPr lang="es-ES" sz="3300" dirty="0"/>
              <a:t> art. </a:t>
            </a:r>
            <a:r>
              <a:rPr lang="es-ES" sz="3300" i="1" dirty="0" err="1"/>
              <a:t>Qualitative</a:t>
            </a:r>
            <a:r>
              <a:rPr lang="es-ES" sz="3300" i="1" dirty="0"/>
              <a:t> </a:t>
            </a:r>
            <a:r>
              <a:rPr lang="es-ES" sz="3300" i="1" dirty="0" err="1"/>
              <a:t>Health</a:t>
            </a:r>
            <a:r>
              <a:rPr lang="es-ES" sz="3300" i="1" dirty="0"/>
              <a:t> </a:t>
            </a:r>
            <a:r>
              <a:rPr lang="es-ES" sz="3300" i="1" dirty="0" err="1"/>
              <a:t>Research</a:t>
            </a:r>
            <a:r>
              <a:rPr lang="es-ES" sz="3300" i="1" dirty="0"/>
              <a:t>, 9</a:t>
            </a:r>
            <a:r>
              <a:rPr lang="es-ES" sz="3300" dirty="0"/>
              <a:t>(3), 393–406. https://</a:t>
            </a:r>
            <a:r>
              <a:rPr lang="es-ES" sz="3300" dirty="0" err="1"/>
              <a:t>doi.org</a:t>
            </a:r>
            <a:r>
              <a:rPr lang="es-ES" sz="3300" dirty="0"/>
              <a:t>/10.1177/104973299129122003</a:t>
            </a:r>
          </a:p>
          <a:p>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ubtitle 2"/>
          <p:cNvSpPr txBox="1">
            <a:spLocks/>
          </p:cNvSpPr>
          <p:nvPr/>
        </p:nvSpPr>
        <p:spPr>
          <a:xfrm>
            <a:off x="2097559" y="6250993"/>
            <a:ext cx="699617" cy="30538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sz="1200" b="1">
              <a:solidFill>
                <a:schemeClr val="tx1">
                  <a:lumMod val="50000"/>
                  <a:lumOff val="50000"/>
                </a:schemeClr>
              </a:solidFill>
            </a:endParaRPr>
          </a:p>
        </p:txBody>
      </p:sp>
      <p:sp>
        <p:nvSpPr>
          <p:cNvPr id="8" name="AutoShape 3"/>
          <p:cNvSpPr>
            <a:spLocks noChangeAspect="1" noChangeArrowheads="1" noTextEdit="1"/>
          </p:cNvSpPr>
          <p:nvPr/>
        </p:nvSpPr>
        <p:spPr bwMode="auto">
          <a:xfrm>
            <a:off x="4586288" y="1128713"/>
            <a:ext cx="4606925" cy="601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5" name="Title 1">
            <a:hlinkClick r:id="" action="ppaction://noaction"/>
          </p:cNvPr>
          <p:cNvSpPr txBox="1">
            <a:spLocks/>
          </p:cNvSpPr>
          <p:nvPr/>
        </p:nvSpPr>
        <p:spPr>
          <a:xfrm>
            <a:off x="2647019" y="3154743"/>
            <a:ext cx="2787054" cy="290246"/>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70000"/>
              </a:lnSpc>
            </a:pPr>
            <a:endParaRPr lang="ca-ES" sz="2000">
              <a:solidFill>
                <a:srgbClr val="113458"/>
              </a:solidFill>
              <a:latin typeface="Calibri" panose="020F0502020204030204" pitchFamily="34" charset="0"/>
            </a:endParaRPr>
          </a:p>
        </p:txBody>
      </p:sp>
      <p:sp>
        <p:nvSpPr>
          <p:cNvPr id="22" name="Subtitle 2"/>
          <p:cNvSpPr txBox="1">
            <a:spLocks/>
          </p:cNvSpPr>
          <p:nvPr/>
        </p:nvSpPr>
        <p:spPr>
          <a:xfrm>
            <a:off x="2391296" y="2197269"/>
            <a:ext cx="305243" cy="21068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50000"/>
              </a:lnSpc>
              <a:spcBef>
                <a:spcPts val="0"/>
              </a:spcBef>
            </a:pPr>
            <a:endParaRPr lang="en-US" sz="1400">
              <a:solidFill>
                <a:srgbClr val="41ABE1"/>
              </a:solidFill>
              <a:latin typeface="+mj-lt"/>
            </a:endParaRPr>
          </a:p>
        </p:txBody>
      </p:sp>
      <p:sp>
        <p:nvSpPr>
          <p:cNvPr id="24" name="Title 1">
            <a:hlinkClick r:id="" action="ppaction://noaction"/>
          </p:cNvPr>
          <p:cNvSpPr txBox="1">
            <a:spLocks/>
          </p:cNvSpPr>
          <p:nvPr/>
        </p:nvSpPr>
        <p:spPr>
          <a:xfrm>
            <a:off x="2632588" y="2801143"/>
            <a:ext cx="2620246" cy="3121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70000"/>
              </a:lnSpc>
            </a:pPr>
            <a:endParaRPr lang="ca-ES" sz="2000">
              <a:solidFill>
                <a:srgbClr val="113458"/>
              </a:solidFill>
              <a:latin typeface="Calibri" panose="020F0502020204030204" pitchFamily="34" charset="0"/>
            </a:endParaRPr>
          </a:p>
        </p:txBody>
      </p:sp>
      <p:sp>
        <p:nvSpPr>
          <p:cNvPr id="25" name="Subtitle 2"/>
          <p:cNvSpPr txBox="1">
            <a:spLocks/>
          </p:cNvSpPr>
          <p:nvPr/>
        </p:nvSpPr>
        <p:spPr>
          <a:xfrm>
            <a:off x="2383261" y="3234304"/>
            <a:ext cx="305243" cy="21068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50000"/>
              </a:lnSpc>
              <a:spcBef>
                <a:spcPts val="0"/>
              </a:spcBef>
            </a:pPr>
            <a:endParaRPr lang="en-US" sz="1400">
              <a:solidFill>
                <a:srgbClr val="41ABE1"/>
              </a:solidFill>
              <a:latin typeface="+mj-lt"/>
            </a:endParaRPr>
          </a:p>
        </p:txBody>
      </p:sp>
      <p:sp>
        <p:nvSpPr>
          <p:cNvPr id="27" name="Subtitle 2"/>
          <p:cNvSpPr txBox="1">
            <a:spLocks/>
          </p:cNvSpPr>
          <p:nvPr/>
        </p:nvSpPr>
        <p:spPr>
          <a:xfrm>
            <a:off x="2383261" y="2871219"/>
            <a:ext cx="305243" cy="21068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50000"/>
              </a:lnSpc>
              <a:spcBef>
                <a:spcPts val="0"/>
              </a:spcBef>
            </a:pPr>
            <a:endParaRPr lang="en-US" sz="1400">
              <a:solidFill>
                <a:srgbClr val="41ABE1"/>
              </a:solidFill>
              <a:latin typeface="+mj-lt"/>
            </a:endParaRPr>
          </a:p>
        </p:txBody>
      </p:sp>
      <p:sp>
        <p:nvSpPr>
          <p:cNvPr id="3" name="CuadroTexto 2">
            <a:extLst>
              <a:ext uri="{FF2B5EF4-FFF2-40B4-BE49-F238E27FC236}">
                <a16:creationId xmlns:a16="http://schemas.microsoft.com/office/drawing/2014/main" id="{5395D0EB-50B9-4787-9F3F-F1AD4A4A82FE}"/>
              </a:ext>
            </a:extLst>
          </p:cNvPr>
          <p:cNvSpPr txBox="1"/>
          <p:nvPr/>
        </p:nvSpPr>
        <p:spPr>
          <a:xfrm>
            <a:off x="2660271" y="1702546"/>
            <a:ext cx="184731" cy="400110"/>
          </a:xfrm>
          <a:prstGeom prst="rect">
            <a:avLst/>
          </a:prstGeom>
          <a:noFill/>
        </p:spPr>
        <p:txBody>
          <a:bodyPr wrap="none" rtlCol="0" anchor="t">
            <a:spAutoFit/>
          </a:bodyPr>
          <a:lstStyle/>
          <a:p>
            <a:endParaRPr lang="ca-ES" sz="2000">
              <a:solidFill>
                <a:srgbClr val="113458"/>
              </a:solidFill>
              <a:latin typeface="Calibri" panose="020F0502020204030204" pitchFamily="34" charset="0"/>
              <a:ea typeface="+mj-ea"/>
              <a:cs typeface="Calibri"/>
            </a:endParaRPr>
          </a:p>
        </p:txBody>
      </p:sp>
      <p:sp>
        <p:nvSpPr>
          <p:cNvPr id="6" name="Rectángulo 5">
            <a:extLst>
              <a:ext uri="{FF2B5EF4-FFF2-40B4-BE49-F238E27FC236}">
                <a16:creationId xmlns:a16="http://schemas.microsoft.com/office/drawing/2014/main" id="{7EB2FD59-589D-4C01-996B-9D72C8FF0594}"/>
              </a:ext>
            </a:extLst>
          </p:cNvPr>
          <p:cNvSpPr/>
          <p:nvPr/>
        </p:nvSpPr>
        <p:spPr>
          <a:xfrm>
            <a:off x="2647019" y="2428148"/>
            <a:ext cx="184731" cy="321627"/>
          </a:xfrm>
          <a:prstGeom prst="rect">
            <a:avLst/>
          </a:prstGeom>
        </p:spPr>
        <p:txBody>
          <a:bodyPr wrap="none" anchor="t">
            <a:spAutoFit/>
          </a:bodyPr>
          <a:lstStyle/>
          <a:p>
            <a:pPr>
              <a:lnSpc>
                <a:spcPct val="70000"/>
              </a:lnSpc>
            </a:pPr>
            <a:endParaRPr lang="ca-ES" sz="2000">
              <a:solidFill>
                <a:srgbClr val="113458"/>
              </a:solidFill>
              <a:latin typeface="Calibri" panose="020F0502020204030204" pitchFamily="34" charset="0"/>
              <a:cs typeface="Calibri"/>
            </a:endParaRPr>
          </a:p>
        </p:txBody>
      </p:sp>
      <p:sp>
        <p:nvSpPr>
          <p:cNvPr id="7" name="Rectángulo 6">
            <a:extLst>
              <a:ext uri="{FF2B5EF4-FFF2-40B4-BE49-F238E27FC236}">
                <a16:creationId xmlns:a16="http://schemas.microsoft.com/office/drawing/2014/main" id="{880A1A79-6DED-4224-9B2B-AB75C1EFA7A2}"/>
              </a:ext>
            </a:extLst>
          </p:cNvPr>
          <p:cNvSpPr/>
          <p:nvPr/>
        </p:nvSpPr>
        <p:spPr>
          <a:xfrm>
            <a:off x="2647019" y="2777874"/>
            <a:ext cx="184731" cy="321627"/>
          </a:xfrm>
          <a:prstGeom prst="rect">
            <a:avLst/>
          </a:prstGeom>
        </p:spPr>
        <p:txBody>
          <a:bodyPr wrap="none" anchor="t">
            <a:spAutoFit/>
          </a:bodyPr>
          <a:lstStyle/>
          <a:p>
            <a:pPr>
              <a:lnSpc>
                <a:spcPct val="70000"/>
              </a:lnSpc>
            </a:pPr>
            <a:endParaRPr lang="ca-ES" sz="2000">
              <a:solidFill>
                <a:srgbClr val="113458"/>
              </a:solidFill>
              <a:latin typeface="Calibri" panose="020F0502020204030204" pitchFamily="34" charset="0"/>
              <a:cs typeface="Calibri"/>
            </a:endParaRPr>
          </a:p>
        </p:txBody>
      </p:sp>
      <p:sp>
        <p:nvSpPr>
          <p:cNvPr id="10" name="Subtitle 2">
            <a:extLst>
              <a:ext uri="{FF2B5EF4-FFF2-40B4-BE49-F238E27FC236}">
                <a16:creationId xmlns:a16="http://schemas.microsoft.com/office/drawing/2014/main" id="{6458F4A3-9A49-4C0F-BAC2-C242DC8C7EDC}"/>
              </a:ext>
            </a:extLst>
          </p:cNvPr>
          <p:cNvSpPr txBox="1">
            <a:spLocks/>
          </p:cNvSpPr>
          <p:nvPr/>
        </p:nvSpPr>
        <p:spPr>
          <a:xfrm>
            <a:off x="2391296" y="662291"/>
            <a:ext cx="305243" cy="210685"/>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50000"/>
              </a:lnSpc>
              <a:spcBef>
                <a:spcPts val="0"/>
              </a:spcBef>
            </a:pPr>
            <a:endParaRPr lang="pt-BR" sz="1400">
              <a:solidFill>
                <a:srgbClr val="41ABE1"/>
              </a:solidFill>
              <a:latin typeface="+mj-lt"/>
              <a:cs typeface="Calibri Light"/>
            </a:endParaRPr>
          </a:p>
        </p:txBody>
      </p:sp>
      <p:sp>
        <p:nvSpPr>
          <p:cNvPr id="17" name="Subtitle 2">
            <a:extLst>
              <a:ext uri="{FF2B5EF4-FFF2-40B4-BE49-F238E27FC236}">
                <a16:creationId xmlns:a16="http://schemas.microsoft.com/office/drawing/2014/main" id="{44B86FC4-18BC-45D6-8812-9197DDEFBA1D}"/>
              </a:ext>
            </a:extLst>
          </p:cNvPr>
          <p:cNvSpPr txBox="1">
            <a:spLocks/>
          </p:cNvSpPr>
          <p:nvPr/>
        </p:nvSpPr>
        <p:spPr>
          <a:xfrm>
            <a:off x="3251839" y="3323225"/>
            <a:ext cx="4804414" cy="449345"/>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solidFill>
                  <a:schemeClr val="tx1">
                    <a:lumMod val="50000"/>
                    <a:lumOff val="50000"/>
                  </a:schemeClr>
                </a:solidFill>
              </a:rPr>
              <a:t>Thank you for your attention</a:t>
            </a:r>
          </a:p>
        </p:txBody>
      </p:sp>
      <p:cxnSp>
        <p:nvCxnSpPr>
          <p:cNvPr id="18" name="Conector recto 17">
            <a:extLst>
              <a:ext uri="{FF2B5EF4-FFF2-40B4-BE49-F238E27FC236}">
                <a16:creationId xmlns:a16="http://schemas.microsoft.com/office/drawing/2014/main" id="{66791665-9B68-43DA-A238-9FC870B65259}"/>
              </a:ext>
            </a:extLst>
          </p:cNvPr>
          <p:cNvCxnSpPr>
            <a:cxnSpLocks/>
          </p:cNvCxnSpPr>
          <p:nvPr/>
        </p:nvCxnSpPr>
        <p:spPr>
          <a:xfrm flipV="1">
            <a:off x="0" y="3428440"/>
            <a:ext cx="3251839" cy="16549"/>
          </a:xfrm>
          <a:prstGeom prst="line">
            <a:avLst/>
          </a:prstGeom>
          <a:ln>
            <a:solidFill>
              <a:srgbClr val="DFCD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632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p:cNvCxnSpPr>
            <a:cxnSpLocks/>
          </p:cNvCxnSpPr>
          <p:nvPr/>
        </p:nvCxnSpPr>
        <p:spPr>
          <a:xfrm>
            <a:off x="0" y="1993900"/>
            <a:ext cx="3204214" cy="0"/>
          </a:xfrm>
          <a:prstGeom prst="line">
            <a:avLst/>
          </a:prstGeom>
          <a:ln>
            <a:solidFill>
              <a:srgbClr val="DFCD5C"/>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a:cxnSpLocks/>
          </p:cNvCxnSpPr>
          <p:nvPr/>
        </p:nvCxnSpPr>
        <p:spPr>
          <a:xfrm>
            <a:off x="0" y="2355902"/>
            <a:ext cx="3204214" cy="0"/>
          </a:xfrm>
          <a:prstGeom prst="line">
            <a:avLst/>
          </a:prstGeom>
          <a:ln>
            <a:solidFill>
              <a:srgbClr val="DFCD5C"/>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a:cxnSpLocks/>
          </p:cNvCxnSpPr>
          <p:nvPr/>
        </p:nvCxnSpPr>
        <p:spPr>
          <a:xfrm>
            <a:off x="0" y="2713899"/>
            <a:ext cx="3204214" cy="0"/>
          </a:xfrm>
          <a:prstGeom prst="line">
            <a:avLst/>
          </a:prstGeom>
          <a:ln>
            <a:solidFill>
              <a:srgbClr val="DFCD5C"/>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a:cxnSpLocks/>
          </p:cNvCxnSpPr>
          <p:nvPr/>
        </p:nvCxnSpPr>
        <p:spPr>
          <a:xfrm>
            <a:off x="0" y="3056098"/>
            <a:ext cx="3204214" cy="0"/>
          </a:xfrm>
          <a:prstGeom prst="line">
            <a:avLst/>
          </a:prstGeom>
          <a:ln>
            <a:solidFill>
              <a:srgbClr val="DFCD5C"/>
            </a:solidFill>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3286125" y="1794794"/>
            <a:ext cx="4819650" cy="1523494"/>
          </a:xfrm>
          <a:prstGeom prst="rect">
            <a:avLst/>
          </a:prstGeom>
          <a:noFill/>
        </p:spPr>
        <p:txBody>
          <a:bodyPr wrap="square" rtlCol="0">
            <a:spAutoFit/>
          </a:bodyPr>
          <a:lstStyle/>
          <a:p>
            <a:pPr>
              <a:lnSpc>
                <a:spcPct val="150000"/>
              </a:lnSpc>
            </a:pPr>
            <a:r>
              <a:rPr lang="ca-ES" sz="1400" b="1">
                <a:solidFill>
                  <a:schemeClr val="tx1">
                    <a:lumMod val="50000"/>
                    <a:lumOff val="50000"/>
                  </a:schemeClr>
                </a:solidFill>
              </a:rPr>
              <a:t>PER A MÉS INFORMACIÓ</a:t>
            </a:r>
          </a:p>
          <a:p>
            <a:pPr>
              <a:lnSpc>
                <a:spcPct val="150000"/>
              </a:lnSpc>
            </a:pPr>
            <a:r>
              <a:rPr lang="ca-ES" sz="1600">
                <a:solidFill>
                  <a:schemeClr val="tx1">
                    <a:lumMod val="50000"/>
                    <a:lumOff val="50000"/>
                  </a:schemeClr>
                </a:solidFill>
              </a:rPr>
              <a:t>C/ de la Riba, 90</a:t>
            </a:r>
          </a:p>
          <a:p>
            <a:pPr>
              <a:lnSpc>
                <a:spcPct val="150000"/>
              </a:lnSpc>
            </a:pPr>
            <a:r>
              <a:rPr lang="ca-ES" sz="1600">
                <a:solidFill>
                  <a:schemeClr val="tx1">
                    <a:lumMod val="50000"/>
                    <a:lumOff val="50000"/>
                  </a:schemeClr>
                </a:solidFill>
              </a:rPr>
              <a:t>08221 Terrassa I BARCELONA</a:t>
            </a:r>
          </a:p>
          <a:p>
            <a:pPr>
              <a:lnSpc>
                <a:spcPct val="150000"/>
              </a:lnSpc>
            </a:pPr>
            <a:r>
              <a:rPr lang="ca-ES" sz="1600" b="1">
                <a:solidFill>
                  <a:schemeClr val="tx1">
                    <a:lumMod val="50000"/>
                    <a:lumOff val="50000"/>
                  </a:schemeClr>
                </a:solidFill>
              </a:rPr>
              <a:t>T. 93 783 77 77</a:t>
            </a:r>
            <a:endParaRPr lang="ca-ES">
              <a:solidFill>
                <a:schemeClr val="tx1">
                  <a:lumMod val="50000"/>
                  <a:lumOff val="50000"/>
                </a:schemeClr>
              </a:solidFill>
            </a:endParaRPr>
          </a:p>
        </p:txBody>
      </p:sp>
    </p:spTree>
    <p:extLst>
      <p:ext uri="{BB962C8B-B14F-4D97-AF65-F5344CB8AC3E}">
        <p14:creationId xmlns:p14="http://schemas.microsoft.com/office/powerpoint/2010/main" val="2809288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3B8E9D"/>
                </a:solidFill>
              </a:rPr>
              <a:t>Characteristics of Qualitative Research</a:t>
            </a:r>
          </a:p>
        </p:txBody>
      </p:sp>
      <p:sp>
        <p:nvSpPr>
          <p:cNvPr id="3" name="Content Placeholder 2"/>
          <p:cNvSpPr>
            <a:spLocks noGrp="1"/>
          </p:cNvSpPr>
          <p:nvPr>
            <p:ph idx="1"/>
          </p:nvPr>
        </p:nvSpPr>
        <p:spPr/>
        <p:txBody>
          <a:bodyPr/>
          <a:lstStyle/>
          <a:p>
            <a:endParaRPr dirty="0"/>
          </a:p>
          <a:p>
            <a:pPr>
              <a:buFont typeface="Wingdings" pitchFamily="2" charset="2"/>
              <a:buChar char="ü"/>
              <a:defRPr sz="1800"/>
            </a:pPr>
            <a:r>
              <a:rPr dirty="0"/>
              <a:t>Focus on people’s experiences and perceptions</a:t>
            </a:r>
          </a:p>
          <a:p>
            <a:pPr>
              <a:buFont typeface="Wingdings" pitchFamily="2" charset="2"/>
              <a:buChar char="ü"/>
              <a:defRPr sz="1800"/>
            </a:pPr>
            <a:r>
              <a:rPr dirty="0"/>
              <a:t>Subjective data</a:t>
            </a:r>
          </a:p>
          <a:p>
            <a:pPr>
              <a:buFont typeface="Wingdings" pitchFamily="2" charset="2"/>
              <a:buChar char="ü"/>
              <a:defRPr sz="1800"/>
            </a:pPr>
            <a:r>
              <a:rPr dirty="0"/>
              <a:t>Inductive approach</a:t>
            </a:r>
          </a:p>
          <a:p>
            <a:pPr>
              <a:buFont typeface="Wingdings" pitchFamily="2" charset="2"/>
              <a:buChar char="ü"/>
              <a:defRPr sz="1800"/>
            </a:pPr>
            <a:r>
              <a:rPr dirty="0"/>
              <a:t>Open and flexible design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rgbClr val="3B8E9D"/>
                </a:solidFill>
              </a:rPr>
              <a:t>Data Collection in Qualitative Research</a:t>
            </a:r>
          </a:p>
        </p:txBody>
      </p:sp>
      <p:sp>
        <p:nvSpPr>
          <p:cNvPr id="3" name="Content Placeholder 2"/>
          <p:cNvSpPr>
            <a:spLocks noGrp="1"/>
          </p:cNvSpPr>
          <p:nvPr>
            <p:ph idx="1"/>
          </p:nvPr>
        </p:nvSpPr>
        <p:spPr/>
        <p:txBody>
          <a:bodyPr/>
          <a:lstStyle/>
          <a:p>
            <a:endParaRPr dirty="0"/>
          </a:p>
          <a:p>
            <a:pPr>
              <a:buFont typeface="Wingdings" pitchFamily="2" charset="2"/>
              <a:buChar char="ü"/>
              <a:defRPr sz="1800"/>
            </a:pPr>
            <a:r>
              <a:rPr dirty="0"/>
              <a:t>Includes observation, in-depth interviews, and focus groups</a:t>
            </a:r>
          </a:p>
          <a:p>
            <a:pPr>
              <a:buFont typeface="Wingdings" pitchFamily="2" charset="2"/>
              <a:buChar char="ü"/>
              <a:defRPr sz="1800"/>
            </a:pPr>
            <a:r>
              <a:rPr dirty="0"/>
              <a:t>Sample aims for socio-structural representativeness</a:t>
            </a:r>
          </a:p>
          <a:p>
            <a:pPr>
              <a:buFont typeface="Wingdings" pitchFamily="2" charset="2"/>
              <a:buChar char="ü"/>
              <a:defRPr sz="1800"/>
            </a:pPr>
            <a:r>
              <a:rPr dirty="0"/>
              <a:t>Results provide deep understanding from the participants’ view</a:t>
            </a:r>
          </a:p>
          <a:p>
            <a:pPr>
              <a:buFont typeface="Wingdings" pitchFamily="2" charset="2"/>
              <a:buChar char="ü"/>
              <a:defRPr sz="1800"/>
            </a:pPr>
            <a:r>
              <a:rPr dirty="0"/>
              <a:t>Presented as themes, ethnographic descriptions, and concepts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s-ES" b="1"/>
              <a:t>Qualitative Research</a:t>
            </a:r>
          </a:p>
        </p:txBody>
      </p:sp>
      <p:sp>
        <p:nvSpPr>
          <p:cNvPr id="3" name="Content Placeholder 2"/>
          <p:cNvSpPr>
            <a:spLocks noGrp="1"/>
          </p:cNvSpPr>
          <p:nvPr>
            <p:ph sz="half" idx="1"/>
          </p:nvPr>
        </p:nvSpPr>
        <p:spPr>
          <a:xfrm>
            <a:off x="628650" y="1825625"/>
            <a:ext cx="3886200" cy="4351338"/>
          </a:xfrm>
        </p:spPr>
        <p:txBody>
          <a:bodyPr>
            <a:normAutofit/>
          </a:bodyPr>
          <a:lstStyle/>
          <a:p>
            <a:endParaRPr dirty="0"/>
          </a:p>
          <a:p>
            <a:pPr>
              <a:buFont typeface="Wingdings" pitchFamily="2" charset="2"/>
              <a:buChar char="ü"/>
              <a:defRPr sz="1800"/>
            </a:pPr>
            <a:r>
              <a:rPr dirty="0"/>
              <a:t>P</a:t>
            </a:r>
            <a:r>
              <a:rPr lang="es-ES" dirty="0"/>
              <a:t>e </a:t>
            </a:r>
            <a:r>
              <a:rPr lang="es-ES" dirty="0" err="1"/>
              <a:t>ople’s</a:t>
            </a:r>
            <a:r>
              <a:rPr dirty="0"/>
              <a:t> </a:t>
            </a:r>
            <a:r>
              <a:rPr lang="es-ES" dirty="0" err="1"/>
              <a:t>health</a:t>
            </a:r>
            <a:r>
              <a:rPr lang="es-ES" dirty="0"/>
              <a:t> </a:t>
            </a:r>
            <a:r>
              <a:rPr lang="es-ES" dirty="0" err="1"/>
              <a:t>condition</a:t>
            </a:r>
            <a:r>
              <a:rPr dirty="0"/>
              <a:t> experiences</a:t>
            </a:r>
          </a:p>
          <a:p>
            <a:pPr>
              <a:buFont typeface="Wingdings" pitchFamily="2" charset="2"/>
              <a:buChar char="ü"/>
              <a:defRPr sz="1800"/>
            </a:pPr>
            <a:r>
              <a:rPr dirty="0"/>
              <a:t>Professional-</a:t>
            </a:r>
            <a:r>
              <a:rPr lang="es-ES" dirty="0" err="1"/>
              <a:t>client</a:t>
            </a:r>
            <a:r>
              <a:rPr dirty="0"/>
              <a:t> relationships</a:t>
            </a:r>
          </a:p>
          <a:p>
            <a:pPr>
              <a:buFont typeface="Wingdings" pitchFamily="2" charset="2"/>
              <a:buChar char="ü"/>
              <a:defRPr sz="1800"/>
            </a:pPr>
            <a:r>
              <a:rPr dirty="0"/>
              <a:t>Health promotion and prevention habits</a:t>
            </a:r>
          </a:p>
          <a:p>
            <a:pPr>
              <a:buFont typeface="Wingdings" pitchFamily="2" charset="2"/>
              <a:buChar char="ü"/>
              <a:defRPr sz="1800"/>
            </a:pPr>
            <a:r>
              <a:rPr dirty="0"/>
              <a:t>Influence of social and community contexts</a:t>
            </a:r>
          </a:p>
          <a:p>
            <a:pPr>
              <a:buFont typeface="Wingdings" pitchFamily="2" charset="2"/>
              <a:buChar char="ü"/>
              <a:defRPr sz="1800"/>
            </a:pPr>
            <a:r>
              <a:rPr dirty="0"/>
              <a:t>Healthcare</a:t>
            </a:r>
            <a:r>
              <a:rPr lang="es-ES" dirty="0"/>
              <a:t> and social care</a:t>
            </a:r>
            <a:r>
              <a:rPr dirty="0"/>
              <a:t> professionals' experiences</a:t>
            </a:r>
          </a:p>
        </p:txBody>
      </p:sp>
      <p:pic>
        <p:nvPicPr>
          <p:cNvPr id="4" name="Marcador de contenido 4" descr="Redes con cuentas rojas">
            <a:extLst>
              <a:ext uri="{FF2B5EF4-FFF2-40B4-BE49-F238E27FC236}">
                <a16:creationId xmlns:a16="http://schemas.microsoft.com/office/drawing/2014/main" id="{96E3E32F-515E-9504-AC3D-DA3215D6E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150" y="2704275"/>
            <a:ext cx="3886200" cy="259403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s-ES" b="1"/>
              <a:t>Qualitative Research Process</a:t>
            </a:r>
          </a:p>
        </p:txBody>
      </p:sp>
      <p:graphicFrame>
        <p:nvGraphicFramePr>
          <p:cNvPr id="5" name="Content Placeholder 2">
            <a:extLst>
              <a:ext uri="{FF2B5EF4-FFF2-40B4-BE49-F238E27FC236}">
                <a16:creationId xmlns:a16="http://schemas.microsoft.com/office/drawing/2014/main" id="{9BCDF097-7ABF-E1F1-7937-8572C621EB76}"/>
              </a:ext>
            </a:extLst>
          </p:cNvPr>
          <p:cNvGraphicFramePr>
            <a:graphicFrameLocks noGrp="1"/>
          </p:cNvGraphicFramePr>
          <p:nvPr>
            <p:ph idx="1"/>
            <p:extLst>
              <p:ext uri="{D42A27DB-BD31-4B8C-83A1-F6EECF244321}">
                <p14:modId xmlns:p14="http://schemas.microsoft.com/office/powerpoint/2010/main" val="11394594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D5554D-8314-8661-C0AB-AB698B4BED13}"/>
              </a:ext>
            </a:extLst>
          </p:cNvPr>
          <p:cNvSpPr>
            <a:spLocks noGrp="1"/>
          </p:cNvSpPr>
          <p:nvPr>
            <p:ph type="title"/>
          </p:nvPr>
        </p:nvSpPr>
        <p:spPr>
          <a:xfrm>
            <a:off x="628650" y="241980"/>
            <a:ext cx="7886700" cy="1325563"/>
          </a:xfrm>
        </p:spPr>
        <p:txBody>
          <a:bodyPr/>
          <a:lstStyle/>
          <a:p>
            <a:r>
              <a:rPr lang="en-GB" b="1" noProof="0" dirty="0">
                <a:solidFill>
                  <a:srgbClr val="C00000"/>
                </a:solidFill>
              </a:rPr>
              <a:t>Sampling characteristics: participants</a:t>
            </a:r>
          </a:p>
        </p:txBody>
      </p:sp>
      <p:graphicFrame>
        <p:nvGraphicFramePr>
          <p:cNvPr id="10" name="Marcador de contenido 9">
            <a:extLst>
              <a:ext uri="{FF2B5EF4-FFF2-40B4-BE49-F238E27FC236}">
                <a16:creationId xmlns:a16="http://schemas.microsoft.com/office/drawing/2014/main" id="{16AB31D0-5F11-A03F-5B55-0A4C469AEF95}"/>
              </a:ext>
            </a:extLst>
          </p:cNvPr>
          <p:cNvGraphicFramePr>
            <a:graphicFrameLocks noGrp="1"/>
          </p:cNvGraphicFramePr>
          <p:nvPr>
            <p:ph idx="1"/>
            <p:extLst>
              <p:ext uri="{D42A27DB-BD31-4B8C-83A1-F6EECF244321}">
                <p14:modId xmlns:p14="http://schemas.microsoft.com/office/powerpoint/2010/main" val="3272115211"/>
              </p:ext>
            </p:extLst>
          </p:nvPr>
        </p:nvGraphicFramePr>
        <p:xfrm>
          <a:off x="628650" y="1494215"/>
          <a:ext cx="7886700" cy="3796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redondeado 7">
            <a:extLst>
              <a:ext uri="{FF2B5EF4-FFF2-40B4-BE49-F238E27FC236}">
                <a16:creationId xmlns:a16="http://schemas.microsoft.com/office/drawing/2014/main" id="{DBB0E6DA-81F2-12C8-12FF-CB9046AA6CF2}"/>
              </a:ext>
            </a:extLst>
          </p:cNvPr>
          <p:cNvSpPr/>
          <p:nvPr/>
        </p:nvSpPr>
        <p:spPr>
          <a:xfrm>
            <a:off x="1866900" y="5363785"/>
            <a:ext cx="5410200" cy="6531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noProof="0" dirty="0"/>
              <a:t>The power of the sample does not depend on its size, but on the representativeness of the discourse. </a:t>
            </a:r>
          </a:p>
        </p:txBody>
      </p:sp>
    </p:spTree>
    <p:extLst>
      <p:ext uri="{BB962C8B-B14F-4D97-AF65-F5344CB8AC3E}">
        <p14:creationId xmlns:p14="http://schemas.microsoft.com/office/powerpoint/2010/main" val="4044404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rgbClr val="3B8E9D"/>
                </a:solidFill>
              </a:rPr>
              <a:t>Sampling Design Example</a:t>
            </a:r>
          </a:p>
        </p:txBody>
      </p:sp>
      <p:sp>
        <p:nvSpPr>
          <p:cNvPr id="3" name="Content Placeholder 2"/>
          <p:cNvSpPr>
            <a:spLocks noGrp="1"/>
          </p:cNvSpPr>
          <p:nvPr>
            <p:ph idx="1"/>
          </p:nvPr>
        </p:nvSpPr>
        <p:spPr/>
        <p:txBody>
          <a:bodyPr/>
          <a:lstStyle/>
          <a:p>
            <a:endParaRPr dirty="0"/>
          </a:p>
          <a:p>
            <a:pPr>
              <a:buFont typeface="Wingdings" pitchFamily="2" charset="2"/>
              <a:buChar char="ü"/>
              <a:defRPr sz="1800"/>
            </a:pPr>
            <a:r>
              <a:rPr dirty="0"/>
              <a:t>Study on diet beverage acceptance</a:t>
            </a:r>
          </a:p>
          <a:p>
            <a:pPr>
              <a:buFont typeface="Wingdings" pitchFamily="2" charset="2"/>
              <a:buChar char="ü"/>
              <a:defRPr sz="1800"/>
            </a:pPr>
            <a:r>
              <a:rPr dirty="0"/>
              <a:t>Target: Women aged 15–70, various socioeconomic levels</a:t>
            </a:r>
          </a:p>
          <a:p>
            <a:pPr>
              <a:buFont typeface="Wingdings" pitchFamily="2" charset="2"/>
              <a:buChar char="ü"/>
              <a:defRPr sz="1800"/>
            </a:pPr>
            <a:r>
              <a:rPr dirty="0"/>
              <a:t>Age ranges: </a:t>
            </a:r>
            <a:endParaRPr lang="es-ES" dirty="0"/>
          </a:p>
          <a:p>
            <a:pPr>
              <a:buFont typeface="Wingdings" pitchFamily="2" charset="2"/>
              <a:buChar char="ü"/>
              <a:defRPr sz="1800"/>
            </a:pPr>
            <a:endParaRPr lang="es-ES" dirty="0"/>
          </a:p>
          <a:p>
            <a:pPr marL="342900" indent="-342900">
              <a:buFont typeface="+mj-lt"/>
              <a:buAutoNum type="alphaLcParenR"/>
              <a:defRPr sz="1800"/>
            </a:pPr>
            <a:r>
              <a:rPr dirty="0"/>
              <a:t>Adolescents (15–17)</a:t>
            </a:r>
            <a:endParaRPr lang="es-ES" dirty="0"/>
          </a:p>
          <a:p>
            <a:pPr marL="342900" indent="-342900">
              <a:buFont typeface="+mj-lt"/>
              <a:buAutoNum type="alphaLcParenR"/>
              <a:defRPr sz="1800"/>
            </a:pPr>
            <a:r>
              <a:rPr dirty="0"/>
              <a:t>Young Adults (18–30)</a:t>
            </a:r>
            <a:endParaRPr lang="es-ES" dirty="0"/>
          </a:p>
          <a:p>
            <a:pPr marL="342900" indent="-342900">
              <a:buFont typeface="+mj-lt"/>
              <a:buAutoNum type="alphaLcParenR"/>
              <a:defRPr sz="1800"/>
            </a:pPr>
            <a:r>
              <a:rPr dirty="0"/>
              <a:t>Adults (30–60)</a:t>
            </a:r>
            <a:endParaRPr lang="es-ES" dirty="0"/>
          </a:p>
          <a:p>
            <a:pPr marL="342900" indent="-342900">
              <a:buFont typeface="+mj-lt"/>
              <a:buAutoNum type="alphaLcParenR"/>
              <a:defRPr sz="1800"/>
            </a:pPr>
            <a:r>
              <a:rPr dirty="0"/>
              <a:t>Seniors (&gt;60)</a:t>
            </a:r>
          </a:p>
        </p:txBody>
      </p:sp>
    </p:spTree>
  </p:cSld>
  <p:clrMapOvr>
    <a:masterClrMapping/>
  </p:clrMapOvr>
</p:sld>
</file>

<file path=ppt/theme/theme1.xml><?xml version="1.0" encoding="utf-8"?>
<a:theme xmlns:a="http://schemas.openxmlformats.org/drawingml/2006/main" na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7B8637A61147E479EF07CA1A4B0C008" ma:contentTypeVersion="15" ma:contentTypeDescription="Crear nuevo documento." ma:contentTypeScope="" ma:versionID="351c4519932e10ad3e0bc7ace2354fc1">
  <xsd:schema xmlns:xsd="http://www.w3.org/2001/XMLSchema" xmlns:xs="http://www.w3.org/2001/XMLSchema" xmlns:p="http://schemas.microsoft.com/office/2006/metadata/properties" xmlns:ns2="ab7a6da5-b356-4a4a-b047-148c9111cf34" xmlns:ns3="17684592-68c2-4007-b36b-9444620812ad" targetNamespace="http://schemas.microsoft.com/office/2006/metadata/properties" ma:root="true" ma:fieldsID="078042e938e1d802dbea5c8e4e50dee7" ns2:_="" ns3:_="">
    <xsd:import namespace="ab7a6da5-b356-4a4a-b047-148c9111cf34"/>
    <xsd:import namespace="17684592-68c2-4007-b36b-9444620812ad"/>
    <xsd:element name="properties">
      <xsd:complexType>
        <xsd:sequence>
          <xsd:element name="documentManagement">
            <xsd:complexType>
              <xsd:all>
                <xsd:element ref="ns2:MediaServiceMetadata" minOccurs="0"/>
                <xsd:element ref="ns2:MediaServiceFastMetadata" minOccurs="0"/>
                <xsd:element ref="ns2:Quihoactualitza_x003f_"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7a6da5-b356-4a4a-b047-148c9111cf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Quihoactualitza_x003f_" ma:index="10" nillable="true" ma:displayName="Qui ho actualitza?" ma:format="Dropdown" ma:internalName="Quihoactualitza_x003f_">
      <xsd:simpleType>
        <xsd:restriction base="dms:Text">
          <xsd:maxLength value="255"/>
        </xsd:restriction>
      </xsd:simpleType>
    </xsd:element>
    <xsd:element name="lcf76f155ced4ddcb4097134ff3c332f" ma:index="12" nillable="true" ma:taxonomy="true" ma:internalName="lcf76f155ced4ddcb4097134ff3c332f" ma:taxonomyFieldName="MediaServiceImageTags" ma:displayName="Etiquetas de imagen" ma:readOnly="false" ma:fieldId="{5cf76f15-5ced-4ddc-b409-7134ff3c332f}" ma:taxonomyMulti="true" ma:sspId="32900853-bd69-4363-9584-5ed3d1c3d9ce"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684592-68c2-4007-b36b-9444620812a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f05dd6e-999e-4398-b313-9cf6594761f5}" ma:internalName="TaxCatchAll" ma:showField="CatchAllData" ma:web="17684592-68c2-4007-b36b-9444620812a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b7a6da5-b356-4a4a-b047-148c9111cf34">
      <Terms xmlns="http://schemas.microsoft.com/office/infopath/2007/PartnerControls"/>
    </lcf76f155ced4ddcb4097134ff3c332f>
    <TaxCatchAll xmlns="17684592-68c2-4007-b36b-9444620812ad" xsi:nil="true"/>
    <Quihoactualitza_x003f_ xmlns="ab7a6da5-b356-4a4a-b047-148c9111cf34" xsi:nil="true"/>
  </documentManagement>
</p:properties>
</file>

<file path=customXml/itemProps1.xml><?xml version="1.0" encoding="utf-8"?>
<ds:datastoreItem xmlns:ds="http://schemas.openxmlformats.org/officeDocument/2006/customXml" ds:itemID="{F1C00C18-CFCA-4D11-9EA3-CF2FF167F190}">
  <ds:schemaRefs>
    <ds:schemaRef ds:uri="17684592-68c2-4007-b36b-9444620812ad"/>
    <ds:schemaRef ds:uri="ab7a6da5-b356-4a4a-b047-148c9111cf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DD5B74-F8B0-48C2-8331-52B9525E7757}">
  <ds:schemaRefs>
    <ds:schemaRef ds:uri="http://schemas.microsoft.com/sharepoint/v3/contenttype/forms"/>
  </ds:schemaRefs>
</ds:datastoreItem>
</file>

<file path=customXml/itemProps3.xml><?xml version="1.0" encoding="utf-8"?>
<ds:datastoreItem xmlns:ds="http://schemas.openxmlformats.org/officeDocument/2006/customXml" ds:itemID="{E0F65EE0-6257-4055-8473-876345610BDC}">
  <ds:schemaRefs>
    <ds:schemaRef ds:uri="17684592-68c2-4007-b36b-9444620812ad"/>
    <ds:schemaRef ds:uri="ab7a6da5-b356-4a4a-b047-148c9111cf34"/>
    <ds:schemaRef ds:uri="bad882dd-f0da-4ed5-b6e7-fa32366fd9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12841</TotalTime>
  <Words>1399</Words>
  <Application>Microsoft Macintosh PowerPoint</Application>
  <PresentationFormat>Presentación en pantalla (4:3)</PresentationFormat>
  <Paragraphs>234</Paragraphs>
  <Slides>35</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35</vt:i4>
      </vt:variant>
    </vt:vector>
  </HeadingPairs>
  <TitlesOfParts>
    <vt:vector size="41" baseType="lpstr">
      <vt:lpstr>Arial</vt:lpstr>
      <vt:lpstr>Calibri</vt:lpstr>
      <vt:lpstr>Calibri Light</vt:lpstr>
      <vt:lpstr>Wingdings</vt:lpstr>
      <vt:lpstr>2</vt:lpstr>
      <vt:lpstr>Tema de Office</vt:lpstr>
      <vt:lpstr>Presentación de PowerPoint</vt:lpstr>
      <vt:lpstr>Session Objectives</vt:lpstr>
      <vt:lpstr>What is Qualitative Research?</vt:lpstr>
      <vt:lpstr>Characteristics of Qualitative Research</vt:lpstr>
      <vt:lpstr>Data Collection in Qualitative Research</vt:lpstr>
      <vt:lpstr>Qualitative Research</vt:lpstr>
      <vt:lpstr>Qualitative Research Process</vt:lpstr>
      <vt:lpstr>Sampling characteristics: participants</vt:lpstr>
      <vt:lpstr>Sampling Design Example</vt:lpstr>
      <vt:lpstr>Inclusion and Exclusion Criteria</vt:lpstr>
      <vt:lpstr>Sample Size and Saturation</vt:lpstr>
      <vt:lpstr>Case Study</vt:lpstr>
      <vt:lpstr>Sampling Strategy</vt:lpstr>
      <vt:lpstr>Data Generation Techniques</vt:lpstr>
      <vt:lpstr>What is a Focus Group?</vt:lpstr>
      <vt:lpstr>Use in Health Settings</vt:lpstr>
      <vt:lpstr>Designing a Focus Group</vt:lpstr>
      <vt:lpstr>Group Design</vt:lpstr>
      <vt:lpstr>Example: Group Composition</vt:lpstr>
      <vt:lpstr>Focus Group Procedure</vt:lpstr>
      <vt:lpstr>Focus Group Guide </vt:lpstr>
      <vt:lpstr>Materials Needed</vt:lpstr>
      <vt:lpstr>Other Considerations</vt:lpstr>
      <vt:lpstr>Moderator Skills</vt:lpstr>
      <vt:lpstr>Facilitation</vt:lpstr>
      <vt:lpstr>Data Analysis</vt:lpstr>
      <vt:lpstr>Focus Group Design Exercise</vt:lpstr>
      <vt:lpstr>Presentación de PowerPoint</vt:lpstr>
      <vt:lpstr>PHOTOVOICE  Methodology</vt:lpstr>
      <vt:lpstr>What is Photovoice?</vt:lpstr>
      <vt:lpstr>Why Use Photovoice with Individuals with Intellectual Disabilities (ID)?</vt:lpstr>
      <vt:lpstr>Steps of Photovoice within PAR Framework</vt:lpstr>
      <vt:lpstr>References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gina</dc:creator>
  <cp:lastModifiedBy>Maria Kapanadze</cp:lastModifiedBy>
  <cp:revision>136</cp:revision>
  <dcterms:created xsi:type="dcterms:W3CDTF">2019-02-12T13:24:32Z</dcterms:created>
  <dcterms:modified xsi:type="dcterms:W3CDTF">2025-05-18T11:34:41Z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0x010100D7B8637A61147E479EF07CA1A4B0C008</vt:lpwstr>
  </property>
  <property fmtid="{D5CDD505-2E9C-101B-9397-08002B2CF9AE}" pid="3" name="Order">
    <vt:r8>700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