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70" r:id="rId5"/>
  </p:sldMasterIdLst>
  <p:notesMasterIdLst>
    <p:notesMasterId r:id="rId47"/>
  </p:notesMasterIdLst>
  <p:handoutMasterIdLst>
    <p:handoutMasterId r:id="rId48"/>
  </p:handoutMasterIdLst>
  <p:sldIdLst>
    <p:sldId id="257" r:id="rId6"/>
    <p:sldId id="444" r:id="rId7"/>
    <p:sldId id="466" r:id="rId8"/>
    <p:sldId id="471" r:id="rId9"/>
    <p:sldId id="446" r:id="rId10"/>
    <p:sldId id="467" r:id="rId11"/>
    <p:sldId id="468" r:id="rId12"/>
    <p:sldId id="472" r:id="rId13"/>
    <p:sldId id="469" r:id="rId14"/>
    <p:sldId id="258" r:id="rId15"/>
    <p:sldId id="470" r:id="rId16"/>
    <p:sldId id="448" r:id="rId17"/>
    <p:sldId id="457" r:id="rId18"/>
    <p:sldId id="458" r:id="rId19"/>
    <p:sldId id="459" r:id="rId20"/>
    <p:sldId id="454" r:id="rId21"/>
    <p:sldId id="482" r:id="rId22"/>
    <p:sldId id="483" r:id="rId23"/>
    <p:sldId id="455" r:id="rId24"/>
    <p:sldId id="456" r:id="rId25"/>
    <p:sldId id="475" r:id="rId26"/>
    <p:sldId id="476" r:id="rId27"/>
    <p:sldId id="478" r:id="rId28"/>
    <p:sldId id="479" r:id="rId29"/>
    <p:sldId id="480" r:id="rId30"/>
    <p:sldId id="474" r:id="rId31"/>
    <p:sldId id="477" r:id="rId32"/>
    <p:sldId id="481" r:id="rId33"/>
    <p:sldId id="461" r:id="rId34"/>
    <p:sldId id="450" r:id="rId35"/>
    <p:sldId id="453" r:id="rId36"/>
    <p:sldId id="485" r:id="rId37"/>
    <p:sldId id="260" r:id="rId38"/>
    <p:sldId id="463" r:id="rId39"/>
    <p:sldId id="464" r:id="rId40"/>
    <p:sldId id="465" r:id="rId41"/>
    <p:sldId id="462" r:id="rId42"/>
    <p:sldId id="261" r:id="rId43"/>
    <p:sldId id="473" r:id="rId44"/>
    <p:sldId id="443" r:id="rId45"/>
    <p:sldId id="441" r:id="rId4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E9D"/>
    <a:srgbClr val="DFCD5C"/>
    <a:srgbClr val="60A7DC"/>
    <a:srgbClr val="113458"/>
    <a:srgbClr val="F8FBFE"/>
    <a:srgbClr val="E7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E31A7-E84E-0A49-BD2D-2AE297478E64}" v="6" dt="2024-03-14T16:45:38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4712"/>
  </p:normalViewPr>
  <p:slideViewPr>
    <p:cSldViewPr snapToGrid="0">
      <p:cViewPr varScale="1">
        <p:scale>
          <a:sx n="120" d="100"/>
          <a:sy n="120" d="100"/>
        </p:scale>
        <p:origin x="584" y="1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Grau" userId="96298746-7b80-42e9-89e9-781c1f12324a" providerId="ADAL" clId="{35FE31A7-E84E-0A49-BD2D-2AE297478E64}"/>
    <pc:docChg chg="custSel modSld">
      <pc:chgData name="Jennifer Grau" userId="96298746-7b80-42e9-89e9-781c1f12324a" providerId="ADAL" clId="{35FE31A7-E84E-0A49-BD2D-2AE297478E64}" dt="2024-03-14T16:45:38.676" v="1" actId="478"/>
      <pc:docMkLst>
        <pc:docMk/>
      </pc:docMkLst>
      <pc:sldChg chg="delSp mod">
        <pc:chgData name="Jennifer Grau" userId="96298746-7b80-42e9-89e9-781c1f12324a" providerId="ADAL" clId="{35FE31A7-E84E-0A49-BD2D-2AE297478E64}" dt="2024-03-14T16:45:38.676" v="1" actId="478"/>
        <pc:sldMkLst>
          <pc:docMk/>
          <pc:sldMk cId="497348903" sldId="257"/>
        </pc:sldMkLst>
        <pc:spChg chg="del">
          <ac:chgData name="Jennifer Grau" userId="96298746-7b80-42e9-89e9-781c1f12324a" providerId="ADAL" clId="{35FE31A7-E84E-0A49-BD2D-2AE297478E64}" dt="2024-03-14T16:45:37.248" v="0" actId="478"/>
          <ac:spMkLst>
            <pc:docMk/>
            <pc:sldMk cId="497348903" sldId="257"/>
            <ac:spMk id="4" creationId="{00000000-0000-0000-0000-000000000000}"/>
          </ac:spMkLst>
        </pc:spChg>
        <pc:spChg chg="del">
          <ac:chgData name="Jennifer Grau" userId="96298746-7b80-42e9-89e9-781c1f12324a" providerId="ADAL" clId="{35FE31A7-E84E-0A49-BD2D-2AE297478E64}" dt="2024-03-14T16:45:38.676" v="1" actId="478"/>
          <ac:spMkLst>
            <pc:docMk/>
            <pc:sldMk cId="497348903" sldId="257"/>
            <ac:spMk id="10" creationId="{486E5007-69C8-4E5D-9F58-E528C4FBE0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154B-86A1-4DC7-8A86-034F11E02583}" type="datetimeFigureOut">
              <a:rPr lang="ca-ES" smtClean="0"/>
              <a:t>18/5/25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0316-BE4F-4684-9AA9-C1EFD4D0644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0055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59461-47FA-B447-9EDC-7B71C5781829}" type="datetimeFigureOut">
              <a:rPr lang="es-ES" smtClean="0"/>
              <a:t>18/5/25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9B12-D897-E845-9083-6C68EB259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44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5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19602-439E-D087-1C1B-CE9A60B0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A56038-42FA-B2E3-C3D7-218A4916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2795A-9C9B-956F-33B2-8B21731A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481F9-1430-BB07-11F0-82121987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BEBD1-4DD7-6959-BED6-1B270F5D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1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5C332-89B6-33DE-0284-7C7082A4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81FBD-84C3-388F-2971-7B457D0F6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686B1B-0E63-A90C-5A76-0A8F1B081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A96EA1-37AA-6069-5B5B-8B17816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82664-62AF-4272-2233-85F2E984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E82FBE-42DE-952D-22A3-7F2876FF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00454-AA56-70C4-9494-F2D64E3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C2CFA-CFCA-2F03-A39F-255776CD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95851-92C5-7F64-E005-63F1B4175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D32637-EE03-967F-D753-F55990997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89A9FA-1159-3B98-7DEF-E320DD7C7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7C5D08-6DA9-FC8D-7DFE-A20A14CB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6A0120-86CF-1BF5-5D27-3DF63D19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E86BD1-8300-BCD8-0B7C-2EB84A56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DA123-DFB1-D5C4-F98A-826D3746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2680A8-63A5-A6F7-657A-289DCEE3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EF5809-73E4-59EF-D58E-223C7D3C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DBD66D-C3A6-ED9A-1C3D-0D78C76F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7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0AB46C-DC33-DD30-5E4B-3CFF1FD2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99E74D-A9B9-9C6A-D382-58D6AF70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D5338-4D36-1A5D-18BB-BA5D614C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DC95E-1C14-4C17-E788-2EBB0E6F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D363D-4E60-BE2C-4ED7-377F3D04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785E7-1751-1F2C-4B70-11D49B84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ED3754-473B-58A1-8D46-65D0D300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AE81C-782A-FEEA-A64E-14E322B6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A30565-D78A-40AE-845C-9A621A41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0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DACA7-2C19-518D-E643-D49D1ADE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4A0001-6BE0-EFE1-F206-4266715DC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10594-22D5-FD50-5CDD-C092FD7CB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F5C11-D226-E863-052B-B184A0DB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B9A0D7-DDC1-6CC7-E96E-D58359B6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866DB2-C761-8C3E-3E4F-79FF7E1C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1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6510B-66EC-CAFC-312A-D290B52E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95A534-4487-8526-6517-4DEE31BE9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75101-CBCB-F1BB-ECB3-E51966AE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4708C-39E9-D6D9-5068-16631E5F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726A2-8C85-6AE0-A01F-00FD7E31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8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81C8A1-B07C-2A7A-5C7B-9851DCDAD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01849-6143-BE1F-9D32-07A97161F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E395C-6181-A5AD-ABCB-DF9364D0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96FB6C-AB03-D2FD-DA2E-3468155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91A7D-1FD0-1853-8508-493BB5B2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7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3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s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-304800" y="-186267"/>
            <a:ext cx="9541933" cy="85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/>
          <p:nvPr userDrawn="1"/>
        </p:nvCxnSpPr>
        <p:spPr>
          <a:xfrm>
            <a:off x="-1185974" y="666750"/>
            <a:ext cx="3485313" cy="0"/>
          </a:xfrm>
          <a:prstGeom prst="line">
            <a:avLst/>
          </a:prstGeom>
          <a:ln>
            <a:solidFill>
              <a:srgbClr val="113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433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40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2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2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s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-304800" y="-186267"/>
            <a:ext cx="9541933" cy="85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/>
          <p:nvPr userDrawn="1"/>
        </p:nvCxnSpPr>
        <p:spPr>
          <a:xfrm>
            <a:off x="-1185974" y="666750"/>
            <a:ext cx="3485313" cy="0"/>
          </a:xfrm>
          <a:prstGeom prst="line">
            <a:avLst/>
          </a:prstGeom>
          <a:ln>
            <a:solidFill>
              <a:srgbClr val="113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383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5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319A8-A2F0-FE9D-E361-763F18F02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6C6D1-549E-75FA-75EC-E0D1D36F9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D2D82-362A-DF53-E788-EA672BDE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63838-9E6F-1A01-F742-FDDF2494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4DAA9-A7CD-9EA7-9334-703A6FE4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061F9-5653-C364-9054-894CA751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F5C13-AF08-B558-802F-96D09679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BBC72E-0437-E38C-C7D4-C657DD37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E70F2-8BA7-A364-2A50-E0CE3AAE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2E0EB-4E09-9549-CBD1-DBE8A6B7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4" y="6118887"/>
            <a:ext cx="1879771" cy="507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19" y="6120678"/>
            <a:ext cx="2954488" cy="4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0" r:id="rId5"/>
    <p:sldLayoutId id="2147483663" r:id="rId6"/>
    <p:sldLayoutId id="214748366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BF0314-27E5-460C-4B25-1137AC2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E7FC4F-C855-0509-F581-92AADD819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7E0BD-70EE-A1D7-3253-62074B19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8A60-ACE1-3C7E-3237-256E805F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DA929-6EAF-C980-914F-ADB525C1F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5F2E29-26EC-80F0-8F86-5D8CD4278F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4" y="6118887"/>
            <a:ext cx="1879771" cy="5077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8BF423-45C5-6E8C-EBF8-9307C9F4BA8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19" y="6120678"/>
            <a:ext cx="2954488" cy="4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233/WOR-162287" TargetMode="External"/><Relationship Id="rId2" Type="http://schemas.openxmlformats.org/officeDocument/2006/relationships/hyperlink" Target="https://doi.org/10.1177/000841749005700207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doi.org/10.1080/0963828031000090560" TargetMode="External"/><Relationship Id="rId5" Type="http://schemas.openxmlformats.org/officeDocument/2006/relationships/hyperlink" Target="https://doi.org/10.1007/s10926-013-9446-9" TargetMode="External"/><Relationship Id="rId4" Type="http://schemas.openxmlformats.org/officeDocument/2006/relationships/hyperlink" Target="https://doi.org/10.1111/dmcn.1215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btitle 2"/>
          <p:cNvSpPr txBox="1">
            <a:spLocks/>
          </p:cNvSpPr>
          <p:nvPr/>
        </p:nvSpPr>
        <p:spPr>
          <a:xfrm>
            <a:off x="2097559" y="6250993"/>
            <a:ext cx="699617" cy="3053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6434" y="5437089"/>
            <a:ext cx="4567567" cy="47042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8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42913" y="4579871"/>
            <a:ext cx="3927532" cy="7211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800" b="1" dirty="0"/>
              <a:t>Maria Kapanadze Kapanadze, PhD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Research Professor</a:t>
            </a:r>
          </a:p>
          <a:p>
            <a:pPr algn="r">
              <a:spcBef>
                <a:spcPts val="0"/>
              </a:spcBef>
            </a:pPr>
            <a:r>
              <a:rPr lang="en-GB" sz="1800" b="1" dirty="0"/>
              <a:t>Contribution: Elisabet Capdevila, PhD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Research Professor  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 Occupational Therapy Department 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20/05/2025</a:t>
            </a:r>
          </a:p>
          <a:p>
            <a:pPr algn="l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7858CA-8774-2D86-6B04-B69338F9508D}"/>
              </a:ext>
            </a:extLst>
          </p:cNvPr>
          <p:cNvSpPr txBox="1"/>
          <p:nvPr/>
        </p:nvSpPr>
        <p:spPr>
          <a:xfrm>
            <a:off x="1041991" y="2396367"/>
            <a:ext cx="7251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Person-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centred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outcome measures’ use in Vocational Rehabilitation  </a:t>
            </a:r>
            <a:r>
              <a:rPr lang="es-ES" dirty="0">
                <a:effectLst/>
              </a:rPr>
              <a:t> </a:t>
            </a:r>
          </a:p>
          <a:p>
            <a:pPr algn="ctr"/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Example: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Canadian Occupational Performance Measure</a:t>
            </a:r>
            <a:r>
              <a:rPr lang="en-US" sz="1800" i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(COPM)</a:t>
            </a:r>
            <a:endParaRPr lang="en-GB" sz="2800" b="1" i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C4B8823-D491-7C34-EE06-F5172BD2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" y="70110"/>
            <a:ext cx="14859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6412CC-856C-A4F6-C6B4-AC49772C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559" y="209191"/>
            <a:ext cx="762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0853197-0A47-20C3-0EE4-9BAA931AE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58391"/>
            <a:ext cx="2032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2EB5E81-4DC9-E340-26FC-C44D4CA32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9" y="119291"/>
            <a:ext cx="7366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91E5AB3-CFCC-AC64-F764-7D4AC3601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626" y="63905"/>
            <a:ext cx="1485901" cy="13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63" y="288404"/>
            <a:ext cx="7886700" cy="1084633"/>
          </a:xfrm>
        </p:spPr>
        <p:txBody>
          <a:bodyPr/>
          <a:lstStyle/>
          <a:p>
            <a:r>
              <a:rPr b="1">
                <a:solidFill>
                  <a:srgbClr val="C00000"/>
                </a:solidFill>
              </a:rPr>
              <a:t>COPM Administration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63" y="1675941"/>
            <a:ext cx="7886700" cy="435133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2000" b="1" noProof="0" dirty="0">
                <a:solidFill>
                  <a:srgbClr val="0E101A"/>
                </a:solidFill>
                <a:effectLst/>
              </a:rPr>
              <a:t>Step 3:  Selecting Problems for Score. </a:t>
            </a:r>
            <a:r>
              <a:rPr lang="en-GB" sz="2000" noProof="0" dirty="0">
                <a:solidFill>
                  <a:srgbClr val="0E101A"/>
                </a:solidFill>
                <a:effectLst/>
              </a:rPr>
              <a:t>Select up to 5 issues. </a:t>
            </a:r>
          </a:p>
          <a:p>
            <a:pPr algn="just">
              <a:buNone/>
            </a:pPr>
            <a:r>
              <a:rPr lang="en-GB" sz="2000" noProof="0" dirty="0">
                <a:solidFill>
                  <a:srgbClr val="0E101A"/>
                </a:solidFill>
                <a:effectLst/>
              </a:rPr>
              <a:t>•Using the information and ratings of the occupational problems recorded above, the five most important problems for the client are selected.</a:t>
            </a:r>
          </a:p>
          <a:p>
            <a:pPr algn="just">
              <a:buNone/>
            </a:pPr>
            <a:endParaRPr lang="en-GB" sz="2000" noProof="0" dirty="0">
              <a:solidFill>
                <a:srgbClr val="0E101A"/>
              </a:solidFill>
              <a:effectLst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000" b="1" noProof="0" dirty="0">
                <a:solidFill>
                  <a:srgbClr val="0E101A"/>
                </a:solidFill>
                <a:effectLst/>
              </a:rPr>
              <a:t>Step 4: Scoring Performance and Satisfaction. </a:t>
            </a:r>
            <a:r>
              <a:rPr lang="en-GB" sz="2000" noProof="0" dirty="0">
                <a:solidFill>
                  <a:srgbClr val="0E101A"/>
                </a:solidFill>
                <a:effectLst/>
              </a:rPr>
              <a:t>Rate performance and satisfaction, each rated out of 10.</a:t>
            </a:r>
          </a:p>
          <a:p>
            <a:pPr algn="just"/>
            <a:r>
              <a:rPr lang="en-GB" sz="2000" noProof="0" dirty="0">
                <a:solidFill>
                  <a:srgbClr val="0E101A"/>
                </a:solidFill>
                <a:effectLst/>
              </a:rPr>
              <a:t>For each problem, the client is asked to complete the following ten-point scales, on which they should rate how they currently perform the activity (performance) and how satisfied they are with it (satisfaction).</a:t>
            </a:r>
          </a:p>
          <a:p>
            <a:endParaRPr lang="en-GB" sz="2000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90283-8BD5-A927-D263-1B629220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6477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b="1" noProof="0">
                <a:solidFill>
                  <a:srgbClr val="0E101A"/>
                </a:solidFill>
                <a:effectLst/>
              </a:rPr>
              <a:t>Step 5: Client Reassessment. </a:t>
            </a:r>
            <a:r>
              <a:rPr lang="en-GB" noProof="0">
                <a:solidFill>
                  <a:srgbClr val="0E101A"/>
                </a:solidFill>
                <a:effectLst/>
              </a:rPr>
              <a:t>Re-evaluate after intervention to measure change.</a:t>
            </a:r>
          </a:p>
          <a:p>
            <a:pPr>
              <a:buNone/>
            </a:pPr>
            <a:endParaRPr lang="en-GB" noProof="0">
              <a:solidFill>
                <a:srgbClr val="0E101A"/>
              </a:solidFill>
              <a:effectLst/>
            </a:endParaRPr>
          </a:p>
          <a:p>
            <a:r>
              <a:rPr lang="en-GB" noProof="0">
                <a:solidFill>
                  <a:srgbClr val="0E101A"/>
                </a:solidFill>
                <a:effectLst/>
              </a:rPr>
              <a:t>A re-evaluation is performed after some time and after having carried out the therapeutic intervention.</a:t>
            </a:r>
          </a:p>
          <a:p>
            <a:r>
              <a:rPr lang="en-GB" noProof="0">
                <a:solidFill>
                  <a:srgbClr val="0E101A"/>
                </a:solidFill>
                <a:effectLst/>
              </a:rPr>
              <a:t>Scores concerning performance and satisfaction are reviewed again.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43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C00000"/>
                </a:solidFill>
              </a:rPr>
              <a:t>Scoring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342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sz="2000"/>
              <a:t>Up to 5 individual occupational performance problems are identified.</a:t>
            </a:r>
          </a:p>
          <a:p>
            <a:pPr>
              <a:buFont typeface="Wingdings" pitchFamily="2" charset="2"/>
              <a:buChar char="ü"/>
            </a:pPr>
            <a:r>
              <a:rPr sz="2000"/>
              <a:t>Average </a:t>
            </a:r>
            <a:r>
              <a:rPr sz="2000" b="1"/>
              <a:t>PERFORMANC</a:t>
            </a:r>
            <a:r>
              <a:rPr sz="2000"/>
              <a:t>E and</a:t>
            </a:r>
            <a:r>
              <a:rPr sz="2000" b="1"/>
              <a:t> SATISFACTION </a:t>
            </a:r>
            <a:r>
              <a:rPr sz="2000"/>
              <a:t>scores are calculated.</a:t>
            </a:r>
          </a:p>
          <a:p>
            <a:pPr>
              <a:buFont typeface="Wingdings" pitchFamily="2" charset="2"/>
              <a:buChar char="ü"/>
            </a:pPr>
            <a:r>
              <a:rPr sz="2000"/>
              <a:t>Change scores are computed between Time 1 (assessment) and Time 2 (reassessment).</a:t>
            </a:r>
            <a:endParaRPr lang="es-ES" sz="2000"/>
          </a:p>
          <a:p>
            <a:pPr>
              <a:buFont typeface="Wingdings" pitchFamily="2" charset="2"/>
              <a:buChar char="ü"/>
            </a:pPr>
            <a:r>
              <a:rPr sz="2000"/>
              <a:t>Scores are not comparable between individuals — only within the same person.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3805CF-3051-B43A-05E6-EC91201FF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COPM and Vocational Rehabilitation (VR)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8CA39F-ABC3-0C0E-C7B5-1F567BE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69" y="0"/>
            <a:ext cx="4923647" cy="9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5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21C26-968B-81B8-6E7A-47B5505D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5" y="202894"/>
            <a:ext cx="7886700" cy="1325563"/>
          </a:xfrm>
        </p:spPr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Identification and measuring vocational rehabilitation outcomes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0EAA6F-C1B6-11CB-D78B-34927521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3" y="1914116"/>
            <a:ext cx="8235130" cy="3631278"/>
          </a:xfrm>
        </p:spPr>
        <p:txBody>
          <a:bodyPr/>
          <a:lstStyle/>
          <a:p>
            <a:r>
              <a:rPr lang="en-GB" noProof="0"/>
              <a:t>The COPM provides a structured, individualised approach to </a:t>
            </a:r>
            <a:r>
              <a:rPr lang="en-GB" b="1" noProof="0"/>
              <a:t>identifying and measuring vocational rehabilitation outcomes</a:t>
            </a:r>
            <a:r>
              <a:rPr lang="en-GB" noProof="0"/>
              <a:t>. </a:t>
            </a:r>
          </a:p>
          <a:p>
            <a:endParaRPr lang="en-GB"/>
          </a:p>
          <a:p>
            <a:endParaRPr lang="en-GB" noProof="0"/>
          </a:p>
          <a:p>
            <a:r>
              <a:rPr lang="en-GB" noProof="0"/>
              <a:t>Flexibility and sensitivity to client priorities: </a:t>
            </a:r>
          </a:p>
          <a:p>
            <a:pPr>
              <a:buFont typeface="Wingdings" pitchFamily="2" charset="2"/>
              <a:buChar char="ü"/>
            </a:pPr>
            <a:r>
              <a:rPr lang="en-GB" noProof="0"/>
              <a:t>complex return-to-work contexts involving </a:t>
            </a:r>
            <a:r>
              <a:rPr lang="en-GB" b="1" noProof="0"/>
              <a:t>physical, cognitive, or psychosocial challenges.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01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9DFE-3F06-6D7C-BBBB-C5A04199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43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b="1" noProof="0" dirty="0">
                <a:solidFill>
                  <a:srgbClr val="C00000"/>
                </a:solidFill>
              </a:rPr>
              <a:t>Using the COPM in Multidisciplinary Teams of VR</a:t>
            </a:r>
            <a:r>
              <a:rPr lang="es-ES" sz="2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13798-7B28-315A-496D-2D6A0554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2400" b="0" i="0" noProof="0" dirty="0">
                <a:solidFill>
                  <a:srgbClr val="444444"/>
                </a:solidFill>
                <a:effectLst/>
              </a:rPr>
              <a:t>Occupational therapists, psychologists and social workers</a:t>
            </a:r>
          </a:p>
          <a:p>
            <a:pPr marL="0" indent="0">
              <a:buNone/>
            </a:pPr>
            <a:endParaRPr lang="en-GB" sz="2400" noProof="0" dirty="0">
              <a:solidFill>
                <a:srgbClr val="4444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noProof="0" dirty="0">
                <a:solidFill>
                  <a:srgbClr val="444444"/>
                </a:solidFill>
              </a:rPr>
              <a:t>T</a:t>
            </a:r>
            <a:r>
              <a:rPr lang="en-GB" b="0" i="0" noProof="0" dirty="0">
                <a:solidFill>
                  <a:srgbClr val="444444"/>
                </a:solidFill>
                <a:effectLst/>
              </a:rPr>
              <a:t>he use of the COPM as a tool in</a:t>
            </a:r>
            <a:r>
              <a:rPr lang="en-GB" b="1" i="0" noProof="0" dirty="0">
                <a:solidFill>
                  <a:srgbClr val="444444"/>
                </a:solidFill>
                <a:effectLst/>
              </a:rPr>
              <a:t> teamwork</a:t>
            </a:r>
            <a:r>
              <a:rPr lang="en-GB" b="0" i="0" noProof="0" dirty="0">
                <a:solidFill>
                  <a:srgbClr val="444444"/>
                </a:solidFill>
                <a:effectLst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noProof="0" dirty="0">
                <a:solidFill>
                  <a:srgbClr val="444444"/>
                </a:solidFill>
              </a:rPr>
              <a:t>Development of </a:t>
            </a:r>
            <a:r>
              <a:rPr lang="en-GB" b="1" noProof="0" dirty="0">
                <a:solidFill>
                  <a:srgbClr val="444444"/>
                </a:solidFill>
              </a:rPr>
              <a:t>the </a:t>
            </a:r>
            <a:r>
              <a:rPr lang="en-GB" b="1" i="0" noProof="0" dirty="0">
                <a:solidFill>
                  <a:srgbClr val="444444"/>
                </a:solidFill>
                <a:effectLst/>
              </a:rPr>
              <a:t>team-based goals</a:t>
            </a:r>
            <a:r>
              <a:rPr lang="en-GB" b="0" i="0" noProof="0" dirty="0">
                <a:solidFill>
                  <a:srgbClr val="444444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444444"/>
              </a:solidFill>
            </a:endParaRPr>
          </a:p>
          <a:p>
            <a:pPr marL="0" indent="0">
              <a:buNone/>
            </a:pPr>
            <a:r>
              <a:rPr lang="en-GB" b="0" i="0" noProof="0" dirty="0">
                <a:solidFill>
                  <a:srgbClr val="444444"/>
                </a:solidFill>
                <a:effectLst/>
              </a:rPr>
              <a:t>The goals are </a:t>
            </a:r>
            <a:r>
              <a:rPr lang="en-GB" b="1" i="0" noProof="0" dirty="0">
                <a:solidFill>
                  <a:srgbClr val="444444"/>
                </a:solidFill>
                <a:effectLst/>
              </a:rPr>
              <a:t>negotiated and understood </a:t>
            </a:r>
            <a:r>
              <a:rPr lang="en-GB" b="0" i="0" noProof="0" dirty="0">
                <a:solidFill>
                  <a:srgbClr val="444444"/>
                </a:solidFill>
                <a:effectLst/>
              </a:rPr>
              <a:t>by clients.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Conferencia, Equipo, Oficina, Mesas">
            <a:extLst>
              <a:ext uri="{FF2B5EF4-FFF2-40B4-BE49-F238E27FC236}">
                <a16:creationId xmlns:a16="http://schemas.microsoft.com/office/drawing/2014/main" id="{4B8B0D0B-0260-9606-A70B-406F6864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3732443"/>
            <a:ext cx="4147127" cy="276043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3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1AC58-71B7-48A8-8864-D44E1465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485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s-ES" b="1" dirty="0">
                <a:solidFill>
                  <a:srgbClr val="0E101A"/>
                </a:solidFill>
                <a:effectLst/>
              </a:rPr>
              <a:t>1. </a:t>
            </a:r>
            <a:r>
              <a:rPr lang="en-GB" b="1" noProof="0" dirty="0">
                <a:solidFill>
                  <a:srgbClr val="0E101A"/>
                </a:solidFill>
                <a:effectLst/>
              </a:rPr>
              <a:t>Identify meaningful vocational goals</a:t>
            </a:r>
            <a:r>
              <a:rPr lang="en-GB" noProof="0" dirty="0">
                <a:solidFill>
                  <a:srgbClr val="0E101A"/>
                </a:solidFill>
                <a:effectLst/>
              </a:rPr>
              <a:t> (</a:t>
            </a:r>
            <a:r>
              <a:rPr lang="en-GB" i="1" noProof="0" dirty="0">
                <a:solidFill>
                  <a:srgbClr val="0E101A"/>
                </a:solidFill>
                <a:effectLst/>
              </a:rPr>
              <a:t>Verhoef</a:t>
            </a:r>
            <a:r>
              <a:rPr lang="en-GB" noProof="0" dirty="0">
                <a:solidFill>
                  <a:srgbClr val="0E101A"/>
                </a:solidFill>
                <a:effectLst/>
              </a:rPr>
              <a:t>  et al., 2013).</a:t>
            </a:r>
          </a:p>
          <a:p>
            <a:pPr algn="just">
              <a:lnSpc>
                <a:spcPct val="100000"/>
              </a:lnSpc>
              <a:buNone/>
            </a:pPr>
            <a:r>
              <a:rPr lang="en-GB" noProof="0" dirty="0">
                <a:solidFill>
                  <a:srgbClr val="0E101A"/>
                </a:solidFill>
                <a:effectLst/>
              </a:rPr>
              <a:t>Clients are guided to define and prioritise </a:t>
            </a:r>
            <a:r>
              <a:rPr lang="en-GB" b="1" noProof="0" dirty="0">
                <a:solidFill>
                  <a:srgbClr val="0E101A"/>
                </a:solidFill>
                <a:effectLst/>
              </a:rPr>
              <a:t>work-related performance problems</a:t>
            </a:r>
            <a:r>
              <a:rPr lang="en-GB" noProof="0" dirty="0">
                <a:solidFill>
                  <a:srgbClr val="0E101A"/>
                </a:solidFill>
                <a:effectLst/>
              </a:rPr>
              <a:t> (e.g., fatigue during tasks, difficulties in organisation, communication at work). These physical, cognitive, or psychosocial barriers may interfere with employment.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C781F8C-1112-FA4E-5605-1C4EE6C9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C00000"/>
                </a:solidFill>
              </a:rPr>
              <a:t>COPM permits: </a:t>
            </a:r>
          </a:p>
        </p:txBody>
      </p:sp>
      <p:pic>
        <p:nvPicPr>
          <p:cNvPr id="2050" name="Picture 2" descr="Contratación, Reclutamiento">
            <a:extLst>
              <a:ext uri="{FF2B5EF4-FFF2-40B4-BE49-F238E27FC236}">
                <a16:creationId xmlns:a16="http://schemas.microsoft.com/office/drawing/2014/main" id="{C4E5AEE2-35D0-4ECF-42F3-0C61C7C9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2662201"/>
            <a:ext cx="5795818" cy="3830673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3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7102D1-A040-F57D-68DA-CCA5FDAE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15" y="648466"/>
            <a:ext cx="7886700" cy="4351338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en-GB" b="1" noProof="0" dirty="0">
                <a:solidFill>
                  <a:srgbClr val="0E101A"/>
                </a:solidFill>
                <a:effectLst/>
              </a:rPr>
              <a:t>2. Track changes over time</a:t>
            </a:r>
            <a:endParaRPr lang="en-GB" noProof="0" dirty="0">
              <a:solidFill>
                <a:srgbClr val="0E101A"/>
              </a:solidFill>
              <a:effectLst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GB" noProof="0" dirty="0">
                <a:solidFill>
                  <a:srgbClr val="0E101A"/>
                </a:solidFill>
                <a:effectLst/>
              </a:rPr>
              <a:t>The COPM measures </a:t>
            </a:r>
            <a:r>
              <a:rPr lang="en-GB" b="1" noProof="0" dirty="0">
                <a:solidFill>
                  <a:srgbClr val="0E101A"/>
                </a:solidFill>
                <a:effectLst/>
              </a:rPr>
              <a:t>perceived changes in occupational performance and satisfaction</a:t>
            </a:r>
            <a:r>
              <a:rPr lang="en-GB" noProof="0" dirty="0">
                <a:solidFill>
                  <a:srgbClr val="0E101A"/>
                </a:solidFill>
                <a:effectLst/>
              </a:rPr>
              <a:t>, allowing professionals and clients to assess the </a:t>
            </a:r>
            <a:r>
              <a:rPr lang="en-GB" b="1" noProof="0" dirty="0">
                <a:solidFill>
                  <a:srgbClr val="0E101A"/>
                </a:solidFill>
                <a:effectLst/>
              </a:rPr>
              <a:t>effectiveness of vocational interventions</a:t>
            </a:r>
            <a:r>
              <a:rPr lang="en-GB" noProof="0" dirty="0">
                <a:solidFill>
                  <a:srgbClr val="0E101A"/>
                </a:solidFill>
                <a:effectLst/>
              </a:rPr>
              <a:t>, such as job coaching, workplace adaptations, or psychosocial support.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Éxito, Dirección, Crecimiento, Concepto">
            <a:extLst>
              <a:ext uri="{FF2B5EF4-FFF2-40B4-BE49-F238E27FC236}">
                <a16:creationId xmlns:a16="http://schemas.microsoft.com/office/drawing/2014/main" id="{D958D485-8AF1-94DE-8D8A-A17F7645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36" y="1396423"/>
            <a:ext cx="6890327" cy="459714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0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9C183-129B-3AA9-3909-3F7CAD0F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2853"/>
            <a:ext cx="7886700" cy="4351338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en-GB" b="1" noProof="0" dirty="0">
                <a:solidFill>
                  <a:srgbClr val="0E101A"/>
                </a:solidFill>
                <a:effectLst/>
              </a:rPr>
              <a:t>3. Enhance client engagement</a:t>
            </a:r>
            <a:endParaRPr lang="en-GB" noProof="0" dirty="0">
              <a:solidFill>
                <a:srgbClr val="0E101A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noProof="0" dirty="0">
                <a:solidFill>
                  <a:srgbClr val="0E101A"/>
                </a:solidFill>
                <a:effectLst/>
              </a:rPr>
              <a:t>What </a:t>
            </a:r>
            <a:r>
              <a:rPr lang="en-GB" b="1" noProof="0" dirty="0">
                <a:solidFill>
                  <a:srgbClr val="0E101A"/>
                </a:solidFill>
                <a:effectLst/>
              </a:rPr>
              <a:t>matters most to the client</a:t>
            </a:r>
            <a:r>
              <a:rPr lang="en-GB" noProof="0" dirty="0">
                <a:solidFill>
                  <a:srgbClr val="0E101A"/>
                </a:solidFill>
                <a:effectLst/>
              </a:rPr>
              <a:t>, the COPM supports </a:t>
            </a:r>
            <a:r>
              <a:rPr lang="en-GB" b="1" noProof="0" dirty="0">
                <a:solidFill>
                  <a:srgbClr val="0E101A"/>
                </a:solidFill>
                <a:effectLst/>
              </a:rPr>
              <a:t>motivation, ownership, and active participation</a:t>
            </a:r>
            <a:r>
              <a:rPr lang="en-GB" noProof="0" dirty="0">
                <a:solidFill>
                  <a:srgbClr val="0E101A"/>
                </a:solidFill>
                <a:effectLst/>
              </a:rPr>
              <a:t> in return-to-work planning.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6" name="Picture 4" descr="Cita, Inspirador, Positivo, Texto">
            <a:extLst>
              <a:ext uri="{FF2B5EF4-FFF2-40B4-BE49-F238E27FC236}">
                <a16:creationId xmlns:a16="http://schemas.microsoft.com/office/drawing/2014/main" id="{DD43A558-9652-2126-46AB-75ECB16B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52" y="1968281"/>
            <a:ext cx="5167586" cy="34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6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73E8F-A157-CC02-F339-9E3254E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COPM in VR includes explicitly: </a:t>
            </a:r>
            <a:br>
              <a:rPr lang="en-GB" b="1" noProof="0">
                <a:solidFill>
                  <a:srgbClr val="C00000"/>
                </a:solidFill>
              </a:rPr>
            </a:br>
            <a:r>
              <a:rPr lang="en-GB" b="1" noProof="0">
                <a:solidFill>
                  <a:srgbClr val="C00000"/>
                </a:solidFill>
              </a:rPr>
              <a:t>Discussion of work topics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88840-87EA-6732-F0C0-E321E0DB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75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b="1" noProof="0">
                <a:solidFill>
                  <a:srgbClr val="444444"/>
                </a:solidFill>
                <a:latin typeface="source-sans-pro"/>
              </a:rPr>
              <a:t>Discussion of work topics: </a:t>
            </a:r>
            <a:r>
              <a:rPr lang="en-GB" noProof="0">
                <a:solidFill>
                  <a:srgbClr val="444444"/>
                </a:solidFill>
                <a:latin typeface="source-sans-pro"/>
              </a:rPr>
              <a:t>searching for work, job interviews, work environments, etc. </a:t>
            </a:r>
          </a:p>
          <a:p>
            <a:pPr>
              <a:buFont typeface="Wingdings" pitchFamily="2" charset="2"/>
              <a:buChar char="ü"/>
            </a:pPr>
            <a:endParaRPr lang="en-GB" noProof="0">
              <a:solidFill>
                <a:srgbClr val="444444"/>
              </a:solidFill>
              <a:latin typeface="source-sans-pro"/>
            </a:endParaRPr>
          </a:p>
          <a:p>
            <a:pPr>
              <a:buFont typeface="Wingdings" pitchFamily="2" charset="2"/>
              <a:buChar char="ü"/>
            </a:pPr>
            <a:r>
              <a:rPr lang="en-GB" b="1" noProof="0">
                <a:solidFill>
                  <a:srgbClr val="444444"/>
                </a:solidFill>
                <a:latin typeface="source-sans-pro"/>
              </a:rPr>
              <a:t>Specific occupational performance problems include finding a particular job, developing</a:t>
            </a:r>
            <a:r>
              <a:rPr lang="en-GB" noProof="0">
                <a:solidFill>
                  <a:srgbClr val="444444"/>
                </a:solidFill>
                <a:latin typeface="source-sans-pro"/>
              </a:rPr>
              <a:t> organisational skills, and increasing technology skills.   </a:t>
            </a:r>
          </a:p>
          <a:p>
            <a:pPr>
              <a:buFont typeface="Wingdings" pitchFamily="2" charset="2"/>
              <a:buChar char="ü"/>
            </a:pPr>
            <a:endParaRPr lang="en-GB" noProof="0">
              <a:solidFill>
                <a:srgbClr val="444444"/>
              </a:solidFill>
              <a:latin typeface="source-sans-pro"/>
            </a:endParaRPr>
          </a:p>
          <a:p>
            <a:pPr>
              <a:buFont typeface="Wingdings" pitchFamily="2" charset="2"/>
              <a:buChar char="ü"/>
            </a:pPr>
            <a:r>
              <a:rPr lang="en-GB" b="1" noProof="0">
                <a:solidFill>
                  <a:srgbClr val="444444"/>
                </a:solidFill>
                <a:latin typeface="source-sans-pro"/>
              </a:rPr>
              <a:t>Perceived improvements: </a:t>
            </a:r>
            <a:r>
              <a:rPr lang="en-GB" noProof="0">
                <a:solidFill>
                  <a:srgbClr val="444444"/>
                </a:solidFill>
                <a:latin typeface="source-sans-pro"/>
              </a:rPr>
              <a:t>time management, physical capacity, and emotional regulation at work, among others. </a:t>
            </a:r>
          </a:p>
          <a:p>
            <a:endParaRPr lang="es-ES">
              <a:solidFill>
                <a:srgbClr val="444444"/>
              </a:solidFill>
              <a:latin typeface="source-sans-pro"/>
            </a:endParaRPr>
          </a:p>
          <a:p>
            <a:endParaRPr lang="es-ES">
              <a:solidFill>
                <a:srgbClr val="444444"/>
              </a:solidFill>
              <a:latin typeface="source-sans-pro"/>
            </a:endParaRPr>
          </a:p>
        </p:txBody>
      </p:sp>
    </p:spTree>
    <p:extLst>
      <p:ext uri="{BB962C8B-B14F-4D97-AF65-F5344CB8AC3E}">
        <p14:creationId xmlns:p14="http://schemas.microsoft.com/office/powerpoint/2010/main" val="259144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EB888C-9549-BD41-98F7-2C32778FA57D}"/>
              </a:ext>
            </a:extLst>
          </p:cNvPr>
          <p:cNvSpPr txBox="1"/>
          <p:nvPr/>
        </p:nvSpPr>
        <p:spPr>
          <a:xfrm>
            <a:off x="290292" y="1104144"/>
            <a:ext cx="7166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noProof="0">
                <a:solidFill>
                  <a:srgbClr val="C00000"/>
                </a:solidFill>
              </a:rPr>
              <a:t>Introduction to the COPM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2F78B6-8D98-4F35-70EE-F7B94E10EEBA}"/>
              </a:ext>
            </a:extLst>
          </p:cNvPr>
          <p:cNvSpPr txBox="1"/>
          <p:nvPr/>
        </p:nvSpPr>
        <p:spPr>
          <a:xfrm>
            <a:off x="439577" y="1998623"/>
            <a:ext cx="78893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2000" b="1" noProof="0"/>
              <a:t>The Canadian Occupational Performance Measure (COPM) </a:t>
            </a:r>
            <a:r>
              <a:rPr lang="en-GB" sz="2000" noProof="0"/>
              <a:t>is a client-centred outcome measure.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noProof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b="1" noProof="0"/>
              <a:t>Semi-structured interview format </a:t>
            </a:r>
            <a:r>
              <a:rPr lang="en-GB" sz="2000" noProof="0"/>
              <a:t>and </a:t>
            </a:r>
            <a:r>
              <a:rPr lang="en-GB" sz="2000" b="1" noProof="0"/>
              <a:t>structured scoring</a:t>
            </a:r>
            <a:r>
              <a:rPr lang="en-GB" sz="2000" noProof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noProof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noProof="0"/>
              <a:t>Designed to detect change in a client’s self-perception of occupational performance over time.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noProof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noProof="0"/>
              <a:t>Measures performance and satisfaction in </a:t>
            </a:r>
            <a:r>
              <a:rPr lang="en-GB" sz="2000" b="1" noProof="0"/>
              <a:t>self-care, productivity, and leisure</a:t>
            </a:r>
            <a:r>
              <a:rPr lang="en-GB" sz="2000" noProof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noProof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noProof="0"/>
              <a:t>Used across all ages and types of disability.</a:t>
            </a:r>
          </a:p>
          <a:p>
            <a:endParaRPr lang="es-E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5245CC-8A9C-CB66-709D-8E3E09DB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69" y="0"/>
            <a:ext cx="4923647" cy="9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1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D23DB-EF45-7A83-8C57-68966638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397"/>
            <a:ext cx="7886700" cy="1325563"/>
          </a:xfrm>
        </p:spPr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COPM administration in VR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C575B-8EFF-AC20-5F8B-A9D0804A6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b="1" noProof="0" dirty="0"/>
              <a:t>Initial assessment</a:t>
            </a:r>
            <a:r>
              <a:rPr lang="en-GB" noProof="0" dirty="0"/>
              <a:t> to identify barriers to work and set goals.</a:t>
            </a:r>
          </a:p>
          <a:p>
            <a:pPr>
              <a:buFont typeface="Wingdings" pitchFamily="2" charset="2"/>
              <a:buChar char="ü"/>
            </a:pPr>
            <a:endParaRPr lang="en-GB" noProof="0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Assess </a:t>
            </a:r>
            <a:r>
              <a:rPr lang="en-GB" b="1" noProof="0" dirty="0"/>
              <a:t>change in performance and satisfaction</a:t>
            </a:r>
            <a:r>
              <a:rPr lang="en-GB" noProof="0" dirty="0"/>
              <a:t>.</a:t>
            </a:r>
          </a:p>
          <a:p>
            <a:pPr>
              <a:buFont typeface="Wingdings" pitchFamily="2" charset="2"/>
              <a:buChar char="ü"/>
            </a:pPr>
            <a:endParaRPr lang="en-GB" noProof="0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These phases are often paired with </a:t>
            </a:r>
            <a:r>
              <a:rPr lang="en-GB" b="1" noProof="0" dirty="0"/>
              <a:t>functional capacity evaluations</a:t>
            </a:r>
            <a:r>
              <a:rPr lang="en-GB" noProof="0" dirty="0"/>
              <a:t>, environmental assessments, or psychological tools to build a comprehensive intervention plan.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96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A09ED-C9D2-F3C9-4551-33885C0E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br>
              <a:rPr lang="es-ES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Client Profile</a:t>
            </a:r>
            <a:br>
              <a:rPr lang="es-ES" sz="36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AADE8-D741-878A-A427-4EA67696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2326"/>
            <a:ext cx="7886700" cy="502703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s-ES" sz="2300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300" b="1" noProof="0" dirty="0"/>
              <a:t>Name</a:t>
            </a:r>
            <a:r>
              <a:rPr lang="en-GB" sz="2300" noProof="0" dirty="0"/>
              <a:t>: Alex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300" b="1" noProof="0" dirty="0"/>
              <a:t>Age: </a:t>
            </a:r>
            <a:r>
              <a:rPr lang="en-GB" sz="2300" noProof="0" dirty="0"/>
              <a:t>28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300" b="1" noProof="0" dirty="0"/>
              <a:t>Diagnosis: </a:t>
            </a:r>
            <a:r>
              <a:rPr lang="en-GB" sz="2300" noProof="0" dirty="0"/>
              <a:t>Learning Disability (LD), primarily affecting reading comprehension, written expression, and executive functioning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300" b="1" noProof="0" dirty="0"/>
              <a:t>Context: </a:t>
            </a:r>
            <a:r>
              <a:rPr lang="en-GB" sz="2300" noProof="0" dirty="0"/>
              <a:t>Enrolled in a 6-month vocational rehabilitation program aiming to support entry into competitive employment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300" b="1" noProof="0" dirty="0"/>
              <a:t>Setting: </a:t>
            </a:r>
            <a:r>
              <a:rPr lang="en-GB" sz="2300" noProof="0" dirty="0"/>
              <a:t>Community-based rehabilitation centre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300" b="1" noProof="0" dirty="0"/>
              <a:t>Interview conducted by</a:t>
            </a:r>
            <a:r>
              <a:rPr lang="en-GB" sz="2300" noProof="0" dirty="0"/>
              <a:t>: Occupational Therapist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70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B7C33-42E9-39C8-8359-003DC9CF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8E9D"/>
                </a:solidFill>
                <a:effectLst/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Step 1: Identifying Occupational Performance Issues</a:t>
            </a:r>
            <a:br>
              <a:rPr lang="es-ES" sz="2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A8CD1-500A-CF25-C47E-EB833315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The occupational therapist (OT) uses open-ended questions to support Alex in identifying daily activities he wants or needs to do but currently finds difficult or unsatisfactory. These span across productivity, self-care, and leisure domains.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053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37607-DDC3-C92A-B787-25392682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noProof="0" dirty="0">
                <a:solidFill>
                  <a:srgbClr val="3B8E9D"/>
                </a:solidFill>
              </a:rPr>
              <a:t>Reported Occupational Performance Problems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1634E-C335-D6F2-3834-9CE91A35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2356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Productivity</a:t>
            </a:r>
            <a:endParaRPr lang="es-ES" sz="1800" b="1" dirty="0">
              <a:solidFill>
                <a:srgbClr val="3B8E9D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Finding a suitable job: 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Difficulty identifying roles aligned with his strengths; limited knowledge of job platforms.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Preparing for job interviews: 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Experiences anxiety and struggles to </a:t>
            </a:r>
            <a:r>
              <a:rPr lang="en-US" sz="18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organise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responses.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Adapting to work environments: 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Difficulty processing verbal instructions in noisy settings.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Using workplace technology: 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Needs support from email, spreadsheets, and scheduling tools.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Time management and </a:t>
            </a:r>
            <a:r>
              <a:rPr lang="en-US" sz="1800" b="1" dirty="0" err="1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organisation</a:t>
            </a: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Trouble </a:t>
            </a:r>
            <a:r>
              <a:rPr lang="en-US" sz="18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prioritising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tasks and maintaining order.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39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66C1D-598B-7540-87B6-58352E2C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0110"/>
            <a:ext cx="7886700" cy="555685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Self-Care</a:t>
            </a:r>
            <a:endParaRPr lang="es-ES" sz="1800" b="1" dirty="0">
              <a:solidFill>
                <a:srgbClr val="3B8E9D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Morning routine: Struggles with time awareness and transitioning from home to work activities.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Meal preparation and nutrition: Reports irregular meals and skipping breakfast before training sessions.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3B8E9D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Leisure</a:t>
            </a:r>
            <a:endParaRPr lang="es-ES" sz="1800" b="1" dirty="0">
              <a:solidFill>
                <a:srgbClr val="3B8E9D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Social engagement: Avoids social activities due to low confidence in communication.</a:t>
            </a:r>
            <a:endParaRPr lang="es-ES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Recreational technology use: Feels excluded from peer groups due to lack of digital literacy (e.g., using apps, games, social platforms).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s-E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88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887AEF-23EA-1571-A040-528AD594F5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Step 2: Scoring Importance</a:t>
            </a:r>
            <a:endParaRPr lang="es-ES" sz="2800" b="1" dirty="0">
              <a:solidFill>
                <a:srgbClr val="3B8E9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Step 3: </a:t>
            </a:r>
            <a:r>
              <a:rPr lang="es-ES" sz="2800" b="1" dirty="0" err="1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Selecting</a:t>
            </a:r>
            <a:r>
              <a:rPr lang="es-E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Priority</a:t>
            </a:r>
            <a:r>
              <a:rPr lang="es-E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Problems</a:t>
            </a:r>
            <a:endParaRPr lang="es-ES" sz="2800" b="1" dirty="0">
              <a:solidFill>
                <a:srgbClr val="3B8E9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Step 4: Scoring Performance and Satisfaction</a:t>
            </a:r>
            <a:endParaRPr lang="es-ES" sz="2800" b="1" dirty="0">
              <a:solidFill>
                <a:srgbClr val="3B8E9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es-ES" b="1" dirty="0">
              <a:solidFill>
                <a:srgbClr val="3B8E9D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2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BF607BF-3F79-219D-BF38-350F7186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9" y="624129"/>
            <a:ext cx="4015807" cy="5336623"/>
          </a:xfrm>
          <a:prstGeom prst="rect">
            <a:avLst/>
          </a:prstGeom>
          <a:noFill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B0171A8-6E74-1E9E-E1F6-65A12547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50" y="1235802"/>
            <a:ext cx="4284551" cy="4724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BEE6F0-860E-82CE-F5E8-E2E8EFD5E7EF}"/>
              </a:ext>
            </a:extLst>
          </p:cNvPr>
          <p:cNvSpPr txBox="1"/>
          <p:nvPr/>
        </p:nvSpPr>
        <p:spPr>
          <a:xfrm>
            <a:off x="6529891" y="1514929"/>
            <a:ext cx="1570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Finding a suitable job</a:t>
            </a:r>
          </a:p>
          <a:p>
            <a:r>
              <a:rPr lang="en-US" sz="5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preparing for job interviews</a:t>
            </a:r>
            <a:r>
              <a:rPr lang="es-ES" sz="500">
                <a:effectLst/>
              </a:rPr>
              <a:t> </a:t>
            </a:r>
            <a:endParaRPr lang="es-ES" sz="5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B24FFD-AE29-967F-5752-A3BD37FE712C}"/>
              </a:ext>
            </a:extLst>
          </p:cNvPr>
          <p:cNvSpPr txBox="1"/>
          <p:nvPr/>
        </p:nvSpPr>
        <p:spPr>
          <a:xfrm>
            <a:off x="6529891" y="1677590"/>
            <a:ext cx="10650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Adapting to work environments</a:t>
            </a:r>
            <a:r>
              <a:rPr lang="es-ES" sz="500">
                <a:effectLst/>
              </a:rPr>
              <a:t> </a:t>
            </a:r>
            <a:endParaRPr lang="es-ES" sz="5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607BA4-D554-0A77-E989-B1AE3C788273}"/>
              </a:ext>
            </a:extLst>
          </p:cNvPr>
          <p:cNvSpPr txBox="1"/>
          <p:nvPr/>
        </p:nvSpPr>
        <p:spPr>
          <a:xfrm>
            <a:off x="6529891" y="1783196"/>
            <a:ext cx="1183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Using workplace technology</a:t>
            </a:r>
          </a:p>
          <a:p>
            <a:r>
              <a:rPr lang="en-US" sz="5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Time management and organization</a:t>
            </a:r>
            <a:r>
              <a:rPr lang="es-ES" sz="500" dirty="0">
                <a:effectLst/>
              </a:rPr>
              <a:t> </a:t>
            </a:r>
            <a:endParaRPr lang="es-ES" sz="5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0A4C33-178C-35A0-8603-FFD94A3F405C}"/>
              </a:ext>
            </a:extLst>
          </p:cNvPr>
          <p:cNvSpPr txBox="1"/>
          <p:nvPr/>
        </p:nvSpPr>
        <p:spPr>
          <a:xfrm>
            <a:off x="1713353" y="4598894"/>
            <a:ext cx="1264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Morning routine</a:t>
            </a:r>
          </a:p>
          <a:p>
            <a:endParaRPr lang="en-US" sz="5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5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Meal preparation and nutrition</a:t>
            </a:r>
            <a:r>
              <a:rPr lang="es-ES" sz="500">
                <a:effectLst/>
              </a:rPr>
              <a:t>  </a:t>
            </a:r>
            <a:endParaRPr lang="es-ES" sz="5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3D155D8-B629-1194-D415-C27A620EFE82}"/>
              </a:ext>
            </a:extLst>
          </p:cNvPr>
          <p:cNvSpPr txBox="1"/>
          <p:nvPr/>
        </p:nvSpPr>
        <p:spPr>
          <a:xfrm>
            <a:off x="5897880" y="3429000"/>
            <a:ext cx="10944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 engagement</a:t>
            </a:r>
            <a:r>
              <a:rPr lang="es-ES" sz="500" dirty="0">
                <a:effectLst/>
              </a:rPr>
              <a:t> </a:t>
            </a:r>
            <a:endParaRPr lang="es-ES" sz="5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E62326-FBE5-056C-5A10-81C0A81E372A}"/>
              </a:ext>
            </a:extLst>
          </p:cNvPr>
          <p:cNvSpPr txBox="1"/>
          <p:nvPr/>
        </p:nvSpPr>
        <p:spPr>
          <a:xfrm>
            <a:off x="5897880" y="3175834"/>
            <a:ext cx="118334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Recreational technology use</a:t>
            </a:r>
            <a:r>
              <a:rPr lang="es-ES" sz="500" dirty="0">
                <a:effectLst/>
              </a:rPr>
              <a:t> </a:t>
            </a:r>
            <a:endParaRPr lang="es-ES" sz="5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F94E82-B58B-5D84-2EE1-A70DF7B28BEF}"/>
              </a:ext>
            </a:extLst>
          </p:cNvPr>
          <p:cNvSpPr txBox="1"/>
          <p:nvPr/>
        </p:nvSpPr>
        <p:spPr>
          <a:xfrm>
            <a:off x="8267252" y="1554480"/>
            <a:ext cx="3334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/>
              <a:t>9</a:t>
            </a:r>
          </a:p>
          <a:p>
            <a:r>
              <a:rPr lang="es-ES" sz="500"/>
              <a:t>7</a:t>
            </a:r>
          </a:p>
          <a:p>
            <a:r>
              <a:rPr lang="es-ES" sz="500"/>
              <a:t>7</a:t>
            </a:r>
          </a:p>
          <a:p>
            <a:r>
              <a:rPr lang="es-ES" sz="500"/>
              <a:t>8</a:t>
            </a:r>
          </a:p>
          <a:p>
            <a:r>
              <a:rPr lang="es-ES" sz="500"/>
              <a:t>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5224AC-3A98-EE99-7F46-6CDBE2D2CB1D}"/>
              </a:ext>
            </a:extLst>
          </p:cNvPr>
          <p:cNvSpPr txBox="1"/>
          <p:nvPr/>
        </p:nvSpPr>
        <p:spPr>
          <a:xfrm>
            <a:off x="8267252" y="3175834"/>
            <a:ext cx="1237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/>
              <a:t>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B0BD2E-E4E0-927E-F926-D6420982C735}"/>
              </a:ext>
            </a:extLst>
          </p:cNvPr>
          <p:cNvSpPr txBox="1"/>
          <p:nvPr/>
        </p:nvSpPr>
        <p:spPr>
          <a:xfrm>
            <a:off x="8267252" y="3404048"/>
            <a:ext cx="1237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/>
              <a:t>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46F8A07-759C-CDDF-AA4A-A34255F2BE8E}"/>
              </a:ext>
            </a:extLst>
          </p:cNvPr>
          <p:cNvSpPr txBox="1"/>
          <p:nvPr/>
        </p:nvSpPr>
        <p:spPr>
          <a:xfrm>
            <a:off x="4034118" y="4598894"/>
            <a:ext cx="17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/>
              <a:t>8</a:t>
            </a:r>
          </a:p>
          <a:p>
            <a:r>
              <a:rPr lang="es-ES" sz="700"/>
              <a:t>7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3451156-9A51-C2FC-C52D-6F7900F1907F}"/>
              </a:ext>
            </a:extLst>
          </p:cNvPr>
          <p:cNvSpPr txBox="1"/>
          <p:nvPr/>
        </p:nvSpPr>
        <p:spPr>
          <a:xfrm>
            <a:off x="4806936" y="4570360"/>
            <a:ext cx="92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Finding a suitable job</a:t>
            </a:r>
            <a:b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Time management</a:t>
            </a:r>
            <a:b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5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Organisational</a:t>
            </a:r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skills</a:t>
            </a:r>
            <a:endParaRPr lang="en-US" sz="5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Using workplace technology</a:t>
            </a:r>
            <a:b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5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Morning routine</a:t>
            </a:r>
            <a:endParaRPr lang="es-ES" sz="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F57AB7F-F58C-2564-0FB8-7139C2970D40}"/>
              </a:ext>
            </a:extLst>
          </p:cNvPr>
          <p:cNvSpPr txBox="1"/>
          <p:nvPr/>
        </p:nvSpPr>
        <p:spPr>
          <a:xfrm>
            <a:off x="5701101" y="4647304"/>
            <a:ext cx="102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/>
              <a:t>9</a:t>
            </a:r>
          </a:p>
          <a:p>
            <a:r>
              <a:rPr lang="es-ES" sz="500"/>
              <a:t>9</a:t>
            </a:r>
          </a:p>
          <a:p>
            <a:r>
              <a:rPr lang="es-ES" sz="500"/>
              <a:t>8</a:t>
            </a:r>
          </a:p>
          <a:p>
            <a:r>
              <a:rPr lang="es-ES" sz="500"/>
              <a:t>8</a:t>
            </a:r>
          </a:p>
          <a:p>
            <a:r>
              <a:rPr lang="es-ES" sz="500"/>
              <a:t>7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876F38B-FF9D-416D-4A52-8D5C53304D6C}"/>
              </a:ext>
            </a:extLst>
          </p:cNvPr>
          <p:cNvSpPr txBox="1"/>
          <p:nvPr/>
        </p:nvSpPr>
        <p:spPr>
          <a:xfrm>
            <a:off x="5954357" y="4647304"/>
            <a:ext cx="667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3"/>
            </a:pPr>
            <a:r>
              <a:rPr lang="es-ES" sz="500" dirty="0"/>
              <a:t>     2</a:t>
            </a:r>
          </a:p>
          <a:p>
            <a:pPr marL="228600" indent="-228600">
              <a:buAutoNum type="arabicPlain" startAt="4"/>
            </a:pPr>
            <a:r>
              <a:rPr lang="es-ES" sz="500" dirty="0"/>
              <a:t>     3</a:t>
            </a:r>
          </a:p>
          <a:p>
            <a:pPr marL="228600" indent="-228600">
              <a:buAutoNum type="arabicPlain" startAt="3"/>
            </a:pPr>
            <a:r>
              <a:rPr lang="es-ES" sz="500" dirty="0"/>
              <a:t>     2</a:t>
            </a:r>
          </a:p>
          <a:p>
            <a:pPr marL="228600" indent="-228600">
              <a:buAutoNum type="arabicPlain" startAt="2"/>
            </a:pPr>
            <a:r>
              <a:rPr lang="es-ES" sz="500" dirty="0"/>
              <a:t>     1</a:t>
            </a:r>
          </a:p>
          <a:p>
            <a:r>
              <a:rPr lang="es-ES" sz="500" dirty="0"/>
              <a:t>5                   4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4AE39B1-4519-AD8E-E1C4-53D567F04DFA}"/>
              </a:ext>
            </a:extLst>
          </p:cNvPr>
          <p:cNvSpPr txBox="1"/>
          <p:nvPr/>
        </p:nvSpPr>
        <p:spPr>
          <a:xfrm>
            <a:off x="6750424" y="4647304"/>
            <a:ext cx="6024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6"/>
            </a:pPr>
            <a:r>
              <a:rPr lang="es-ES" sz="500"/>
              <a:t>     6</a:t>
            </a:r>
          </a:p>
          <a:p>
            <a:pPr marL="228600" indent="-228600">
              <a:buAutoNum type="arabicPlain" startAt="7"/>
            </a:pPr>
            <a:r>
              <a:rPr lang="es-ES" sz="500"/>
              <a:t>     7</a:t>
            </a:r>
          </a:p>
          <a:p>
            <a:pPr marL="228600" indent="-228600">
              <a:buAutoNum type="arabicPlain" startAt="6"/>
            </a:pPr>
            <a:r>
              <a:rPr lang="es-ES" sz="500"/>
              <a:t>     6</a:t>
            </a:r>
          </a:p>
          <a:p>
            <a:pPr marL="228600" indent="-228600">
              <a:buAutoNum type="arabicPlain" startAt="5"/>
            </a:pPr>
            <a:r>
              <a:rPr lang="es-ES" sz="500"/>
              <a:t>     6</a:t>
            </a:r>
          </a:p>
          <a:p>
            <a:r>
              <a:rPr lang="es-ES" sz="500"/>
              <a:t>7                   7</a:t>
            </a:r>
          </a:p>
          <a:p>
            <a:pPr marL="228600" indent="-228600">
              <a:buAutoNum type="arabicPlain" startAt="5"/>
            </a:pPr>
            <a:endParaRPr lang="es-ES" sz="500"/>
          </a:p>
          <a:p>
            <a:pPr marL="228600" indent="-228600">
              <a:buAutoNum type="arabicPlain" startAt="6"/>
            </a:pPr>
            <a:endParaRPr lang="es-ES" sz="50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33A277-966C-E383-202D-CD66793D3559}"/>
              </a:ext>
            </a:extLst>
          </p:cNvPr>
          <p:cNvSpPr txBox="1"/>
          <p:nvPr/>
        </p:nvSpPr>
        <p:spPr>
          <a:xfrm>
            <a:off x="6876630" y="4064469"/>
            <a:ext cx="6024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/>
              <a:t>12       01   23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4259070-FE8A-472D-1B0C-9A7317C4496B}"/>
              </a:ext>
            </a:extLst>
          </p:cNvPr>
          <p:cNvSpPr txBox="1"/>
          <p:nvPr/>
        </p:nvSpPr>
        <p:spPr>
          <a:xfrm>
            <a:off x="6876630" y="4249135"/>
            <a:ext cx="6024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/>
              <a:t>12       03        23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80EC246-ACD6-B6A3-22AD-03C8628E4BB7}"/>
              </a:ext>
            </a:extLst>
          </p:cNvPr>
          <p:cNvSpPr txBox="1"/>
          <p:nvPr/>
        </p:nvSpPr>
        <p:spPr>
          <a:xfrm>
            <a:off x="3608013" y="3986351"/>
            <a:ext cx="6024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/>
              <a:t>12       01   23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50F4CAE-E6C6-BC3F-FB1A-5D14404A4609}"/>
              </a:ext>
            </a:extLst>
          </p:cNvPr>
          <p:cNvSpPr txBox="1"/>
          <p:nvPr/>
        </p:nvSpPr>
        <p:spPr>
          <a:xfrm>
            <a:off x="3608013" y="4173197"/>
            <a:ext cx="60242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/>
              <a:t>12       03        23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95B2D46-3796-C8D9-2ADC-7C769C0AC3AA}"/>
              </a:ext>
            </a:extLst>
          </p:cNvPr>
          <p:cNvSpPr txBox="1"/>
          <p:nvPr/>
        </p:nvSpPr>
        <p:spPr>
          <a:xfrm>
            <a:off x="1258517" y="3901712"/>
            <a:ext cx="11712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/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3662376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17B55-052B-A399-838E-7EF39F33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3B8E9D"/>
                </a:solidFill>
              </a:rPr>
              <a:t>Step 5: Setting Goals &amp; Monitoring Change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10BAEA-D8B2-89DB-13F2-4C6402DF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OT and Alex collaboratively define goals based on COPM findings: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Explore job roles using visual supports. </a:t>
            </a:r>
          </a:p>
          <a:p>
            <a:pPr>
              <a:buFont typeface="Wingdings" pitchFamily="2" charset="2"/>
              <a:buChar char="ü"/>
            </a:pPr>
            <a:endParaRPr lang="en-GB" noProof="0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Establish daily planners and digital reminders.</a:t>
            </a:r>
          </a:p>
          <a:p>
            <a:pPr>
              <a:buFont typeface="Wingdings" pitchFamily="2" charset="2"/>
              <a:buChar char="ü"/>
            </a:pPr>
            <a:endParaRPr lang="en-GB" noProof="0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Develop routines for timely transitions.</a:t>
            </a:r>
          </a:p>
          <a:p>
            <a:pPr>
              <a:buFont typeface="Wingdings" pitchFamily="2" charset="2"/>
              <a:buChar char="ü"/>
            </a:pPr>
            <a:endParaRPr lang="en-GB" noProof="0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Practice using email and calendar autonomously.</a:t>
            </a:r>
          </a:p>
          <a:p>
            <a:pPr marL="0" indent="0">
              <a:buNone/>
            </a:pPr>
            <a:endParaRPr lang="en-GB" noProof="0" dirty="0"/>
          </a:p>
          <a:p>
            <a:pPr>
              <a:buFont typeface="Wingdings" pitchFamily="2" charset="2"/>
              <a:buChar char="ü"/>
            </a:pPr>
            <a:r>
              <a:rPr lang="en-GB" noProof="0" dirty="0"/>
              <a:t>Build self-efficacy in job interviews through role-playing.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23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DF2E4-718A-4B20-4C01-28DA96DE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1945"/>
            <a:ext cx="7886700" cy="572501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srgbClr val="3B8E9D"/>
                </a:solidFill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Reassessment and Outcomes</a:t>
            </a:r>
            <a:endParaRPr lang="es-ES" sz="1800" b="1" dirty="0">
              <a:solidFill>
                <a:srgbClr val="3B8E9D"/>
              </a:solidFill>
              <a:effectLst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After 8 weeks, Alex is reassessed. Notable improvements include: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Time management – Performance: 7, Satisfaction: 7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Organisational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skills – Performance: 6, Satisfaction: 6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Technology use – Performance: 5, Satisfaction: 6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Job search – Performance: 6, Satisfaction: 6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Morning routine – Performance: 7, Satisfaction: 7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srgbClr val="3B8E9D"/>
                </a:solidFill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Additional Gains (Self-Reported)</a:t>
            </a:r>
            <a:endParaRPr lang="es-ES" sz="1800" b="1" dirty="0">
              <a:solidFill>
                <a:srgbClr val="3B8E9D"/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Improved emotional regulation at work</a:t>
            </a:r>
            <a:endParaRPr lang="en-US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Greater physical capacity for work tasks</a:t>
            </a:r>
            <a:endParaRPr lang="en-US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Increased social participation in peer activities</a:t>
            </a:r>
            <a:endParaRPr lang="es-E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87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5B720-5B48-F9A3-99DB-76CB27268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C00000"/>
                </a:solidFill>
              </a:rPr>
              <a:t>COPM and Research</a:t>
            </a:r>
          </a:p>
        </p:txBody>
      </p:sp>
    </p:spTree>
    <p:extLst>
      <p:ext uri="{BB962C8B-B14F-4D97-AF65-F5344CB8AC3E}">
        <p14:creationId xmlns:p14="http://schemas.microsoft.com/office/powerpoint/2010/main" val="148681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Canadian Occupational Performance Measure (COPM) Manual and Forms">
            <a:extLst>
              <a:ext uri="{FF2B5EF4-FFF2-40B4-BE49-F238E27FC236}">
                <a16:creationId xmlns:a16="http://schemas.microsoft.com/office/drawing/2014/main" id="{EBD6F5D8-7777-0B7A-4014-8469163F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42" y="1100753"/>
            <a:ext cx="2866820" cy="4215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49517C-40B6-E11D-A6C5-538FACF7E8A0}"/>
              </a:ext>
            </a:extLst>
          </p:cNvPr>
          <p:cNvSpPr txBox="1"/>
          <p:nvPr/>
        </p:nvSpPr>
        <p:spPr>
          <a:xfrm>
            <a:off x="3743747" y="1703298"/>
            <a:ext cx="4868811" cy="361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ü"/>
            </a:pPr>
            <a:r>
              <a:rPr lang="en-US" sz="2100"/>
              <a:t>Based on the </a:t>
            </a:r>
            <a:r>
              <a:rPr lang="en-US" sz="2100" b="1"/>
              <a:t>OT model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ü"/>
            </a:pPr>
            <a:r>
              <a:rPr lang="en-US" sz="2100"/>
              <a:t>Designed to perform </a:t>
            </a:r>
            <a:r>
              <a:rPr lang="en-US" sz="2100" b="1"/>
              <a:t>Client-</a:t>
            </a:r>
            <a:r>
              <a:rPr lang="en-US" sz="2100" b="1" err="1"/>
              <a:t>Centred</a:t>
            </a:r>
            <a:r>
              <a:rPr lang="en-US" sz="2100" b="1"/>
              <a:t> Practice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ü"/>
            </a:pPr>
            <a:r>
              <a:rPr lang="en-US" sz="2100"/>
              <a:t>Therapists as </a:t>
            </a:r>
            <a:r>
              <a:rPr lang="en-US" sz="2100" b="1"/>
              <a:t>enablers/trainers/facilitators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ü"/>
            </a:pPr>
            <a:r>
              <a:rPr lang="en-US" sz="2100"/>
              <a:t>Clients are </a:t>
            </a:r>
            <a:r>
              <a:rPr lang="en-US" sz="2100" b="1"/>
              <a:t>responsible</a:t>
            </a:r>
            <a:r>
              <a:rPr lang="en-US" sz="2100"/>
              <a:t> and </a:t>
            </a:r>
            <a:r>
              <a:rPr lang="en-US" sz="2100" b="1"/>
              <a:t>collaborators</a:t>
            </a:r>
            <a:r>
              <a:rPr lang="en-US" sz="2100"/>
              <a:t> in the treatment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ü"/>
            </a:pPr>
            <a:r>
              <a:rPr lang="en-US" sz="2100"/>
              <a:t>Based on </a:t>
            </a:r>
            <a:r>
              <a:rPr lang="en-US" sz="2100" b="1"/>
              <a:t>OT expertise </a:t>
            </a:r>
            <a:r>
              <a:rPr lang="en-US" sz="2100"/>
              <a:t>and </a:t>
            </a:r>
            <a:r>
              <a:rPr lang="en-US" sz="2100" b="1"/>
              <a:t>occupation-based client-</a:t>
            </a:r>
            <a:r>
              <a:rPr lang="en-US" sz="2100" b="1" err="1"/>
              <a:t>centred</a:t>
            </a:r>
            <a:r>
              <a:rPr lang="en-US" sz="2100" b="1"/>
              <a:t> practice</a:t>
            </a:r>
          </a:p>
        </p:txBody>
      </p:sp>
    </p:spTree>
    <p:extLst>
      <p:ext uri="{BB962C8B-B14F-4D97-AF65-F5344CB8AC3E}">
        <p14:creationId xmlns:p14="http://schemas.microsoft.com/office/powerpoint/2010/main" val="1099895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Psychometric Properties and Instrument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0443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GB" sz="2000" noProof="0"/>
          </a:p>
          <a:p>
            <a:pPr>
              <a:buFont typeface="Wingdings" pitchFamily="2" charset="2"/>
              <a:buChar char="ü"/>
            </a:pPr>
            <a:r>
              <a:rPr lang="en-GB" sz="2000" noProof="0"/>
              <a:t>The COPM is a standardised measure with </a:t>
            </a:r>
            <a:r>
              <a:rPr lang="en-GB" sz="2000" b="1" noProof="0"/>
              <a:t>specific administration </a:t>
            </a:r>
            <a:r>
              <a:rPr lang="en-GB" sz="2000" noProof="0"/>
              <a:t>and </a:t>
            </a:r>
            <a:r>
              <a:rPr lang="en-GB" sz="2000" b="1" noProof="0"/>
              <a:t>scoring guidelines</a:t>
            </a:r>
            <a:r>
              <a:rPr lang="en-GB" sz="2000" noProof="0"/>
              <a:t>.</a:t>
            </a:r>
          </a:p>
          <a:p>
            <a:pPr>
              <a:buFont typeface="Wingdings" pitchFamily="2" charset="2"/>
              <a:buChar char="ü"/>
            </a:pPr>
            <a:endParaRPr lang="en-GB" sz="2000" noProof="0"/>
          </a:p>
          <a:p>
            <a:pPr>
              <a:buFont typeface="Wingdings" pitchFamily="2" charset="2"/>
              <a:buChar char="ü"/>
            </a:pPr>
            <a:r>
              <a:rPr lang="en-GB" sz="2000" b="1" noProof="0"/>
              <a:t>It is not norm-referenced: </a:t>
            </a:r>
            <a:r>
              <a:rPr lang="en-GB" sz="2000" noProof="0"/>
              <a:t>it does not compare individuals to a population norm.</a:t>
            </a:r>
          </a:p>
          <a:p>
            <a:pPr>
              <a:buFont typeface="Wingdings" pitchFamily="2" charset="2"/>
              <a:buChar char="ü"/>
            </a:pPr>
            <a:endParaRPr lang="en-GB" sz="2000" noProof="0"/>
          </a:p>
          <a:p>
            <a:pPr>
              <a:buFont typeface="Wingdings" pitchFamily="2" charset="2"/>
              <a:buChar char="ü"/>
            </a:pPr>
            <a:r>
              <a:rPr lang="en-GB" sz="2000" noProof="0"/>
              <a:t>Occupational performance is conceptualised as </a:t>
            </a:r>
            <a:r>
              <a:rPr lang="en-GB" sz="2000" b="1" noProof="0"/>
              <a:t>a subjective, individual experience.</a:t>
            </a:r>
          </a:p>
          <a:p>
            <a:pPr>
              <a:buFont typeface="Wingdings" pitchFamily="2" charset="2"/>
              <a:buChar char="ü"/>
            </a:pPr>
            <a:endParaRPr lang="es-ES"/>
          </a:p>
          <a:p>
            <a:pPr>
              <a:buFont typeface="Wingdings" pitchFamily="2" charset="2"/>
              <a:buChar char="ü"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C00000"/>
                </a:solidFill>
              </a:rPr>
              <a:t>Validation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8077"/>
            <a:ext cx="7886700" cy="464313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noProof="0" dirty="0"/>
              <a:t>COPM has been validated in diverse </a:t>
            </a:r>
            <a:r>
              <a:rPr lang="en-GB" b="1" noProof="0" dirty="0"/>
              <a:t>samples, countries, and settings </a:t>
            </a:r>
            <a:r>
              <a:rPr lang="en-GB" noProof="0" dirty="0"/>
              <a:t>+40 studies (COPM, 2024).</a:t>
            </a:r>
          </a:p>
          <a:p>
            <a:pPr algn="just">
              <a:buFont typeface="Wingdings" pitchFamily="2" charset="2"/>
              <a:buChar char="ü"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dirty="0"/>
              <a:t>Mental Health, Learning Disability, Rehabilitation, Geriatrics, Paediatrics, etc.</a:t>
            </a:r>
          </a:p>
          <a:p>
            <a:pPr algn="just">
              <a:buFont typeface="Wingdings" pitchFamily="2" charset="2"/>
              <a:buChar char="ü"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noProof="0" dirty="0"/>
              <a:t>Proven </a:t>
            </a:r>
            <a:r>
              <a:rPr lang="en-GB" b="1" noProof="0" dirty="0"/>
              <a:t>reliability, validity, clinical utility, and responsiveness to change.</a:t>
            </a:r>
          </a:p>
          <a:p>
            <a:pPr algn="just">
              <a:buFont typeface="Wingdings" pitchFamily="2" charset="2"/>
              <a:buChar char="ü"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noProof="0" dirty="0"/>
              <a:t>Continues to be the subject of international research and refinement.</a:t>
            </a:r>
          </a:p>
          <a:p>
            <a:pPr algn="just">
              <a:buFont typeface="Wingdings" pitchFamily="2" charset="2"/>
              <a:buChar char="ü"/>
            </a:pPr>
            <a:endParaRPr lang="en-GB" noProof="0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023E-9B31-CC2E-F9BF-CF42C80B4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E664-05E5-FF8C-C2C5-3691E461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C00000"/>
                </a:solidFill>
              </a:rPr>
              <a:t>Validation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DFB4-3465-097C-D3FA-1695E684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689"/>
            <a:ext cx="7886700" cy="45787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b="1" noProof="0" dirty="0"/>
              <a:t>Reliability: </a:t>
            </a:r>
            <a:r>
              <a:rPr lang="en-GB" noProof="0" dirty="0"/>
              <a:t>Internal consistency,  good test-retest reliability (ICC up to .89 for satisfaction).</a:t>
            </a:r>
          </a:p>
          <a:p>
            <a:pPr algn="just">
              <a:buFont typeface="Wingdings" pitchFamily="2" charset="2"/>
              <a:buChar char="ü"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b="1" noProof="0" dirty="0"/>
              <a:t>Validity: </a:t>
            </a:r>
            <a:r>
              <a:rPr lang="en-GB" noProof="0" dirty="0"/>
              <a:t>Supported by content, construct (convergence, divergence, discrimination), criterion-related studies, and predictive.</a:t>
            </a:r>
          </a:p>
          <a:p>
            <a:pPr marL="0" indent="0" algn="just">
              <a:buNone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b="1" noProof="0" dirty="0"/>
              <a:t>Sensitivity: </a:t>
            </a:r>
            <a:r>
              <a:rPr lang="en-GB" noProof="0" dirty="0"/>
              <a:t>Detects clinically essential changes over time.</a:t>
            </a:r>
          </a:p>
          <a:p>
            <a:pPr algn="just">
              <a:buFont typeface="Wingdings" pitchFamily="2" charset="2"/>
              <a:buChar char="ü"/>
            </a:pPr>
            <a:endParaRPr lang="en-GB" noProof="0" dirty="0"/>
          </a:p>
          <a:p>
            <a:pPr algn="just">
              <a:buFont typeface="Wingdings" pitchFamily="2" charset="2"/>
              <a:buChar char="ü"/>
            </a:pPr>
            <a:r>
              <a:rPr lang="en-GB" b="1" noProof="0" dirty="0"/>
              <a:t>Utility: </a:t>
            </a:r>
            <a:r>
              <a:rPr lang="en-GB" noProof="0" dirty="0"/>
              <a:t>Adequate, acceptable (professionals, population, society), practicable, accessible. 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933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1" y="362258"/>
            <a:ext cx="7886700" cy="1325563"/>
          </a:xfrm>
        </p:spPr>
        <p:txBody>
          <a:bodyPr/>
          <a:lstStyle/>
          <a:p>
            <a:r>
              <a:rPr b="1">
                <a:solidFill>
                  <a:srgbClr val="C00000"/>
                </a:solidFill>
              </a:rPr>
              <a:t>Clinical Utility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68191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t>Therapists report usefulness in </a:t>
            </a:r>
            <a:r>
              <a:rPr b="1"/>
              <a:t>initial assessment and goal setting</a:t>
            </a:r>
            <a:r>
              <a:t>.</a:t>
            </a:r>
            <a:endParaRPr lang="es-ES"/>
          </a:p>
          <a:p>
            <a:pPr>
              <a:buFont typeface="Wingdings" pitchFamily="2" charset="2"/>
              <a:buChar char="ü"/>
            </a:pPr>
            <a:endParaRPr/>
          </a:p>
          <a:p>
            <a:pPr>
              <a:buFont typeface="Wingdings" pitchFamily="2" charset="2"/>
              <a:buChar char="ü"/>
            </a:pPr>
            <a:r>
              <a:t>Clients feel </a:t>
            </a:r>
            <a:r>
              <a:rPr b="1"/>
              <a:t>engaged</a:t>
            </a:r>
            <a:r>
              <a:t> in the therapy process.</a:t>
            </a:r>
            <a:endParaRPr lang="es-ES"/>
          </a:p>
          <a:p>
            <a:pPr>
              <a:buFont typeface="Wingdings" pitchFamily="2" charset="2"/>
              <a:buChar char="ü"/>
            </a:pPr>
            <a:endParaRPr/>
          </a:p>
          <a:p>
            <a:pPr>
              <a:buFont typeface="Wingdings" pitchFamily="2" charset="2"/>
              <a:buChar char="ü"/>
            </a:pPr>
            <a:r>
              <a:t>Applicable in </a:t>
            </a:r>
            <a:r>
              <a:rPr b="1"/>
              <a:t>community</a:t>
            </a:r>
            <a:r>
              <a:t> and.</a:t>
            </a:r>
            <a:r>
              <a:rPr lang="es-ES"/>
              <a:t> mental </a:t>
            </a:r>
            <a:r>
              <a:rPr lang="es-ES" err="1"/>
              <a:t>health</a:t>
            </a:r>
            <a:r>
              <a:rPr lang="es-ES"/>
              <a:t> </a:t>
            </a:r>
            <a:r>
              <a:rPr lang="es-ES" err="1"/>
              <a:t>settings</a:t>
            </a:r>
            <a:r>
              <a:rPr lang="es-ES"/>
              <a:t>. </a:t>
            </a:r>
          </a:p>
          <a:p>
            <a:pPr>
              <a:buFont typeface="Wingdings" pitchFamily="2" charset="2"/>
              <a:buChar char="ü"/>
            </a:pPr>
            <a:endParaRPr/>
          </a:p>
          <a:p>
            <a:pPr>
              <a:buFont typeface="Wingdings" pitchFamily="2" charset="2"/>
              <a:buChar char="ü"/>
            </a:pPr>
            <a:r>
              <a:t>Challenges include</a:t>
            </a:r>
            <a:r>
              <a:rPr b="1"/>
              <a:t> time </a:t>
            </a:r>
            <a:r>
              <a:t>and </a:t>
            </a:r>
            <a:r>
              <a:rPr b="1"/>
              <a:t>cognitive load </a:t>
            </a:r>
            <a:r>
              <a:t>for some clients.</a:t>
            </a:r>
          </a:p>
        </p:txBody>
      </p:sp>
      <p:pic>
        <p:nvPicPr>
          <p:cNvPr id="4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DF9DDE-61DA-518E-AFD8-EE44A511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9" t="29919" r="26083" b="6183"/>
          <a:stretch/>
        </p:blipFill>
        <p:spPr>
          <a:xfrm>
            <a:off x="5328131" y="1354341"/>
            <a:ext cx="3052494" cy="232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57C18ED5-8A3C-09BA-B84C-302C0087044B}"/>
              </a:ext>
            </a:extLst>
          </p:cNvPr>
          <p:cNvGrpSpPr>
            <a:grpSpLocks/>
          </p:cNvGrpSpPr>
          <p:nvPr/>
        </p:nvGrpSpPr>
        <p:grpSpPr bwMode="auto">
          <a:xfrm>
            <a:off x="6713032" y="2826603"/>
            <a:ext cx="2261286" cy="3000096"/>
            <a:chOff x="1412" y="1126"/>
            <a:chExt cx="6840" cy="9242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FF8B27CA-BF24-A53E-9AF6-74D40B5A6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" y="1126"/>
              <a:ext cx="6640" cy="12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85C09793-0B6B-9988-6E47-7248236DB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" y="2368"/>
              <a:ext cx="6840" cy="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4BBC4-461A-BF8E-1A90-99625F00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Utility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BDC0FB-08DC-E0B9-C9C7-16671D0225B4}"/>
              </a:ext>
            </a:extLst>
          </p:cNvPr>
          <p:cNvSpPr txBox="1"/>
          <p:nvPr/>
        </p:nvSpPr>
        <p:spPr>
          <a:xfrm>
            <a:off x="628649" y="1690689"/>
            <a:ext cx="810239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noProof="0"/>
              <a:t>Appropriateness and acceptability </a:t>
            </a:r>
            <a:r>
              <a:rPr lang="en-GB" sz="2000" noProof="0"/>
              <a:t>for population, professionals, institutions: </a:t>
            </a:r>
          </a:p>
          <a:p>
            <a:endParaRPr lang="en-GB" sz="2000" noProof="0"/>
          </a:p>
          <a:p>
            <a:r>
              <a:rPr lang="en-GB" sz="2000" b="1" noProof="0"/>
              <a:t>Benefits and limitations </a:t>
            </a:r>
            <a:r>
              <a:rPr lang="en-GB" sz="2000" noProof="0"/>
              <a:t>perceived by clients, families, professionals, and institutions.</a:t>
            </a:r>
          </a:p>
          <a:p>
            <a:endParaRPr lang="en-GB" sz="2000" noProof="0"/>
          </a:p>
          <a:p>
            <a:r>
              <a:rPr lang="en-GB" sz="2000" b="1" noProof="0"/>
              <a:t>Practicable: </a:t>
            </a:r>
            <a:r>
              <a:rPr lang="en-GB" sz="2000" noProof="0"/>
              <a:t>administration process (time, place...), learning process of the instrument application (training), adaptation to the team...</a:t>
            </a:r>
          </a:p>
          <a:p>
            <a:endParaRPr lang="en-GB" sz="2000" noProof="0"/>
          </a:p>
          <a:p>
            <a:r>
              <a:rPr lang="en-GB" sz="2000" b="1" noProof="0"/>
              <a:t>Accessible: </a:t>
            </a:r>
            <a:r>
              <a:rPr lang="en-GB" sz="2000" noProof="0"/>
              <a:t>necessary resources to use the measure (personnel, materials, infrastructure, time...) (Smart, 2006).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318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64E94-57BD-C4E5-616A-C5B9E183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69" y="379874"/>
            <a:ext cx="7886700" cy="1325563"/>
          </a:xfrm>
        </p:spPr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Reflections on key aspects of the concept of clinical utility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12403-D782-03C4-8C19-F65C2866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4115"/>
            <a:ext cx="7886700" cy="435133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GB" noProof="0" dirty="0"/>
              <a:t>Write and visualise essential topics to facilitate thematic follow-up throughout the session.</a:t>
            </a:r>
          </a:p>
          <a:p>
            <a:pPr algn="just">
              <a:buFont typeface="Wingdings" pitchFamily="2" charset="2"/>
              <a:buChar char="ü"/>
            </a:pPr>
            <a:r>
              <a:rPr lang="en-GB" noProof="0" dirty="0"/>
              <a:t>Moderate open discussions and interactive dialogues, emphasising the importance of individual opinions.</a:t>
            </a:r>
          </a:p>
          <a:p>
            <a:pPr marL="0" indent="0" algn="just">
              <a:buNone/>
            </a:pPr>
            <a:endParaRPr lang="en-GB" noProof="0" dirty="0"/>
          </a:p>
          <a:p>
            <a:pPr marL="0" indent="0" algn="just">
              <a:buNone/>
            </a:pPr>
            <a:r>
              <a:rPr lang="en-GB" noProof="0" dirty="0"/>
              <a:t>(1) </a:t>
            </a:r>
            <a:r>
              <a:rPr lang="en-GB" b="1" noProof="0" dirty="0"/>
              <a:t>consideration of the pros and cons </a:t>
            </a:r>
            <a:r>
              <a:rPr lang="en-GB" noProof="0" dirty="0"/>
              <a:t>of using the instrument (acceptable and appropriate components),</a:t>
            </a:r>
          </a:p>
          <a:p>
            <a:pPr marL="0" indent="0" algn="just">
              <a:buNone/>
            </a:pPr>
            <a:r>
              <a:rPr lang="en-GB" noProof="0" dirty="0"/>
              <a:t>(2) </a:t>
            </a:r>
            <a:r>
              <a:rPr lang="en-GB" b="1" noProof="0" dirty="0"/>
              <a:t>the learning process </a:t>
            </a:r>
            <a:r>
              <a:rPr lang="en-GB" noProof="0" dirty="0"/>
              <a:t>during implementation (practicable component), and</a:t>
            </a:r>
          </a:p>
          <a:p>
            <a:pPr marL="0" indent="0" algn="just">
              <a:buNone/>
            </a:pPr>
            <a:r>
              <a:rPr lang="en-GB" noProof="0" dirty="0"/>
              <a:t>(3) </a:t>
            </a:r>
            <a:r>
              <a:rPr lang="en-GB" b="1" noProof="0" dirty="0"/>
              <a:t>future expectations </a:t>
            </a:r>
            <a:r>
              <a:rPr lang="en-GB" noProof="0" dirty="0"/>
              <a:t>(accessible component).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5520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B5BA2-5C6C-43F8-F1E5-498A9C9D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Interpretative Phenomenological Analysis (IPA)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0ED11-88D2-5C20-0DFC-42F48CD6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/>
              <a:t>1) Reading and rereading the transcribed text (</a:t>
            </a:r>
            <a:r>
              <a:rPr lang="en-GB" b="1" noProof="0"/>
              <a:t>emerging codes and subcodes</a:t>
            </a:r>
            <a:r>
              <a:rPr lang="en-GB" noProof="0"/>
              <a:t>);</a:t>
            </a:r>
          </a:p>
          <a:p>
            <a:pPr marL="0" indent="0">
              <a:buNone/>
            </a:pPr>
            <a:r>
              <a:rPr lang="en-GB" noProof="0"/>
              <a:t>2) Identifying and labelling topics and grouping them into clusters (</a:t>
            </a:r>
            <a:r>
              <a:rPr lang="en-GB" b="1" noProof="0"/>
              <a:t>categories</a:t>
            </a:r>
            <a:r>
              <a:rPr lang="en-GB" noProof="0"/>
              <a:t>); </a:t>
            </a:r>
          </a:p>
          <a:p>
            <a:pPr marL="0" indent="0">
              <a:buNone/>
            </a:pPr>
            <a:r>
              <a:rPr lang="en-GB" noProof="0"/>
              <a:t>3) Introduction of the structure to the analysis using the Smart conceptual framework. </a:t>
            </a:r>
          </a:p>
          <a:p>
            <a:pPr marL="0" indent="0">
              <a:buNone/>
            </a:pPr>
            <a:r>
              <a:rPr lang="en-GB" noProof="0"/>
              <a:t>The subsequent coding and </a:t>
            </a:r>
            <a:r>
              <a:rPr lang="en-GB" noProof="0" err="1"/>
              <a:t>subcoding</a:t>
            </a:r>
            <a:r>
              <a:rPr lang="en-GB" noProof="0"/>
              <a:t> process was iterative. </a:t>
            </a:r>
          </a:p>
          <a:p>
            <a:pPr marL="0" indent="0">
              <a:buNone/>
            </a:pPr>
            <a:endParaRPr lang="en-GB" noProof="0"/>
          </a:p>
          <a:p>
            <a:pPr marL="0" indent="0">
              <a:buNone/>
            </a:pPr>
            <a:r>
              <a:rPr lang="en-GB" noProof="0"/>
              <a:t>Furthermore, these codes, subcodes, and themes were categorised according to Smart's conceptualisation. 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027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502AB95-C78C-23F7-E5AC-6CA27E39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34" y="787656"/>
            <a:ext cx="7480049" cy="4538105"/>
          </a:xfrm>
          <a:prstGeom prst="rect">
            <a:avLst/>
          </a:prstGeom>
        </p:spPr>
      </p:pic>
      <p:sp>
        <p:nvSpPr>
          <p:cNvPr id="5" name="Right Arrow 6">
            <a:extLst>
              <a:ext uri="{FF2B5EF4-FFF2-40B4-BE49-F238E27FC236}">
                <a16:creationId xmlns:a16="http://schemas.microsoft.com/office/drawing/2014/main" id="{45D441F5-CFD0-FB1C-ECF5-EA482E1D92E2}"/>
              </a:ext>
            </a:extLst>
          </p:cNvPr>
          <p:cNvSpPr/>
          <p:nvPr/>
        </p:nvSpPr>
        <p:spPr>
          <a:xfrm flipV="1">
            <a:off x="774265" y="3429000"/>
            <a:ext cx="649493" cy="2602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1213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C00000"/>
                </a:solidFill>
              </a:rPr>
              <a:t>Summary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t>COPM supports client-</a:t>
            </a:r>
            <a:r>
              <a:rPr err="1"/>
              <a:t>centred</a:t>
            </a:r>
            <a:r>
              <a:t> practice by </a:t>
            </a:r>
            <a:r>
              <a:rPr err="1"/>
              <a:t>prioriti</a:t>
            </a:r>
            <a:r>
              <a:rPr lang="es-ES"/>
              <a:t>s</a:t>
            </a:r>
            <a:r>
              <a:rPr err="1"/>
              <a:t>ing</a:t>
            </a:r>
            <a:r>
              <a:t> what matters to the client.</a:t>
            </a:r>
            <a:endParaRPr lang="es-ES"/>
          </a:p>
          <a:p>
            <a:pPr>
              <a:buFont typeface="Wingdings" pitchFamily="2" charset="2"/>
              <a:buChar char="ü"/>
            </a:pPr>
            <a:endParaRPr/>
          </a:p>
          <a:p>
            <a:pPr>
              <a:buFont typeface="Wingdings" pitchFamily="2" charset="2"/>
              <a:buChar char="ü"/>
            </a:pPr>
            <a:r>
              <a:t>Encourages shared decision-making and </a:t>
            </a:r>
            <a:r>
              <a:rPr err="1"/>
              <a:t>personali</a:t>
            </a:r>
            <a:r>
              <a:rPr lang="es-ES"/>
              <a:t>s</a:t>
            </a:r>
            <a:r>
              <a:t>ed care.</a:t>
            </a:r>
            <a:endParaRPr lang="es-ES"/>
          </a:p>
          <a:p>
            <a:pPr>
              <a:buFont typeface="Wingdings" pitchFamily="2" charset="2"/>
              <a:buChar char="ü"/>
            </a:pPr>
            <a:endParaRPr/>
          </a:p>
          <a:p>
            <a:pPr>
              <a:buFont typeface="Wingdings" pitchFamily="2" charset="2"/>
              <a:buChar char="ü"/>
            </a:pPr>
            <a:r>
              <a:t>Widely validated and translated internationally.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7B2D95-7D17-D761-583D-0E5960E9215B}"/>
              </a:ext>
            </a:extLst>
          </p:cNvPr>
          <p:cNvSpPr txBox="1"/>
          <p:nvPr/>
        </p:nvSpPr>
        <p:spPr>
          <a:xfrm>
            <a:off x="632637" y="967562"/>
            <a:ext cx="7878726" cy="518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indent="-450215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Law, M., Baptiste, S., Carswell, A., McColl, M. A., Polatajko, H. J., &amp; Pollock, N. (1991). Canadian Occupational Performance Measure Manual (1st edition ed.). Ottawa: CAOT Publications.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Baptiste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McColl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Opzoomer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Polatajko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H., &amp; Pollock, N. (1990).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Canadian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occupational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performance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measure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outcome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measure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occupational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therapy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s-ES" sz="1200" i="1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Canadian </a:t>
            </a:r>
            <a:r>
              <a:rPr lang="es-ES" sz="1200" i="1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</a:t>
            </a:r>
            <a:r>
              <a:rPr lang="es-ES" sz="1200" i="1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1200" i="1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Occupational</a:t>
            </a:r>
            <a:r>
              <a:rPr lang="es-ES" sz="1200" i="1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Therapy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ES" sz="1200" i="1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57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82-87. </a:t>
            </a:r>
            <a:r>
              <a:rPr lang="es-ES" sz="1200" u="sng" kern="100" dirty="0">
                <a:solidFill>
                  <a:srgbClr val="1554B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https://doi.org/10.1177/000841749005700207</a:t>
            </a:r>
            <a:r>
              <a:rPr lang="es-ES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Smart, A. (2006). A multi-dimensional model of clinical utility. International Journal for Quality in Health Care : Journal of the International Society for Quality in Health Care / </a:t>
            </a:r>
            <a:r>
              <a:rPr lang="en-US" sz="1200" i="1" kern="1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ISQua</a:t>
            </a:r>
            <a:r>
              <a:rPr lang="en-U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18(5), 377–382. http://</a:t>
            </a:r>
            <a:r>
              <a:rPr lang="en-US" sz="1200" i="1" kern="1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en-U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/10.1093/</a:t>
            </a:r>
            <a:r>
              <a:rPr lang="en-US" sz="1200" i="1" kern="1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intqhc</a:t>
            </a:r>
            <a:r>
              <a:rPr lang="en-U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/mzl034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Švajger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&amp;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Piškur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 (2016).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utility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Canadian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Occupational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Performance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Measure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vocational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rehabilitation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qualitative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study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among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occupational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therapists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s-ES" sz="1200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Slovenia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s-ES" sz="1200" i="1" kern="1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ES" sz="1200" i="1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54</a:t>
            </a:r>
            <a:r>
              <a:rPr lang="es-ES" sz="12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223-233. </a:t>
            </a:r>
            <a:r>
              <a:rPr lang="es-ES" sz="1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https://doi.org/10.3233/WOR-1622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215" indent="-450215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Townsend, E., &amp; </a:t>
            </a:r>
            <a:r>
              <a:rPr lang="es-ES" sz="1200" i="1" kern="1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Polatajko</a:t>
            </a:r>
            <a:r>
              <a:rPr lang="es-E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(2007). </a:t>
            </a:r>
            <a:r>
              <a:rPr lang="en-U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Enabling Occupation II: Advancing an Occupational Therapy Vision for Health, Well-being &amp; Justice through Occupation. </a:t>
            </a:r>
            <a:r>
              <a:rPr lang="es-ES" sz="1200" i="1" kern="1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Ottawa: CAOT ACE.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215" indent="-450215">
              <a:buNone/>
            </a:pP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Verhoef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 A.,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Miedema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 S.,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Meeteren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 J., &amp;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Roebroeck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 E. (2013a). 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new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intervention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participation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young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adults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disabilities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feasibility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study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Developmental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Medicine &amp; Child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Neurology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55(8), 722-728. </a:t>
            </a:r>
            <a:r>
              <a:rPr lang="es-ES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https://doi.org/10.1111/dmcn.12158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450215">
              <a:buNone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>
              <a:buNone/>
            </a:pP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Verhoef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 A.,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Roebroeck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 E., van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Schaardenburgh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Floothuis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 C., &amp;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Miedema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 S. (2013b).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Improved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Occupational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Performance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Young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Adults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Disability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After a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Vocational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Rehabilitation</a:t>
            </a:r>
            <a:r>
              <a:rPr lang="es-ES" sz="12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Intervention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Occupational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Rehabilitation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1-10. </a:t>
            </a:r>
            <a:r>
              <a:rPr lang="es-ES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https://doi.org/10.1007/s10926-013-9446-9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450215" indent="-450215">
              <a:buNone/>
            </a:pP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>
              <a:buNone/>
            </a:pP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Wressle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Lindstrand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Neher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M.,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Marcusson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J., &amp;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Henriksson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C. (2003).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Canadian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Occupational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Performance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Measure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outcome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measure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tool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a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treatment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programme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Disability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s-ES" sz="120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Rehabilitation</a:t>
            </a:r>
            <a:r>
              <a:rPr lang="es-ES" sz="1200" i="1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25(10), 497-506.</a:t>
            </a:r>
            <a:r>
              <a:rPr lang="es-ES" sz="1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200" u="sng" dirty="0">
                <a:solidFill>
                  <a:srgbClr val="006D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https://doi.org/10.1080/0963828031000090560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89B3CA-67C6-0D48-A769-D1C6E87E5701}"/>
              </a:ext>
            </a:extLst>
          </p:cNvPr>
          <p:cNvSpPr txBox="1"/>
          <p:nvPr/>
        </p:nvSpPr>
        <p:spPr>
          <a:xfrm>
            <a:off x="632637" y="198121"/>
            <a:ext cx="4646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noProof="0" dirty="0">
                <a:solidFill>
                  <a:srgbClr val="3B8E9D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15249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50DF1-8F3F-2000-BFC1-E03BBBB8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3D93-6E80-5F02-962C-7AF7FB46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42" y="240155"/>
            <a:ext cx="7886700" cy="1115502"/>
          </a:xfrm>
        </p:spPr>
        <p:txBody>
          <a:bodyPr/>
          <a:lstStyle/>
          <a:p>
            <a:r>
              <a:rPr b="1">
                <a:solidFill>
                  <a:srgbClr val="C00000"/>
                </a:solidFill>
              </a:rPr>
              <a:t>COPM Conceptual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72A0-A7DA-62FA-D725-A7777EF5F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42" y="1150374"/>
            <a:ext cx="8608116" cy="15260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noProof="0"/>
              <a:t>Based on the </a:t>
            </a:r>
            <a:r>
              <a:rPr lang="en-GB" sz="2000" b="1" noProof="0"/>
              <a:t>Canadian Model of Occupational Performance and Engagement (CMOP-E)</a:t>
            </a:r>
          </a:p>
          <a:p>
            <a:pPr>
              <a:buFont typeface="Wingdings" pitchFamily="2" charset="2"/>
              <a:buChar char="ü"/>
            </a:pPr>
            <a:r>
              <a:rPr lang="en-GB" sz="2000" noProof="0"/>
              <a:t>The model concerns the potential and possible </a:t>
            </a:r>
            <a:r>
              <a:rPr lang="en-GB" sz="2000" b="1" noProof="0"/>
              <a:t>occupational engagement </a:t>
            </a:r>
            <a:r>
              <a:rPr lang="en-GB" sz="2000" noProof="0"/>
              <a:t>afforded by the </a:t>
            </a:r>
            <a:r>
              <a:rPr lang="en-GB" sz="2000" b="1" noProof="0"/>
              <a:t>person-occupation-environment interaction</a:t>
            </a:r>
            <a:r>
              <a:rPr lang="en-GB" sz="2000" noProof="0"/>
              <a:t>. It goes beyond performance. </a:t>
            </a:r>
          </a:p>
          <a:p>
            <a:pPr>
              <a:buFont typeface="Wingdings" pitchFamily="2" charset="2"/>
              <a:buChar char="ü"/>
            </a:pPr>
            <a:endParaRPr lang="es-ES" sz="1800"/>
          </a:p>
        </p:txBody>
      </p:sp>
      <p:pic>
        <p:nvPicPr>
          <p:cNvPr id="6146" name="Picture 2" descr="OT Conceptual Framework: Lecture 8">
            <a:extLst>
              <a:ext uri="{FF2B5EF4-FFF2-40B4-BE49-F238E27FC236}">
                <a16:creationId xmlns:a16="http://schemas.microsoft.com/office/drawing/2014/main" id="{46C37C6B-B69C-D59D-FAFA-42AA54DD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52" y="2676441"/>
            <a:ext cx="5617887" cy="33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84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btitle 2"/>
          <p:cNvSpPr txBox="1">
            <a:spLocks/>
          </p:cNvSpPr>
          <p:nvPr/>
        </p:nvSpPr>
        <p:spPr>
          <a:xfrm>
            <a:off x="2097559" y="6250993"/>
            <a:ext cx="699617" cy="3053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586288" y="1128713"/>
            <a:ext cx="460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Title 1">
            <a:hlinkClick r:id="" action="ppaction://noaction"/>
          </p:cNvPr>
          <p:cNvSpPr txBox="1">
            <a:spLocks/>
          </p:cNvSpPr>
          <p:nvPr/>
        </p:nvSpPr>
        <p:spPr>
          <a:xfrm>
            <a:off x="2647019" y="3154743"/>
            <a:ext cx="2787054" cy="29024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endParaRPr lang="es-ES" sz="2000">
              <a:solidFill>
                <a:srgbClr val="113458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391296" y="2197269"/>
            <a:ext cx="305243" cy="210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s-ES" sz="1400">
              <a:solidFill>
                <a:srgbClr val="41ABE1"/>
              </a:solidFill>
              <a:latin typeface="+mj-lt"/>
            </a:endParaRPr>
          </a:p>
        </p:txBody>
      </p:sp>
      <p:sp>
        <p:nvSpPr>
          <p:cNvPr id="24" name="Title 1">
            <a:hlinkClick r:id="" action="ppaction://noaction"/>
          </p:cNvPr>
          <p:cNvSpPr txBox="1">
            <a:spLocks/>
          </p:cNvSpPr>
          <p:nvPr/>
        </p:nvSpPr>
        <p:spPr>
          <a:xfrm>
            <a:off x="2632588" y="2801143"/>
            <a:ext cx="2620246" cy="31213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endParaRPr lang="es-ES" sz="2000">
              <a:solidFill>
                <a:srgbClr val="113458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383261" y="3234304"/>
            <a:ext cx="305243" cy="210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s-ES" sz="1400">
              <a:solidFill>
                <a:srgbClr val="41ABE1"/>
              </a:solidFill>
              <a:latin typeface="+mj-lt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383261" y="2871219"/>
            <a:ext cx="305243" cy="210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s-ES" sz="1400">
              <a:solidFill>
                <a:srgbClr val="41ABE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95D0EB-50B9-4787-9F3F-F1AD4A4A82FE}"/>
              </a:ext>
            </a:extLst>
          </p:cNvPr>
          <p:cNvSpPr txBox="1"/>
          <p:nvPr/>
        </p:nvSpPr>
        <p:spPr>
          <a:xfrm>
            <a:off x="2660271" y="1702546"/>
            <a:ext cx="18473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s-ES" sz="2000">
              <a:solidFill>
                <a:srgbClr val="113458"/>
              </a:solidFill>
              <a:latin typeface="Calibri" panose="020F0502020204030204" pitchFamily="34" charset="0"/>
              <a:ea typeface="+mj-ea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B2FD59-589D-4C01-996B-9D72C8FF0594}"/>
              </a:ext>
            </a:extLst>
          </p:cNvPr>
          <p:cNvSpPr/>
          <p:nvPr/>
        </p:nvSpPr>
        <p:spPr>
          <a:xfrm>
            <a:off x="2647019" y="2428148"/>
            <a:ext cx="184731" cy="32162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70000"/>
              </a:lnSpc>
            </a:pPr>
            <a:endParaRPr lang="es-ES" sz="2000">
              <a:solidFill>
                <a:srgbClr val="113458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0A1A79-6DED-4224-9B2B-AB75C1EFA7A2}"/>
              </a:ext>
            </a:extLst>
          </p:cNvPr>
          <p:cNvSpPr/>
          <p:nvPr/>
        </p:nvSpPr>
        <p:spPr>
          <a:xfrm>
            <a:off x="2647019" y="2777874"/>
            <a:ext cx="184731" cy="32162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70000"/>
              </a:lnSpc>
            </a:pPr>
            <a:endParaRPr lang="es-ES" sz="2000">
              <a:solidFill>
                <a:srgbClr val="113458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58F4A3-9A49-4C0F-BAC2-C242DC8C7EDC}"/>
              </a:ext>
            </a:extLst>
          </p:cNvPr>
          <p:cNvSpPr txBox="1">
            <a:spLocks/>
          </p:cNvSpPr>
          <p:nvPr/>
        </p:nvSpPr>
        <p:spPr>
          <a:xfrm>
            <a:off x="2391296" y="662291"/>
            <a:ext cx="305243" cy="21068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s-ES" sz="1400">
              <a:solidFill>
                <a:srgbClr val="41ABE1"/>
              </a:solidFill>
              <a:latin typeface="+mj-lt"/>
              <a:cs typeface="Calibri Light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B86FC4-18BC-45D6-8812-9197DDEFBA1D}"/>
              </a:ext>
            </a:extLst>
          </p:cNvPr>
          <p:cNvSpPr txBox="1">
            <a:spLocks/>
          </p:cNvSpPr>
          <p:nvPr/>
        </p:nvSpPr>
        <p:spPr>
          <a:xfrm>
            <a:off x="3251839" y="3323225"/>
            <a:ext cx="4804414" cy="4493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Thank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attention</a:t>
            </a:r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>
            <a:cxnSpLocks/>
          </p:cNvCxnSpPr>
          <p:nvPr/>
        </p:nvCxnSpPr>
        <p:spPr>
          <a:xfrm flipV="1">
            <a:off x="0" y="3428440"/>
            <a:ext cx="3251839" cy="16549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803F01C3-3953-3686-AF64-DD6019F1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2" y="523305"/>
            <a:ext cx="8583561" cy="18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2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>
            <a:cxnSpLocks/>
          </p:cNvCxnSpPr>
          <p:nvPr/>
        </p:nvCxnSpPr>
        <p:spPr>
          <a:xfrm>
            <a:off x="0" y="1993900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>
            <a:cxnSpLocks/>
          </p:cNvCxnSpPr>
          <p:nvPr/>
        </p:nvCxnSpPr>
        <p:spPr>
          <a:xfrm>
            <a:off x="0" y="2355902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>
            <a:cxnSpLocks/>
          </p:cNvCxnSpPr>
          <p:nvPr/>
        </p:nvCxnSpPr>
        <p:spPr>
          <a:xfrm>
            <a:off x="0" y="2713899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>
            <a:cxnSpLocks/>
          </p:cNvCxnSpPr>
          <p:nvPr/>
        </p:nvCxnSpPr>
        <p:spPr>
          <a:xfrm>
            <a:off x="0" y="3056098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6125" y="1794794"/>
            <a:ext cx="481965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PER A MÉS INFORMACIÓ</a:t>
            </a:r>
          </a:p>
          <a:p>
            <a:pPr>
              <a:lnSpc>
                <a:spcPct val="150000"/>
              </a:lnSpc>
            </a:pPr>
            <a:r>
              <a:rPr lang="ca-E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C/ de la Riba, 90</a:t>
            </a:r>
          </a:p>
          <a:p>
            <a:pPr>
              <a:lnSpc>
                <a:spcPct val="150000"/>
              </a:lnSpc>
            </a:pPr>
            <a:r>
              <a:rPr lang="ca-E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08221 Terrassa I BARCELONA</a:t>
            </a:r>
          </a:p>
          <a:p>
            <a:pPr>
              <a:lnSpc>
                <a:spcPct val="150000"/>
              </a:lnSpc>
            </a:pPr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T. 93 783 77 77</a:t>
            </a:r>
            <a:endParaRPr lang="ca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8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17" y="17559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s-ES" b="1">
                <a:solidFill>
                  <a:srgbClr val="C00000"/>
                </a:solidFill>
              </a:rPr>
              <a:t>COPM Conceptual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990485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noProof="0"/>
              <a:t>Central to the model: spirituality, surrounded by </a:t>
            </a:r>
            <a:r>
              <a:rPr lang="en-GB" b="1" noProof="0"/>
              <a:t>affective, physical, and cognitive components.</a:t>
            </a:r>
          </a:p>
          <a:p>
            <a:pPr>
              <a:buFont typeface="Wingdings" pitchFamily="2" charset="2"/>
              <a:buChar char="ü"/>
            </a:pPr>
            <a:endParaRPr lang="en-GB" noProof="0"/>
          </a:p>
          <a:p>
            <a:pPr>
              <a:buFont typeface="Wingdings" pitchFamily="2" charset="2"/>
              <a:buChar char="ü"/>
            </a:pPr>
            <a:r>
              <a:rPr lang="en-GB" noProof="0"/>
              <a:t>"Enabling </a:t>
            </a:r>
            <a:r>
              <a:rPr lang="en-GB" b="1" noProof="0"/>
              <a:t>a just </a:t>
            </a:r>
            <a:r>
              <a:rPr lang="en-GB" noProof="0"/>
              <a:t>and </a:t>
            </a:r>
            <a:r>
              <a:rPr lang="en-GB" b="1" noProof="0"/>
              <a:t>inclusive society </a:t>
            </a:r>
            <a:r>
              <a:rPr lang="en-GB" noProof="0"/>
              <a:t>so that all people may participate to their potential in the daily occupations of life" (Townsend &amp; Polatajko, 2007)</a:t>
            </a:r>
          </a:p>
        </p:txBody>
      </p:sp>
      <p:pic>
        <p:nvPicPr>
          <p:cNvPr id="1034" name="Picture 10" descr="Free Drove Tree photo and picture">
            <a:extLst>
              <a:ext uri="{FF2B5EF4-FFF2-40B4-BE49-F238E27FC236}">
                <a16:creationId xmlns:a16="http://schemas.microsoft.com/office/drawing/2014/main" id="{FAC12CAE-E34F-21EF-8B22-C605367C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165" y="1501160"/>
            <a:ext cx="2904518" cy="435133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E1815-1332-4806-EEFE-C9EFE3AB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03" y="365125"/>
            <a:ext cx="7886700" cy="1325563"/>
          </a:xfrm>
        </p:spPr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Characteristics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AA7A2-30AE-506E-3F77-B5535EFC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787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noProof="0"/>
              <a:t>Applicable to </a:t>
            </a:r>
            <a:r>
              <a:rPr lang="en-GB" b="1" noProof="0"/>
              <a:t>all ages </a:t>
            </a:r>
            <a:r>
              <a:rPr lang="en-GB" noProof="0"/>
              <a:t>and </a:t>
            </a:r>
            <a:r>
              <a:rPr lang="en-GB" b="1" noProof="0"/>
              <a:t>developmental levels</a:t>
            </a:r>
            <a:r>
              <a:rPr lang="en-GB" noProof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noProof="0"/>
              <a:t>Can be used in groups.</a:t>
            </a:r>
          </a:p>
          <a:p>
            <a:pPr>
              <a:buFont typeface="Wingdings" pitchFamily="2" charset="2"/>
              <a:buChar char="ü"/>
            </a:pPr>
            <a:r>
              <a:rPr lang="en-GB" noProof="0"/>
              <a:t>It is administered </a:t>
            </a:r>
            <a:r>
              <a:rPr lang="en-GB" b="1" noProof="0"/>
              <a:t>initially and periodically </a:t>
            </a:r>
            <a:r>
              <a:rPr lang="en-GB" noProof="0"/>
              <a:t>throughout the intervention according to the client's and therapist's needs.</a:t>
            </a:r>
          </a:p>
          <a:p>
            <a:pPr>
              <a:buFont typeface="Wingdings" pitchFamily="2" charset="2"/>
              <a:buChar char="ü"/>
            </a:pPr>
            <a:r>
              <a:rPr lang="en-GB" noProof="0"/>
              <a:t>Considers </a:t>
            </a:r>
            <a:r>
              <a:rPr lang="en-GB" b="1" noProof="0"/>
              <a:t>client satisfaction </a:t>
            </a:r>
            <a:r>
              <a:rPr lang="en-GB" noProof="0"/>
              <a:t>with current performance.</a:t>
            </a:r>
          </a:p>
          <a:p>
            <a:pPr>
              <a:buFont typeface="Wingdings" pitchFamily="2" charset="2"/>
              <a:buChar char="ü"/>
            </a:pPr>
            <a:r>
              <a:rPr lang="en-GB" noProof="0"/>
              <a:t>Incorporates </a:t>
            </a:r>
            <a:r>
              <a:rPr lang="en-GB" b="1" noProof="0"/>
              <a:t>client roles </a:t>
            </a:r>
            <a:r>
              <a:rPr lang="en-GB" noProof="0"/>
              <a:t>and </a:t>
            </a:r>
            <a:r>
              <a:rPr lang="en-GB" b="1" noProof="0"/>
              <a:t>role expectations</a:t>
            </a:r>
            <a:r>
              <a:rPr lang="en-GB" noProof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b="1" noProof="0"/>
              <a:t>Incorporates reassessment</a:t>
            </a:r>
            <a:r>
              <a:rPr lang="en-GB" noProof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noProof="0"/>
              <a:t>Allows for input from members of </a:t>
            </a:r>
            <a:r>
              <a:rPr lang="en-GB" b="1" noProof="0"/>
              <a:t>the social environment </a:t>
            </a:r>
            <a:r>
              <a:rPr lang="en-GB" noProof="0"/>
              <a:t>(when the client cannot).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1D2FA4-F393-A2C0-D431-E89DF514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53" y="30869"/>
            <a:ext cx="4923647" cy="9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0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30621-9A03-CEB1-EFC6-D241476A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89" y="339213"/>
            <a:ext cx="7886700" cy="1097781"/>
          </a:xfrm>
        </p:spPr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COPM Administration Process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863FE-07F3-E8E0-99C3-1E0EC9AAB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6" y="1436994"/>
            <a:ext cx="7886700" cy="45950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2000" noProof="0"/>
              <a:t>Administered by the occupational therapist with the client, identifying </a:t>
            </a:r>
            <a:r>
              <a:rPr lang="en-GB" sz="2000" b="1" noProof="0"/>
              <a:t>occupational performance issues</a:t>
            </a:r>
            <a:r>
              <a:rPr lang="en-GB" sz="2000" noProof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GB" sz="2000" noProof="0"/>
          </a:p>
          <a:p>
            <a:pPr algn="just">
              <a:buFont typeface="Wingdings" pitchFamily="2" charset="2"/>
              <a:buChar char="ü"/>
            </a:pPr>
            <a:endParaRPr lang="en-GB" sz="2000" noProof="0"/>
          </a:p>
          <a:p>
            <a:pPr algn="just">
              <a:buFont typeface="Wingdings" pitchFamily="2" charset="2"/>
              <a:buChar char="ü"/>
            </a:pPr>
            <a:r>
              <a:rPr lang="en-GB" sz="2000" noProof="0"/>
              <a:t>Broad focus on </a:t>
            </a:r>
            <a:r>
              <a:rPr lang="en-GB" sz="2000" b="1"/>
              <a:t>performance and engagement</a:t>
            </a:r>
            <a:r>
              <a:rPr lang="en-GB" sz="2000" noProof="0"/>
              <a:t> in all areas of life, including </a:t>
            </a:r>
            <a:r>
              <a:rPr lang="en-GB" sz="2000" b="1" noProof="0"/>
              <a:t>self-care, leisure and productivity</a:t>
            </a:r>
            <a:r>
              <a:rPr lang="en-GB" sz="2000" noProof="0"/>
              <a:t>, considering personal circumstances and life history.</a:t>
            </a:r>
          </a:p>
          <a:p>
            <a:pPr algn="just">
              <a:buFont typeface="Wingdings" pitchFamily="2" charset="2"/>
              <a:buChar char="ü"/>
            </a:pPr>
            <a:endParaRPr lang="en-GB" sz="2000" noProof="0"/>
          </a:p>
          <a:p>
            <a:pPr algn="just">
              <a:buFont typeface="Wingdings" pitchFamily="2" charset="2"/>
              <a:buChar char="ü"/>
            </a:pPr>
            <a:endParaRPr lang="en-GB" sz="2000" noProof="0"/>
          </a:p>
          <a:p>
            <a:pPr algn="just">
              <a:buFont typeface="Wingdings" pitchFamily="2" charset="2"/>
              <a:buChar char="ü"/>
            </a:pPr>
            <a:r>
              <a:rPr lang="en-GB" sz="2000" noProof="0"/>
              <a:t>COPM is administered through a </a:t>
            </a:r>
            <a:r>
              <a:rPr lang="en-GB" sz="2000" b="1" noProof="0"/>
              <a:t>15- 30-minute </a:t>
            </a:r>
            <a:r>
              <a:rPr lang="en-GB" sz="2000" noProof="0"/>
              <a:t>semi-structured interview that allows for an open dialogue between the client and therapist about issues relevant to the person. </a:t>
            </a:r>
          </a:p>
        </p:txBody>
      </p:sp>
    </p:spTree>
    <p:extLst>
      <p:ext uri="{BB962C8B-B14F-4D97-AF65-F5344CB8AC3E}">
        <p14:creationId xmlns:p14="http://schemas.microsoft.com/office/powerpoint/2010/main" val="82966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DA251-8137-EE86-49F4-AF55230E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>
                <a:solidFill>
                  <a:srgbClr val="C00000"/>
                </a:solidFill>
              </a:rPr>
              <a:t>COPM Administration Process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75DED-54EB-5738-AF4E-1AE4EE827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GB" noProof="0"/>
              <a:t>It initiates </a:t>
            </a:r>
            <a:r>
              <a:rPr lang="en-GB" b="1" noProof="0"/>
              <a:t>a conversation with the client about daily life performance problems </a:t>
            </a:r>
            <a:r>
              <a:rPr lang="en-GB" noProof="0"/>
              <a:t>and provides </a:t>
            </a:r>
            <a:r>
              <a:rPr lang="en-GB" b="1" noProof="0"/>
              <a:t>the basis for designing intervention goals.</a:t>
            </a:r>
          </a:p>
          <a:p>
            <a:pPr algn="just">
              <a:buFont typeface="Wingdings" pitchFamily="2" charset="2"/>
              <a:buChar char="ü"/>
            </a:pPr>
            <a:endParaRPr lang="en-GB" b="1" noProof="0"/>
          </a:p>
          <a:p>
            <a:pPr algn="just">
              <a:buFont typeface="Wingdings" pitchFamily="2" charset="2"/>
              <a:buChar char="ü"/>
            </a:pPr>
            <a:r>
              <a:rPr lang="en-GB" noProof="0"/>
              <a:t>During the intervention, it is used to </a:t>
            </a:r>
            <a:r>
              <a:rPr lang="en-GB" b="1" noProof="0"/>
              <a:t>assess changes </a:t>
            </a:r>
            <a:r>
              <a:rPr lang="en-GB" noProof="0"/>
              <a:t>in occupational performance. </a:t>
            </a:r>
          </a:p>
          <a:p>
            <a:pPr algn="just">
              <a:buFont typeface="Wingdings" pitchFamily="2" charset="2"/>
              <a:buChar char="ü"/>
            </a:pPr>
            <a:endParaRPr lang="en-GB" noProof="0"/>
          </a:p>
          <a:p>
            <a:pPr algn="just">
              <a:buFont typeface="Wingdings" pitchFamily="2" charset="2"/>
              <a:buChar char="ü"/>
            </a:pPr>
            <a:r>
              <a:rPr lang="en-GB" noProof="0"/>
              <a:t>Once the desired change in performance is achieved, the therapist and client decide whether to identify new occupational problems or to finalise the intervention.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16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3F7E-EAF3-CCC1-DD2F-1C39EA62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02D4-EC15-43F2-25CE-6F05A19E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37" y="273656"/>
            <a:ext cx="7886700" cy="1084633"/>
          </a:xfrm>
        </p:spPr>
        <p:txBody>
          <a:bodyPr/>
          <a:lstStyle/>
          <a:p>
            <a:r>
              <a:rPr b="1">
                <a:solidFill>
                  <a:srgbClr val="C00000"/>
                </a:solidFill>
              </a:rPr>
              <a:t>COPM Administration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FEC2C-4C41-875F-FFB3-06B3CB33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358289"/>
            <a:ext cx="832720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b="1" noProof="0"/>
              <a:t>The Interview. </a:t>
            </a:r>
            <a:r>
              <a:rPr lang="en-GB" sz="2000" noProof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 is important to briefly introduce occupational therapy and the measures to help the client understand the COPM. </a:t>
            </a:r>
          </a:p>
          <a:p>
            <a:pPr algn="just"/>
            <a:endParaRPr lang="en-GB" sz="2000" noProof="0"/>
          </a:p>
          <a:p>
            <a:pPr algn="just">
              <a:buFont typeface="Wingdings" pitchFamily="2" charset="2"/>
              <a:buChar char="ü"/>
            </a:pPr>
            <a:r>
              <a:rPr lang="en-GB" sz="2000" b="1" noProof="0"/>
              <a:t>Step 1: </a:t>
            </a:r>
            <a:r>
              <a:rPr lang="en-GB" sz="2000" b="1" noProof="0">
                <a:cs typeface="Times New Roman" panose="02020603050405020304" pitchFamily="18" charset="0"/>
              </a:rPr>
              <a:t>Problem definition. </a:t>
            </a:r>
            <a:r>
              <a:rPr lang="en-GB" sz="2000" noProof="0"/>
              <a:t>Identify occupational performance issues.</a:t>
            </a:r>
          </a:p>
          <a:p>
            <a:pPr marL="0" indent="0" algn="just">
              <a:buNone/>
            </a:pPr>
            <a:r>
              <a:rPr lang="en-GB" sz="2000" noProof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are a variety of ways to help clients in this thinking process. </a:t>
            </a:r>
          </a:p>
          <a:p>
            <a:pPr marL="0" indent="0" algn="just">
              <a:buNone/>
            </a:pPr>
            <a:endParaRPr lang="en-GB" sz="2000" noProof="0"/>
          </a:p>
          <a:p>
            <a:pPr algn="just">
              <a:buFont typeface="Wingdings" pitchFamily="2" charset="2"/>
              <a:buChar char="ü"/>
            </a:pPr>
            <a:r>
              <a:rPr lang="en-GB" sz="2000" b="1" noProof="0"/>
              <a:t>Step 2: </a:t>
            </a:r>
            <a:r>
              <a:rPr lang="en-GB" sz="2000" b="1" noProof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Rating Importance</a:t>
            </a:r>
            <a:r>
              <a:rPr lang="en-GB" sz="2000" b="1" noProof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noProof="0"/>
              <a:t>Rate the importance of each issue (1–10 scale).</a:t>
            </a:r>
          </a:p>
          <a:p>
            <a:pPr marL="0" indent="0">
              <a:buNone/>
            </a:pPr>
            <a:endParaRPr lang="en-GB" sz="2000"/>
          </a:p>
          <a:p>
            <a:endParaRPr lang="en-GB" sz="2000" noProof="0"/>
          </a:p>
        </p:txBody>
      </p:sp>
      <p:pic>
        <p:nvPicPr>
          <p:cNvPr id="3074" name="Picture 2" descr="What is the smiley face rating scale? | The Jotform Blog">
            <a:extLst>
              <a:ext uri="{FF2B5EF4-FFF2-40B4-BE49-F238E27FC236}">
                <a16:creationId xmlns:a16="http://schemas.microsoft.com/office/drawing/2014/main" id="{9675C5AA-7E8B-1E38-E220-0A31BAC2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96" y="4071327"/>
            <a:ext cx="4965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41212"/>
      </p:ext>
    </p:extLst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B8637A61147E479EF07CA1A4B0C008" ma:contentTypeVersion="15" ma:contentTypeDescription="Crear nuevo documento." ma:contentTypeScope="" ma:versionID="351c4519932e10ad3e0bc7ace2354fc1">
  <xsd:schema xmlns:xsd="http://www.w3.org/2001/XMLSchema" xmlns:xs="http://www.w3.org/2001/XMLSchema" xmlns:p="http://schemas.microsoft.com/office/2006/metadata/properties" xmlns:ns2="ab7a6da5-b356-4a4a-b047-148c9111cf34" xmlns:ns3="17684592-68c2-4007-b36b-9444620812ad" targetNamespace="http://schemas.microsoft.com/office/2006/metadata/properties" ma:root="true" ma:fieldsID="078042e938e1d802dbea5c8e4e50dee7" ns2:_="" ns3:_="">
    <xsd:import namespace="ab7a6da5-b356-4a4a-b047-148c9111cf34"/>
    <xsd:import namespace="17684592-68c2-4007-b36b-944462081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Quihoactualitza_x003f_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a6da5-b356-4a4a-b047-148c9111c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Quihoactualitza_x003f_" ma:index="10" nillable="true" ma:displayName="Qui ho actualitza?" ma:format="Dropdown" ma:internalName="Quihoactualitza_x003f_">
      <xsd:simpleType>
        <xsd:restriction base="dms:Text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32900853-bd69-4363-9584-5ed3d1c3d9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4592-68c2-4007-b36b-9444620812a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05dd6e-999e-4398-b313-9cf6594761f5}" ma:internalName="TaxCatchAll" ma:showField="CatchAllData" ma:web="17684592-68c2-4007-b36b-944462081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7a6da5-b356-4a4a-b047-148c9111cf34">
      <Terms xmlns="http://schemas.microsoft.com/office/infopath/2007/PartnerControls"/>
    </lcf76f155ced4ddcb4097134ff3c332f>
    <TaxCatchAll xmlns="17684592-68c2-4007-b36b-9444620812ad" xsi:nil="true"/>
    <Quihoactualitza_x003f_ xmlns="ab7a6da5-b356-4a4a-b047-148c9111cf34" xsi:nil="true"/>
  </documentManagement>
</p:properties>
</file>

<file path=customXml/itemProps1.xml><?xml version="1.0" encoding="utf-8"?>
<ds:datastoreItem xmlns:ds="http://schemas.openxmlformats.org/officeDocument/2006/customXml" ds:itemID="{71DD5B74-F8B0-48C2-8331-52B9525E7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C00C18-CFCA-4D11-9EA3-CF2FF167F190}">
  <ds:schemaRefs>
    <ds:schemaRef ds:uri="17684592-68c2-4007-b36b-9444620812ad"/>
    <ds:schemaRef ds:uri="ab7a6da5-b356-4a4a-b047-148c9111cf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F65EE0-6257-4055-8473-876345610BDC}">
  <ds:schemaRefs>
    <ds:schemaRef ds:uri="17684592-68c2-4007-b36b-9444620812ad"/>
    <ds:schemaRef ds:uri="ab7a6da5-b356-4a4a-b047-148c9111cf34"/>
    <ds:schemaRef ds:uri="bad882dd-f0da-4ed5-b6e7-fa32366fd9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10491</TotalTime>
  <Words>2421</Words>
  <Application>Microsoft Macintosh PowerPoint</Application>
  <PresentationFormat>Presentación en pantalla (4:3)</PresentationFormat>
  <Paragraphs>276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MS Gothic</vt:lpstr>
      <vt:lpstr>MS Mincho</vt:lpstr>
      <vt:lpstr>Aptos</vt:lpstr>
      <vt:lpstr>Arial</vt:lpstr>
      <vt:lpstr>Calibri</vt:lpstr>
      <vt:lpstr>Calibri Light</vt:lpstr>
      <vt:lpstr>Cambria</vt:lpstr>
      <vt:lpstr>source-sans-pro</vt:lpstr>
      <vt:lpstr>Times New Roman</vt:lpstr>
      <vt:lpstr>Wingdings</vt:lpstr>
      <vt:lpstr>2</vt:lpstr>
      <vt:lpstr>Tema de Office</vt:lpstr>
      <vt:lpstr>Presentación de PowerPoint</vt:lpstr>
      <vt:lpstr>Presentación de PowerPoint</vt:lpstr>
      <vt:lpstr>Presentación de PowerPoint</vt:lpstr>
      <vt:lpstr>COPM Conceptual Framework</vt:lpstr>
      <vt:lpstr>COPM Conceptual Framework</vt:lpstr>
      <vt:lpstr>Characteristics</vt:lpstr>
      <vt:lpstr>COPM Administration Process</vt:lpstr>
      <vt:lpstr>COPM Administration Process</vt:lpstr>
      <vt:lpstr>COPM Administration Process</vt:lpstr>
      <vt:lpstr>COPM Administration Process</vt:lpstr>
      <vt:lpstr>Presentación de PowerPoint</vt:lpstr>
      <vt:lpstr>Scoring Process</vt:lpstr>
      <vt:lpstr>COPM and Vocational Rehabilitation (VR)</vt:lpstr>
      <vt:lpstr>Identification and measuring vocational rehabilitation outcomes</vt:lpstr>
      <vt:lpstr>Using the COPM in Multidisciplinary Teams of VR:</vt:lpstr>
      <vt:lpstr>COPM permits: </vt:lpstr>
      <vt:lpstr>Presentación de PowerPoint</vt:lpstr>
      <vt:lpstr>Presentación de PowerPoint</vt:lpstr>
      <vt:lpstr>COPM in VR includes explicitly:  Discussion of work topics</vt:lpstr>
      <vt:lpstr>COPM administration in VR</vt:lpstr>
      <vt:lpstr> Client Profile </vt:lpstr>
      <vt:lpstr>Step 1: Identifying Occupational Performance Issues </vt:lpstr>
      <vt:lpstr>Reported Occupational Performance Problems</vt:lpstr>
      <vt:lpstr>Presentación de PowerPoint</vt:lpstr>
      <vt:lpstr>Presentación de PowerPoint</vt:lpstr>
      <vt:lpstr>Presentación de PowerPoint</vt:lpstr>
      <vt:lpstr>Step 5: Setting Goals &amp; Monitoring Change</vt:lpstr>
      <vt:lpstr>Presentación de PowerPoint</vt:lpstr>
      <vt:lpstr>COPM and Research</vt:lpstr>
      <vt:lpstr>Psychometric Properties and Instrument Characteristics</vt:lpstr>
      <vt:lpstr>Validation Outcomes</vt:lpstr>
      <vt:lpstr>Validation Outcomes</vt:lpstr>
      <vt:lpstr>Clinical Utility and Feedback</vt:lpstr>
      <vt:lpstr>Utility</vt:lpstr>
      <vt:lpstr>Reflections on key aspects of the concept of clinical utility</vt:lpstr>
      <vt:lpstr>Interpretative Phenomenological Analysis (IPA)</vt:lpstr>
      <vt:lpstr>Presentación de PowerPoint</vt:lpstr>
      <vt:lpstr>Summary and Implications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</dc:creator>
  <cp:lastModifiedBy>Maria Kapanadze</cp:lastModifiedBy>
  <cp:revision>174</cp:revision>
  <dcterms:created xsi:type="dcterms:W3CDTF">2019-02-12T13:24:32Z</dcterms:created>
  <dcterms:modified xsi:type="dcterms:W3CDTF">2025-05-17T22:52:45Z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0x010100D7B8637A61147E479EF07CA1A4B0C008</vt:lpwstr>
  </property>
  <property fmtid="{D5CDD505-2E9C-101B-9397-08002B2CF9AE}" pid="3" name="Order">
    <vt:r8>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