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20"/>
  </p:notesMasterIdLst>
  <p:sldIdLst>
    <p:sldId id="297" r:id="rId2"/>
    <p:sldId id="338" r:id="rId3"/>
    <p:sldId id="335" r:id="rId4"/>
    <p:sldId id="323" r:id="rId5"/>
    <p:sldId id="334" r:id="rId6"/>
    <p:sldId id="324" r:id="rId7"/>
    <p:sldId id="328" r:id="rId8"/>
    <p:sldId id="336" r:id="rId9"/>
    <p:sldId id="339" r:id="rId10"/>
    <p:sldId id="326" r:id="rId11"/>
    <p:sldId id="327" r:id="rId12"/>
    <p:sldId id="329" r:id="rId13"/>
    <p:sldId id="330" r:id="rId14"/>
    <p:sldId id="340" r:id="rId15"/>
    <p:sldId id="341" r:id="rId16"/>
    <p:sldId id="331" r:id="rId17"/>
    <p:sldId id="342" r:id="rId18"/>
    <p:sldId id="31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3" autoAdjust="0"/>
    <p:restoredTop sz="94808" autoAdjust="0"/>
  </p:normalViewPr>
  <p:slideViewPr>
    <p:cSldViewPr snapToGrid="0">
      <p:cViewPr varScale="1">
        <p:scale>
          <a:sx n="86" d="100"/>
          <a:sy n="86" d="100"/>
        </p:scale>
        <p:origin x="-816"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6AAF82-AE08-FD4F-A0AC-731FBC3168B0}"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7411F5E8-FEB0-534B-9D28-9465F45F9A60}">
      <dgm:prSet phldrT="[Text]"/>
      <dgm:spPr/>
      <dgm:t>
        <a:bodyPr/>
        <a:lstStyle/>
        <a:p>
          <a:r>
            <a:rPr lang="en-US" dirty="0" smtClean="0"/>
            <a:t>PARTNERS</a:t>
          </a:r>
          <a:endParaRPr lang="en-US" dirty="0"/>
        </a:p>
      </dgm:t>
    </dgm:pt>
    <dgm:pt modelId="{B9BD6A94-4D94-294F-A0B1-F8860DA6C950}" type="parTrans" cxnId="{78F407A7-4A58-0943-A8C6-6ADCA30E9D04}">
      <dgm:prSet/>
      <dgm:spPr/>
      <dgm:t>
        <a:bodyPr/>
        <a:lstStyle/>
        <a:p>
          <a:endParaRPr lang="en-US"/>
        </a:p>
      </dgm:t>
    </dgm:pt>
    <dgm:pt modelId="{0B4807DA-9AF4-7C4C-8781-2AC3EC7BC3E1}" type="sibTrans" cxnId="{78F407A7-4A58-0943-A8C6-6ADCA30E9D04}">
      <dgm:prSet/>
      <dgm:spPr/>
      <dgm:t>
        <a:bodyPr/>
        <a:lstStyle/>
        <a:p>
          <a:endParaRPr lang="en-US"/>
        </a:p>
      </dgm:t>
    </dgm:pt>
    <dgm:pt modelId="{0BB04D73-F311-5248-897D-B697E49FBA89}">
      <dgm:prSet phldrT="[Text]"/>
      <dgm:spPr/>
      <dgm:t>
        <a:bodyPr/>
        <a:lstStyle/>
        <a:p>
          <a:r>
            <a:rPr lang="en-US" dirty="0" smtClean="0"/>
            <a:t> </a:t>
          </a:r>
          <a:r>
            <a:rPr lang="en-GB" dirty="0" smtClean="0"/>
            <a:t>Rudolf Steiner University College</a:t>
          </a:r>
          <a:endParaRPr lang="en-US" dirty="0"/>
        </a:p>
      </dgm:t>
    </dgm:pt>
    <dgm:pt modelId="{78F8AECC-314D-3D45-BC75-90CC54B7B103}" type="parTrans" cxnId="{6E0D841B-BAA8-C44C-9BBE-DB3B86FF9C54}">
      <dgm:prSet/>
      <dgm:spPr/>
      <dgm:t>
        <a:bodyPr/>
        <a:lstStyle/>
        <a:p>
          <a:endParaRPr lang="en-US"/>
        </a:p>
      </dgm:t>
    </dgm:pt>
    <dgm:pt modelId="{9E7D90E3-6671-354B-AC15-9AAE4A532473}" type="sibTrans" cxnId="{6E0D841B-BAA8-C44C-9BBE-DB3B86FF9C54}">
      <dgm:prSet/>
      <dgm:spPr/>
      <dgm:t>
        <a:bodyPr/>
        <a:lstStyle/>
        <a:p>
          <a:endParaRPr lang="en-US"/>
        </a:p>
      </dgm:t>
    </dgm:pt>
    <dgm:pt modelId="{C85F4471-09ED-4549-80C1-92CE4FBC8799}">
      <dgm:prSet phldrT="[Text]"/>
      <dgm:spPr/>
      <dgm:t>
        <a:bodyPr/>
        <a:lstStyle/>
        <a:p>
          <a:r>
            <a:rPr lang="en-GB" dirty="0" smtClean="0">
              <a:solidFill>
                <a:schemeClr val="tx1"/>
              </a:solidFill>
            </a:rPr>
            <a:t>Department of Occupational Therapy, University School of Nursing and Occupational Therapy of </a:t>
          </a:r>
          <a:r>
            <a:rPr lang="en-GB" dirty="0" err="1" smtClean="0">
              <a:solidFill>
                <a:schemeClr val="tx1"/>
              </a:solidFill>
            </a:rPr>
            <a:t>Terrassa</a:t>
          </a:r>
          <a:r>
            <a:rPr lang="en-GB" dirty="0" smtClean="0">
              <a:solidFill>
                <a:schemeClr val="tx1"/>
              </a:solidFill>
            </a:rPr>
            <a:t>, </a:t>
          </a:r>
          <a:r>
            <a:rPr lang="en-GB" dirty="0" smtClean="0"/>
            <a:t>Autonomous University of Barcelona (EUIT-UAB).</a:t>
          </a:r>
          <a:endParaRPr lang="en-US" dirty="0"/>
        </a:p>
      </dgm:t>
    </dgm:pt>
    <dgm:pt modelId="{34BB26CD-8765-EC45-9B85-BF789CD032FA}" type="parTrans" cxnId="{8C62EC23-80BC-6640-93B6-9C40C13FF8B8}">
      <dgm:prSet/>
      <dgm:spPr/>
      <dgm:t>
        <a:bodyPr/>
        <a:lstStyle/>
        <a:p>
          <a:endParaRPr lang="en-US"/>
        </a:p>
      </dgm:t>
    </dgm:pt>
    <dgm:pt modelId="{0122C06C-3AB3-3B42-A87C-8188F4602400}" type="sibTrans" cxnId="{8C62EC23-80BC-6640-93B6-9C40C13FF8B8}">
      <dgm:prSet/>
      <dgm:spPr/>
      <dgm:t>
        <a:bodyPr/>
        <a:lstStyle/>
        <a:p>
          <a:endParaRPr lang="en-US"/>
        </a:p>
      </dgm:t>
    </dgm:pt>
    <dgm:pt modelId="{539FD128-EC59-E943-8986-5F11F1D7B696}">
      <dgm:prSet phldrT="[Text]"/>
      <dgm:spPr/>
      <dgm:t>
        <a:bodyPr/>
        <a:lstStyle/>
        <a:p>
          <a:r>
            <a:rPr lang="en-GB" dirty="0" err="1" smtClean="0"/>
            <a:t>UVic</a:t>
          </a:r>
          <a:r>
            <a:rPr lang="en-GB" dirty="0" smtClean="0"/>
            <a:t>-UCC (</a:t>
          </a:r>
          <a:r>
            <a:rPr lang="en-GB" dirty="0" err="1" smtClean="0"/>
            <a:t>Center</a:t>
          </a:r>
          <a:r>
            <a:rPr lang="en-GB" dirty="0" smtClean="0"/>
            <a:t> for sanitary and social studies at </a:t>
          </a:r>
          <a:r>
            <a:rPr lang="en-GB" dirty="0" err="1" smtClean="0"/>
            <a:t>UVic</a:t>
          </a:r>
          <a:r>
            <a:rPr lang="en-GB" dirty="0" smtClean="0"/>
            <a:t>-UCC)</a:t>
          </a:r>
          <a:r>
            <a:rPr lang="en-GB" dirty="0" err="1" smtClean="0"/>
            <a:t>Universitat</a:t>
          </a:r>
          <a:r>
            <a:rPr lang="en-GB" dirty="0" smtClean="0"/>
            <a:t> de Vic - </a:t>
          </a:r>
          <a:r>
            <a:rPr lang="en-GB" dirty="0" err="1" smtClean="0"/>
            <a:t>Universitat</a:t>
          </a:r>
          <a:r>
            <a:rPr lang="en-GB" dirty="0" smtClean="0"/>
            <a:t> Central de </a:t>
          </a:r>
          <a:r>
            <a:rPr lang="en-GB" dirty="0" err="1" smtClean="0"/>
            <a:t>Catalunya</a:t>
          </a:r>
          <a:r>
            <a:rPr lang="en-GB" dirty="0" smtClean="0"/>
            <a:t> Vic, Spain</a:t>
          </a:r>
          <a:endParaRPr lang="en-US" dirty="0"/>
        </a:p>
      </dgm:t>
    </dgm:pt>
    <dgm:pt modelId="{7A454B9C-537A-4C4B-A746-B5D855019BFB}" type="parTrans" cxnId="{4F4746FB-9668-ED4A-AE54-B96628E866AA}">
      <dgm:prSet/>
      <dgm:spPr/>
      <dgm:t>
        <a:bodyPr/>
        <a:lstStyle/>
        <a:p>
          <a:endParaRPr lang="en-US"/>
        </a:p>
      </dgm:t>
    </dgm:pt>
    <dgm:pt modelId="{D5B17D4E-322B-B54D-AD7E-1494828ACB7A}" type="sibTrans" cxnId="{4F4746FB-9668-ED4A-AE54-B96628E866AA}">
      <dgm:prSet/>
      <dgm:spPr/>
      <dgm:t>
        <a:bodyPr/>
        <a:lstStyle/>
        <a:p>
          <a:endParaRPr lang="en-US"/>
        </a:p>
      </dgm:t>
    </dgm:pt>
    <dgm:pt modelId="{F566BF99-2AE1-2C4C-8799-9ADFFC33686D}" type="pres">
      <dgm:prSet presAssocID="{F66AAF82-AE08-FD4F-A0AC-731FBC3168B0}" presName="vert0" presStyleCnt="0">
        <dgm:presLayoutVars>
          <dgm:dir/>
          <dgm:animOne val="branch"/>
          <dgm:animLvl val="lvl"/>
        </dgm:presLayoutVars>
      </dgm:prSet>
      <dgm:spPr/>
      <dgm:t>
        <a:bodyPr/>
        <a:lstStyle/>
        <a:p>
          <a:endParaRPr lang="en-US"/>
        </a:p>
      </dgm:t>
    </dgm:pt>
    <dgm:pt modelId="{F721DB0D-1922-FA41-A003-AE0673D4898B}" type="pres">
      <dgm:prSet presAssocID="{7411F5E8-FEB0-534B-9D28-9465F45F9A60}" presName="thickLine" presStyleLbl="alignNode1" presStyleIdx="0" presStyleCnt="1"/>
      <dgm:spPr/>
    </dgm:pt>
    <dgm:pt modelId="{136D3B8B-9B39-FC4D-8C76-916C0254475E}" type="pres">
      <dgm:prSet presAssocID="{7411F5E8-FEB0-534B-9D28-9465F45F9A60}" presName="horz1" presStyleCnt="0"/>
      <dgm:spPr/>
    </dgm:pt>
    <dgm:pt modelId="{EF6094BD-8783-D04E-9D48-AF18C23C9645}" type="pres">
      <dgm:prSet presAssocID="{7411F5E8-FEB0-534B-9D28-9465F45F9A60}" presName="tx1" presStyleLbl="revTx" presStyleIdx="0" presStyleCnt="4"/>
      <dgm:spPr/>
      <dgm:t>
        <a:bodyPr/>
        <a:lstStyle/>
        <a:p>
          <a:endParaRPr lang="en-US"/>
        </a:p>
      </dgm:t>
    </dgm:pt>
    <dgm:pt modelId="{A4606077-BD5F-BC4D-BEFA-643FEE007DD8}" type="pres">
      <dgm:prSet presAssocID="{7411F5E8-FEB0-534B-9D28-9465F45F9A60}" presName="vert1" presStyleCnt="0"/>
      <dgm:spPr/>
    </dgm:pt>
    <dgm:pt modelId="{2973C7B1-D3AB-104D-96B2-A338F387B3C0}" type="pres">
      <dgm:prSet presAssocID="{0BB04D73-F311-5248-897D-B697E49FBA89}" presName="vertSpace2a" presStyleCnt="0"/>
      <dgm:spPr/>
    </dgm:pt>
    <dgm:pt modelId="{6230A64A-9926-B04E-A4DA-452B722FC53B}" type="pres">
      <dgm:prSet presAssocID="{0BB04D73-F311-5248-897D-B697E49FBA89}" presName="horz2" presStyleCnt="0"/>
      <dgm:spPr/>
    </dgm:pt>
    <dgm:pt modelId="{E6D69BAE-54D5-4D47-888B-47FEBADE0C77}" type="pres">
      <dgm:prSet presAssocID="{0BB04D73-F311-5248-897D-B697E49FBA89}" presName="horzSpace2" presStyleCnt="0"/>
      <dgm:spPr/>
    </dgm:pt>
    <dgm:pt modelId="{AFA64A9B-5A18-174B-84D9-D92118263886}" type="pres">
      <dgm:prSet presAssocID="{0BB04D73-F311-5248-897D-B697E49FBA89}" presName="tx2" presStyleLbl="revTx" presStyleIdx="1" presStyleCnt="4"/>
      <dgm:spPr/>
      <dgm:t>
        <a:bodyPr/>
        <a:lstStyle/>
        <a:p>
          <a:endParaRPr lang="en-US"/>
        </a:p>
      </dgm:t>
    </dgm:pt>
    <dgm:pt modelId="{8907E03A-ADAD-204B-990C-9CFD44CE2B76}" type="pres">
      <dgm:prSet presAssocID="{0BB04D73-F311-5248-897D-B697E49FBA89}" presName="vert2" presStyleCnt="0"/>
      <dgm:spPr/>
    </dgm:pt>
    <dgm:pt modelId="{97F40CED-2168-B24A-927C-AAB15430FB07}" type="pres">
      <dgm:prSet presAssocID="{0BB04D73-F311-5248-897D-B697E49FBA89}" presName="thinLine2b" presStyleLbl="callout" presStyleIdx="0" presStyleCnt="3"/>
      <dgm:spPr/>
    </dgm:pt>
    <dgm:pt modelId="{0FE93096-CF1C-8340-877E-CA2DC0D26C2B}" type="pres">
      <dgm:prSet presAssocID="{0BB04D73-F311-5248-897D-B697E49FBA89}" presName="vertSpace2b" presStyleCnt="0"/>
      <dgm:spPr/>
    </dgm:pt>
    <dgm:pt modelId="{256ABC66-FC6D-3048-B850-6E9453787249}" type="pres">
      <dgm:prSet presAssocID="{C85F4471-09ED-4549-80C1-92CE4FBC8799}" presName="horz2" presStyleCnt="0"/>
      <dgm:spPr/>
    </dgm:pt>
    <dgm:pt modelId="{23C27C73-FB37-BC46-9FFB-3E89F5F5782B}" type="pres">
      <dgm:prSet presAssocID="{C85F4471-09ED-4549-80C1-92CE4FBC8799}" presName="horzSpace2" presStyleCnt="0"/>
      <dgm:spPr/>
    </dgm:pt>
    <dgm:pt modelId="{09406FAA-FDFF-3D42-8E18-60DD4E80E90B}" type="pres">
      <dgm:prSet presAssocID="{C85F4471-09ED-4549-80C1-92CE4FBC8799}" presName="tx2" presStyleLbl="revTx" presStyleIdx="2" presStyleCnt="4"/>
      <dgm:spPr/>
      <dgm:t>
        <a:bodyPr/>
        <a:lstStyle/>
        <a:p>
          <a:endParaRPr lang="en-US"/>
        </a:p>
      </dgm:t>
    </dgm:pt>
    <dgm:pt modelId="{DDCC143A-F543-DD46-9028-6D29DB436F79}" type="pres">
      <dgm:prSet presAssocID="{C85F4471-09ED-4549-80C1-92CE4FBC8799}" presName="vert2" presStyleCnt="0"/>
      <dgm:spPr/>
    </dgm:pt>
    <dgm:pt modelId="{383EE6B0-B198-0640-AD21-0524508CC275}" type="pres">
      <dgm:prSet presAssocID="{C85F4471-09ED-4549-80C1-92CE4FBC8799}" presName="thinLine2b" presStyleLbl="callout" presStyleIdx="1" presStyleCnt="3"/>
      <dgm:spPr/>
    </dgm:pt>
    <dgm:pt modelId="{97D88CA5-B78A-084F-AB6C-0045EC2EC6FE}" type="pres">
      <dgm:prSet presAssocID="{C85F4471-09ED-4549-80C1-92CE4FBC8799}" presName="vertSpace2b" presStyleCnt="0"/>
      <dgm:spPr/>
    </dgm:pt>
    <dgm:pt modelId="{174F5343-6E19-9A4D-B714-BB05E8BAAFAC}" type="pres">
      <dgm:prSet presAssocID="{539FD128-EC59-E943-8986-5F11F1D7B696}" presName="horz2" presStyleCnt="0"/>
      <dgm:spPr/>
    </dgm:pt>
    <dgm:pt modelId="{C58C1322-D5B5-BB42-9AD0-7916624853A7}" type="pres">
      <dgm:prSet presAssocID="{539FD128-EC59-E943-8986-5F11F1D7B696}" presName="horzSpace2" presStyleCnt="0"/>
      <dgm:spPr/>
    </dgm:pt>
    <dgm:pt modelId="{D58AF888-ECD1-594C-83E1-772058C807E0}" type="pres">
      <dgm:prSet presAssocID="{539FD128-EC59-E943-8986-5F11F1D7B696}" presName="tx2" presStyleLbl="revTx" presStyleIdx="3" presStyleCnt="4"/>
      <dgm:spPr/>
      <dgm:t>
        <a:bodyPr/>
        <a:lstStyle/>
        <a:p>
          <a:endParaRPr lang="en-US"/>
        </a:p>
      </dgm:t>
    </dgm:pt>
    <dgm:pt modelId="{E4831ABD-959F-E04E-A35C-5DD5069CDAEF}" type="pres">
      <dgm:prSet presAssocID="{539FD128-EC59-E943-8986-5F11F1D7B696}" presName="vert2" presStyleCnt="0"/>
      <dgm:spPr/>
    </dgm:pt>
    <dgm:pt modelId="{014A5DBF-BC35-0F46-A896-E4E7AFEBAFF4}" type="pres">
      <dgm:prSet presAssocID="{539FD128-EC59-E943-8986-5F11F1D7B696}" presName="thinLine2b" presStyleLbl="callout" presStyleIdx="2" presStyleCnt="3"/>
      <dgm:spPr/>
    </dgm:pt>
    <dgm:pt modelId="{C5B0E8DB-703A-8741-8E98-C9B9D0403958}" type="pres">
      <dgm:prSet presAssocID="{539FD128-EC59-E943-8986-5F11F1D7B696}" presName="vertSpace2b" presStyleCnt="0"/>
      <dgm:spPr/>
    </dgm:pt>
  </dgm:ptLst>
  <dgm:cxnLst>
    <dgm:cxn modelId="{78F407A7-4A58-0943-A8C6-6ADCA30E9D04}" srcId="{F66AAF82-AE08-FD4F-A0AC-731FBC3168B0}" destId="{7411F5E8-FEB0-534B-9D28-9465F45F9A60}" srcOrd="0" destOrd="0" parTransId="{B9BD6A94-4D94-294F-A0B1-F8860DA6C950}" sibTransId="{0B4807DA-9AF4-7C4C-8781-2AC3EC7BC3E1}"/>
    <dgm:cxn modelId="{EF95E564-2311-D442-9A6E-DD059B4BC5CA}" type="presOf" srcId="{0BB04D73-F311-5248-897D-B697E49FBA89}" destId="{AFA64A9B-5A18-174B-84D9-D92118263886}" srcOrd="0" destOrd="0" presId="urn:microsoft.com/office/officeart/2008/layout/LinedList"/>
    <dgm:cxn modelId="{77CD28C2-ED5E-614B-BE29-32B5EDF0D21F}" type="presOf" srcId="{7411F5E8-FEB0-534B-9D28-9465F45F9A60}" destId="{EF6094BD-8783-D04E-9D48-AF18C23C9645}" srcOrd="0" destOrd="0" presId="urn:microsoft.com/office/officeart/2008/layout/LinedList"/>
    <dgm:cxn modelId="{9D7807FD-D739-2A4F-BF42-649AA959A106}" type="presOf" srcId="{539FD128-EC59-E943-8986-5F11F1D7B696}" destId="{D58AF888-ECD1-594C-83E1-772058C807E0}" srcOrd="0" destOrd="0" presId="urn:microsoft.com/office/officeart/2008/layout/LinedList"/>
    <dgm:cxn modelId="{B5FD38D6-699F-7A45-9372-3895781DFFBF}" type="presOf" srcId="{C85F4471-09ED-4549-80C1-92CE4FBC8799}" destId="{09406FAA-FDFF-3D42-8E18-60DD4E80E90B}" srcOrd="0" destOrd="0" presId="urn:microsoft.com/office/officeart/2008/layout/LinedList"/>
    <dgm:cxn modelId="{8C62EC23-80BC-6640-93B6-9C40C13FF8B8}" srcId="{7411F5E8-FEB0-534B-9D28-9465F45F9A60}" destId="{C85F4471-09ED-4549-80C1-92CE4FBC8799}" srcOrd="1" destOrd="0" parTransId="{34BB26CD-8765-EC45-9B85-BF789CD032FA}" sibTransId="{0122C06C-3AB3-3B42-A87C-8188F4602400}"/>
    <dgm:cxn modelId="{EABABE7B-7821-BA49-A335-0AC369B94E90}" type="presOf" srcId="{F66AAF82-AE08-FD4F-A0AC-731FBC3168B0}" destId="{F566BF99-2AE1-2C4C-8799-9ADFFC33686D}" srcOrd="0" destOrd="0" presId="urn:microsoft.com/office/officeart/2008/layout/LinedList"/>
    <dgm:cxn modelId="{4F4746FB-9668-ED4A-AE54-B96628E866AA}" srcId="{7411F5E8-FEB0-534B-9D28-9465F45F9A60}" destId="{539FD128-EC59-E943-8986-5F11F1D7B696}" srcOrd="2" destOrd="0" parTransId="{7A454B9C-537A-4C4B-A746-B5D855019BFB}" sibTransId="{D5B17D4E-322B-B54D-AD7E-1494828ACB7A}"/>
    <dgm:cxn modelId="{6E0D841B-BAA8-C44C-9BBE-DB3B86FF9C54}" srcId="{7411F5E8-FEB0-534B-9D28-9465F45F9A60}" destId="{0BB04D73-F311-5248-897D-B697E49FBA89}" srcOrd="0" destOrd="0" parTransId="{78F8AECC-314D-3D45-BC75-90CC54B7B103}" sibTransId="{9E7D90E3-6671-354B-AC15-9AAE4A532473}"/>
    <dgm:cxn modelId="{4332CF54-7FE9-B44F-A126-30142E0DAB40}" type="presParOf" srcId="{F566BF99-2AE1-2C4C-8799-9ADFFC33686D}" destId="{F721DB0D-1922-FA41-A003-AE0673D4898B}" srcOrd="0" destOrd="0" presId="urn:microsoft.com/office/officeart/2008/layout/LinedList"/>
    <dgm:cxn modelId="{386F4BF0-6221-0844-AA6F-259571B6483C}" type="presParOf" srcId="{F566BF99-2AE1-2C4C-8799-9ADFFC33686D}" destId="{136D3B8B-9B39-FC4D-8C76-916C0254475E}" srcOrd="1" destOrd="0" presId="urn:microsoft.com/office/officeart/2008/layout/LinedList"/>
    <dgm:cxn modelId="{6EA3F40F-735C-4340-BE03-A41E54A76922}" type="presParOf" srcId="{136D3B8B-9B39-FC4D-8C76-916C0254475E}" destId="{EF6094BD-8783-D04E-9D48-AF18C23C9645}" srcOrd="0" destOrd="0" presId="urn:microsoft.com/office/officeart/2008/layout/LinedList"/>
    <dgm:cxn modelId="{CF2BE7B8-230A-5642-AB3E-66BFEA9A39AE}" type="presParOf" srcId="{136D3B8B-9B39-FC4D-8C76-916C0254475E}" destId="{A4606077-BD5F-BC4D-BEFA-643FEE007DD8}" srcOrd="1" destOrd="0" presId="urn:microsoft.com/office/officeart/2008/layout/LinedList"/>
    <dgm:cxn modelId="{D095DF9E-F22F-8B4B-B9FE-4EA3FC2323CD}" type="presParOf" srcId="{A4606077-BD5F-BC4D-BEFA-643FEE007DD8}" destId="{2973C7B1-D3AB-104D-96B2-A338F387B3C0}" srcOrd="0" destOrd="0" presId="urn:microsoft.com/office/officeart/2008/layout/LinedList"/>
    <dgm:cxn modelId="{9F2811E0-AD02-0F4D-9050-F08F3077BE70}" type="presParOf" srcId="{A4606077-BD5F-BC4D-BEFA-643FEE007DD8}" destId="{6230A64A-9926-B04E-A4DA-452B722FC53B}" srcOrd="1" destOrd="0" presId="urn:microsoft.com/office/officeart/2008/layout/LinedList"/>
    <dgm:cxn modelId="{C6E85191-5D32-2F4C-87E6-BCF2455691A4}" type="presParOf" srcId="{6230A64A-9926-B04E-A4DA-452B722FC53B}" destId="{E6D69BAE-54D5-4D47-888B-47FEBADE0C77}" srcOrd="0" destOrd="0" presId="urn:microsoft.com/office/officeart/2008/layout/LinedList"/>
    <dgm:cxn modelId="{DE922289-393C-C643-94E5-AC17BB7B18A4}" type="presParOf" srcId="{6230A64A-9926-B04E-A4DA-452B722FC53B}" destId="{AFA64A9B-5A18-174B-84D9-D92118263886}" srcOrd="1" destOrd="0" presId="urn:microsoft.com/office/officeart/2008/layout/LinedList"/>
    <dgm:cxn modelId="{6E186BA6-B75F-F547-9F65-9E34674B1286}" type="presParOf" srcId="{6230A64A-9926-B04E-A4DA-452B722FC53B}" destId="{8907E03A-ADAD-204B-990C-9CFD44CE2B76}" srcOrd="2" destOrd="0" presId="urn:microsoft.com/office/officeart/2008/layout/LinedList"/>
    <dgm:cxn modelId="{5F0D4FBA-D429-B14B-B2BA-9AFB825053EE}" type="presParOf" srcId="{A4606077-BD5F-BC4D-BEFA-643FEE007DD8}" destId="{97F40CED-2168-B24A-927C-AAB15430FB07}" srcOrd="2" destOrd="0" presId="urn:microsoft.com/office/officeart/2008/layout/LinedList"/>
    <dgm:cxn modelId="{29BB2195-9B36-5C4D-B244-CF56A700ADDF}" type="presParOf" srcId="{A4606077-BD5F-BC4D-BEFA-643FEE007DD8}" destId="{0FE93096-CF1C-8340-877E-CA2DC0D26C2B}" srcOrd="3" destOrd="0" presId="urn:microsoft.com/office/officeart/2008/layout/LinedList"/>
    <dgm:cxn modelId="{73F632B5-05E0-FF43-B0FE-8D40E9FB4ED2}" type="presParOf" srcId="{A4606077-BD5F-BC4D-BEFA-643FEE007DD8}" destId="{256ABC66-FC6D-3048-B850-6E9453787249}" srcOrd="4" destOrd="0" presId="urn:microsoft.com/office/officeart/2008/layout/LinedList"/>
    <dgm:cxn modelId="{7F689702-9629-4D41-966A-5F9324E552B4}" type="presParOf" srcId="{256ABC66-FC6D-3048-B850-6E9453787249}" destId="{23C27C73-FB37-BC46-9FFB-3E89F5F5782B}" srcOrd="0" destOrd="0" presId="urn:microsoft.com/office/officeart/2008/layout/LinedList"/>
    <dgm:cxn modelId="{349E2920-866E-E540-99A3-80FFDF8DDE4C}" type="presParOf" srcId="{256ABC66-FC6D-3048-B850-6E9453787249}" destId="{09406FAA-FDFF-3D42-8E18-60DD4E80E90B}" srcOrd="1" destOrd="0" presId="urn:microsoft.com/office/officeart/2008/layout/LinedList"/>
    <dgm:cxn modelId="{13DBAD84-F5D8-AC4C-ADE7-DFE73E06FF14}" type="presParOf" srcId="{256ABC66-FC6D-3048-B850-6E9453787249}" destId="{DDCC143A-F543-DD46-9028-6D29DB436F79}" srcOrd="2" destOrd="0" presId="urn:microsoft.com/office/officeart/2008/layout/LinedList"/>
    <dgm:cxn modelId="{4A9B5819-985C-6946-9ABC-D3C65A9CD047}" type="presParOf" srcId="{A4606077-BD5F-BC4D-BEFA-643FEE007DD8}" destId="{383EE6B0-B198-0640-AD21-0524508CC275}" srcOrd="5" destOrd="0" presId="urn:microsoft.com/office/officeart/2008/layout/LinedList"/>
    <dgm:cxn modelId="{1AB3CC74-28A8-3646-8F5C-B5FE3866225F}" type="presParOf" srcId="{A4606077-BD5F-BC4D-BEFA-643FEE007DD8}" destId="{97D88CA5-B78A-084F-AB6C-0045EC2EC6FE}" srcOrd="6" destOrd="0" presId="urn:microsoft.com/office/officeart/2008/layout/LinedList"/>
    <dgm:cxn modelId="{9A90B9FE-E9A7-614E-99B1-7513D26E6955}" type="presParOf" srcId="{A4606077-BD5F-BC4D-BEFA-643FEE007DD8}" destId="{174F5343-6E19-9A4D-B714-BB05E8BAAFAC}" srcOrd="7" destOrd="0" presId="urn:microsoft.com/office/officeart/2008/layout/LinedList"/>
    <dgm:cxn modelId="{E354F256-9EA3-6543-BF6A-3778C30CAD13}" type="presParOf" srcId="{174F5343-6E19-9A4D-B714-BB05E8BAAFAC}" destId="{C58C1322-D5B5-BB42-9AD0-7916624853A7}" srcOrd="0" destOrd="0" presId="urn:microsoft.com/office/officeart/2008/layout/LinedList"/>
    <dgm:cxn modelId="{79382C3F-AF27-EF4B-A9EA-721411040312}" type="presParOf" srcId="{174F5343-6E19-9A4D-B714-BB05E8BAAFAC}" destId="{D58AF888-ECD1-594C-83E1-772058C807E0}" srcOrd="1" destOrd="0" presId="urn:microsoft.com/office/officeart/2008/layout/LinedList"/>
    <dgm:cxn modelId="{A0322229-EE32-F249-B813-17270F4E89AE}" type="presParOf" srcId="{174F5343-6E19-9A4D-B714-BB05E8BAAFAC}" destId="{E4831ABD-959F-E04E-A35C-5DD5069CDAEF}" srcOrd="2" destOrd="0" presId="urn:microsoft.com/office/officeart/2008/layout/LinedList"/>
    <dgm:cxn modelId="{E41192F2-2231-A449-B8B3-C395ED989A83}" type="presParOf" srcId="{A4606077-BD5F-BC4D-BEFA-643FEE007DD8}" destId="{014A5DBF-BC35-0F46-A896-E4E7AFEBAFF4}" srcOrd="8" destOrd="0" presId="urn:microsoft.com/office/officeart/2008/layout/LinedList"/>
    <dgm:cxn modelId="{53313ACA-8548-2C44-BD40-9BC54FA66955}" type="presParOf" srcId="{A4606077-BD5F-BC4D-BEFA-643FEE007DD8}" destId="{C5B0E8DB-703A-8741-8E98-C9B9D0403958}"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6DB6D-2DE1-414A-B3A0-761A7BFAF52F}" type="doc">
      <dgm:prSet loTypeId="urn:microsoft.com/office/officeart/2008/layout/BubblePictureList" loCatId="" qsTypeId="urn:microsoft.com/office/officeart/2005/8/quickstyle/simple4" qsCatId="simple" csTypeId="urn:microsoft.com/office/officeart/2005/8/colors/accent1_2" csCatId="accent1" phldr="1"/>
      <dgm:spPr/>
      <dgm:t>
        <a:bodyPr/>
        <a:lstStyle/>
        <a:p>
          <a:endParaRPr lang="en-US"/>
        </a:p>
      </dgm:t>
    </dgm:pt>
    <dgm:pt modelId="{928F3E80-F666-634E-8EC2-BCD11DFE38CC}">
      <dgm:prSet phldrT="[Text]"/>
      <dgm:spPr/>
      <dgm:t>
        <a:bodyPr/>
        <a:lstStyle/>
        <a:p>
          <a:r>
            <a:rPr lang="en-US" dirty="0" smtClean="0"/>
            <a:t>PWDs – in protected Environment /Job Candidate</a:t>
          </a:r>
          <a:endParaRPr lang="en-US" dirty="0"/>
        </a:p>
      </dgm:t>
    </dgm:pt>
    <dgm:pt modelId="{B9D6DAC5-02EC-9F4B-8401-E8CDC63E12E3}" type="parTrans" cxnId="{53E4550F-7ED0-B24C-A2D6-C12FD7F1715E}">
      <dgm:prSet/>
      <dgm:spPr/>
      <dgm:t>
        <a:bodyPr/>
        <a:lstStyle/>
        <a:p>
          <a:endParaRPr lang="en-US"/>
        </a:p>
      </dgm:t>
    </dgm:pt>
    <dgm:pt modelId="{7D4A6903-8014-A142-AD06-4902DF556FEA}" type="sibTrans" cxnId="{53E4550F-7ED0-B24C-A2D6-C12FD7F1715E}">
      <dgm:prSet/>
      <dgm:spPr/>
      <dgm:t>
        <a:bodyPr/>
        <a:lstStyle/>
        <a:p>
          <a:endParaRPr lang="en-US"/>
        </a:p>
      </dgm:t>
    </dgm:pt>
    <dgm:pt modelId="{5E666202-D1C8-ED49-917C-65999EC5A1D9}">
      <dgm:prSet phldrT="[Text]"/>
      <dgm:spPr/>
      <dgm:t>
        <a:bodyPr/>
        <a:lstStyle/>
        <a:p>
          <a:r>
            <a:rPr lang="en-US" dirty="0" smtClean="0"/>
            <a:t>Job Coach </a:t>
          </a:r>
          <a:endParaRPr lang="en-US" dirty="0"/>
        </a:p>
      </dgm:t>
    </dgm:pt>
    <dgm:pt modelId="{E0E3948C-E5EF-6C45-8389-36856CCFFA9B}" type="parTrans" cxnId="{A0E8AF5F-3911-F54B-9CE5-A62AE500480E}">
      <dgm:prSet/>
      <dgm:spPr/>
      <dgm:t>
        <a:bodyPr/>
        <a:lstStyle/>
        <a:p>
          <a:endParaRPr lang="en-US"/>
        </a:p>
      </dgm:t>
    </dgm:pt>
    <dgm:pt modelId="{8499520B-A15B-D44A-9AC4-A4A0ADF1EE49}" type="sibTrans" cxnId="{A0E8AF5F-3911-F54B-9CE5-A62AE500480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BABAC27A-B870-2741-B5F1-6EE37C59ACEF}">
      <dgm:prSet phldrT="[Text]"/>
      <dgm:spPr/>
      <dgm:t>
        <a:bodyPr/>
        <a:lstStyle/>
        <a:p>
          <a:r>
            <a:rPr lang="en-US" dirty="0" smtClean="0"/>
            <a:t>Students (Psychology/Social Work)</a:t>
          </a:r>
          <a:endParaRPr lang="en-US" dirty="0"/>
        </a:p>
      </dgm:t>
    </dgm:pt>
    <dgm:pt modelId="{C9519FB2-F1A8-7D44-B757-4C04ECA1C12A}" type="parTrans" cxnId="{A13CA2DB-0E53-194A-8609-D2561C9E2710}">
      <dgm:prSet/>
      <dgm:spPr/>
      <dgm:t>
        <a:bodyPr/>
        <a:lstStyle/>
        <a:p>
          <a:endParaRPr lang="en-US"/>
        </a:p>
      </dgm:t>
    </dgm:pt>
    <dgm:pt modelId="{6C8D0EA6-D6B5-9E49-A017-76E1A69370F4}" type="sibTrans" cxnId="{A13CA2DB-0E53-194A-8609-D2561C9E2710}">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1902AD94-2BC6-BA42-9ACA-5E8857B94ECF}">
      <dgm:prSet phldrT="[Text]"/>
      <dgm:spPr/>
      <dgm:t>
        <a:bodyPr/>
        <a:lstStyle/>
        <a:p>
          <a:r>
            <a:rPr lang="en-US" dirty="0" smtClean="0"/>
            <a:t>Craft Teacher</a:t>
          </a:r>
          <a:endParaRPr lang="en-US" dirty="0"/>
        </a:p>
      </dgm:t>
    </dgm:pt>
    <dgm:pt modelId="{4838E5CB-84DE-8A45-B366-C996BC1F260F}" type="parTrans" cxnId="{DD300B22-ABE6-E649-8DCD-4A47408715F1}">
      <dgm:prSet/>
      <dgm:spPr/>
      <dgm:t>
        <a:bodyPr/>
        <a:lstStyle/>
        <a:p>
          <a:endParaRPr lang="en-US"/>
        </a:p>
      </dgm:t>
    </dgm:pt>
    <dgm:pt modelId="{CE3C5F1C-6895-2C40-A42A-E63E9856C30F}" type="sibTrans" cxnId="{DD300B22-ABE6-E649-8DCD-4A47408715F1}">
      <dgm:prSet/>
      <dgm:spPr/>
      <dgm:t>
        <a:bodyPr/>
        <a:lstStyle/>
        <a:p>
          <a:endParaRPr lang="en-US"/>
        </a:p>
      </dgm:t>
    </dgm:pt>
    <dgm:pt modelId="{43824460-9FF9-7B45-9F3C-4FA49DFC0108}">
      <dgm:prSet phldrT="[Text]"/>
      <dgm:spPr/>
      <dgm:t>
        <a:bodyPr/>
        <a:lstStyle/>
        <a:p>
          <a:r>
            <a:rPr lang="en-US" dirty="0" smtClean="0"/>
            <a:t>Supervisors/Researchers – Psychology and Social Work</a:t>
          </a:r>
          <a:endParaRPr lang="en-US" dirty="0"/>
        </a:p>
      </dgm:t>
    </dgm:pt>
    <dgm:pt modelId="{50F8CF36-2237-6644-84CF-9ECCC7AF23F8}" type="parTrans" cxnId="{6D205E17-7A3D-0649-87D2-CC4D7E74A303}">
      <dgm:prSet/>
      <dgm:spPr/>
      <dgm:t>
        <a:bodyPr/>
        <a:lstStyle/>
        <a:p>
          <a:endParaRPr lang="en-US"/>
        </a:p>
      </dgm:t>
    </dgm:pt>
    <dgm:pt modelId="{07A6C0B8-0266-A14E-BF71-38A27CED62AD}" type="sibTrans" cxnId="{6D205E17-7A3D-0649-87D2-CC4D7E74A303}">
      <dgm:prSet/>
      <dgm:spPr/>
      <dgm:t>
        <a:bodyPr/>
        <a:lstStyle/>
        <a:p>
          <a:endParaRPr lang="en-US"/>
        </a:p>
      </dgm:t>
    </dgm:pt>
    <dgm:pt modelId="{86E7A31F-41E0-1948-AF8D-59EA526DF457}" type="pres">
      <dgm:prSet presAssocID="{4046DB6D-2DE1-414A-B3A0-761A7BFAF52F}" presName="Name0" presStyleCnt="0">
        <dgm:presLayoutVars>
          <dgm:chMax val="8"/>
          <dgm:chPref val="8"/>
          <dgm:dir/>
        </dgm:presLayoutVars>
      </dgm:prSet>
      <dgm:spPr/>
      <dgm:t>
        <a:bodyPr/>
        <a:lstStyle/>
        <a:p>
          <a:endParaRPr lang="en-US"/>
        </a:p>
      </dgm:t>
    </dgm:pt>
    <dgm:pt modelId="{44A8438F-20C7-3E4C-BF36-CA416C6A96B5}" type="pres">
      <dgm:prSet presAssocID="{928F3E80-F666-634E-8EC2-BCD11DFE38CC}" presName="parent_text_1" presStyleLbl="revTx" presStyleIdx="0" presStyleCnt="5">
        <dgm:presLayoutVars>
          <dgm:chMax val="0"/>
          <dgm:chPref val="0"/>
          <dgm:bulletEnabled val="1"/>
        </dgm:presLayoutVars>
      </dgm:prSet>
      <dgm:spPr/>
      <dgm:t>
        <a:bodyPr/>
        <a:lstStyle/>
        <a:p>
          <a:endParaRPr lang="en-US"/>
        </a:p>
      </dgm:t>
    </dgm:pt>
    <dgm:pt modelId="{A9AA6231-142C-A841-9F7A-230F6CE8C569}" type="pres">
      <dgm:prSet presAssocID="{928F3E80-F666-634E-8EC2-BCD11DFE38CC}" presName="image_accent_1" presStyleCnt="0"/>
      <dgm:spPr/>
    </dgm:pt>
    <dgm:pt modelId="{9E9C5449-CE48-F740-8B57-0D65E66D77DB}" type="pres">
      <dgm:prSet presAssocID="{928F3E80-F666-634E-8EC2-BCD11DFE38CC}" presName="imageAccentRepeatNode" presStyleLbl="alignNode1" presStyleIdx="0" presStyleCnt="9"/>
      <dgm:spPr/>
    </dgm:pt>
    <dgm:pt modelId="{10C73DB5-71F2-6146-A9DA-F6291E1F618E}" type="pres">
      <dgm:prSet presAssocID="{928F3E80-F666-634E-8EC2-BCD11DFE38CC}" presName="accent_1" presStyleLbl="alignNode1" presStyleIdx="1" presStyleCnt="9"/>
      <dgm:spPr/>
    </dgm:pt>
    <dgm:pt modelId="{F05B88BE-1F03-2144-AD45-F887D6309BAE}" type="pres">
      <dgm:prSet presAssocID="{7D4A6903-8014-A142-AD06-4902DF556FEA}" presName="image_1" presStyleCnt="0"/>
      <dgm:spPr/>
    </dgm:pt>
    <dgm:pt modelId="{4460BA01-0008-864F-ABD5-36507DECFE63}" type="pres">
      <dgm:prSet presAssocID="{7D4A6903-8014-A142-AD06-4902DF556FEA}" presName="imageRepeatNode" presStyleLbl="fgImgPlace1" presStyleIdx="0" presStyleCnt="5"/>
      <dgm:spPr/>
      <dgm:t>
        <a:bodyPr/>
        <a:lstStyle/>
        <a:p>
          <a:endParaRPr lang="en-US"/>
        </a:p>
      </dgm:t>
    </dgm:pt>
    <dgm:pt modelId="{47B3526D-7D9C-CD45-A521-AE0E4C0EE330}" type="pres">
      <dgm:prSet presAssocID="{5E666202-D1C8-ED49-917C-65999EC5A1D9}" presName="parent_text_2" presStyleLbl="revTx" presStyleIdx="1" presStyleCnt="5" custScaleX="73507">
        <dgm:presLayoutVars>
          <dgm:chMax val="0"/>
          <dgm:chPref val="0"/>
          <dgm:bulletEnabled val="1"/>
        </dgm:presLayoutVars>
      </dgm:prSet>
      <dgm:spPr/>
      <dgm:t>
        <a:bodyPr/>
        <a:lstStyle/>
        <a:p>
          <a:endParaRPr lang="en-US"/>
        </a:p>
      </dgm:t>
    </dgm:pt>
    <dgm:pt modelId="{9862F8BF-A046-9144-A73D-326CE6CED4A2}" type="pres">
      <dgm:prSet presAssocID="{5E666202-D1C8-ED49-917C-65999EC5A1D9}" presName="image_accent_2" presStyleCnt="0"/>
      <dgm:spPr/>
    </dgm:pt>
    <dgm:pt modelId="{B6D4F48C-41FE-9B4B-95D2-67D101FE4851}" type="pres">
      <dgm:prSet presAssocID="{5E666202-D1C8-ED49-917C-65999EC5A1D9}" presName="imageAccentRepeatNode" presStyleLbl="alignNode1" presStyleIdx="2" presStyleCnt="9"/>
      <dgm:spPr/>
    </dgm:pt>
    <dgm:pt modelId="{F6ABA133-0851-934D-B918-DD46BDD7DBBC}" type="pres">
      <dgm:prSet presAssocID="{8499520B-A15B-D44A-9AC4-A4A0ADF1EE49}" presName="image_2" presStyleCnt="0"/>
      <dgm:spPr/>
    </dgm:pt>
    <dgm:pt modelId="{B51B4EA4-BB19-AA40-99FC-55C4A52D1EAF}" type="pres">
      <dgm:prSet presAssocID="{8499520B-A15B-D44A-9AC4-A4A0ADF1EE49}" presName="imageRepeatNode" presStyleLbl="fgImgPlace1" presStyleIdx="1" presStyleCnt="5" custScaleX="232539" custScaleY="229085" custLinFactX="-74555" custLinFactNeighborX="-100000" custLinFactNeighborY="7936"/>
      <dgm:spPr/>
      <dgm:t>
        <a:bodyPr/>
        <a:lstStyle/>
        <a:p>
          <a:endParaRPr lang="en-US"/>
        </a:p>
      </dgm:t>
    </dgm:pt>
    <dgm:pt modelId="{D5FF9B9F-067C-AF46-B4AA-2518F4C4A26B}" type="pres">
      <dgm:prSet presAssocID="{BABAC27A-B870-2741-B5F1-6EE37C59ACEF}" presName="image_accent_3" presStyleCnt="0"/>
      <dgm:spPr/>
    </dgm:pt>
    <dgm:pt modelId="{45578FA1-ACB3-8240-A26A-BA1C33241FFB}" type="pres">
      <dgm:prSet presAssocID="{BABAC27A-B870-2741-B5F1-6EE37C59ACEF}" presName="imageAccentRepeatNode" presStyleLbl="alignNode1" presStyleIdx="3" presStyleCnt="9"/>
      <dgm:spPr/>
    </dgm:pt>
    <dgm:pt modelId="{3E47A74B-F427-6D44-AC4A-82C1A2C63192}" type="pres">
      <dgm:prSet presAssocID="{BABAC27A-B870-2741-B5F1-6EE37C59ACEF}" presName="parent_text_3" presStyleLbl="revTx" presStyleIdx="2" presStyleCnt="5">
        <dgm:presLayoutVars>
          <dgm:chMax val="0"/>
          <dgm:chPref val="0"/>
          <dgm:bulletEnabled val="1"/>
        </dgm:presLayoutVars>
      </dgm:prSet>
      <dgm:spPr/>
      <dgm:t>
        <a:bodyPr/>
        <a:lstStyle/>
        <a:p>
          <a:endParaRPr lang="en-US"/>
        </a:p>
      </dgm:t>
    </dgm:pt>
    <dgm:pt modelId="{F3D81EEA-85A2-8147-90EB-E55619C3B4E5}" type="pres">
      <dgm:prSet presAssocID="{BABAC27A-B870-2741-B5F1-6EE37C59ACEF}" presName="accent_2" presStyleLbl="alignNode1" presStyleIdx="4" presStyleCnt="9"/>
      <dgm:spPr/>
    </dgm:pt>
    <dgm:pt modelId="{B66AB862-7985-564E-8AC2-3CDDFFE087FB}" type="pres">
      <dgm:prSet presAssocID="{BABAC27A-B870-2741-B5F1-6EE37C59ACEF}" presName="accent_3" presStyleLbl="alignNode1" presStyleIdx="5" presStyleCnt="9"/>
      <dgm:spPr/>
    </dgm:pt>
    <dgm:pt modelId="{189B8992-32FA-534C-B650-63B714535349}" type="pres">
      <dgm:prSet presAssocID="{6C8D0EA6-D6B5-9E49-A017-76E1A69370F4}" presName="image_3" presStyleCnt="0"/>
      <dgm:spPr/>
    </dgm:pt>
    <dgm:pt modelId="{488E72DB-38AA-E949-BFFE-256049FBB7EE}" type="pres">
      <dgm:prSet presAssocID="{6C8D0EA6-D6B5-9E49-A017-76E1A69370F4}" presName="imageRepeatNode" presStyleLbl="fgImgPlace1" presStyleIdx="2" presStyleCnt="5"/>
      <dgm:spPr/>
      <dgm:t>
        <a:bodyPr/>
        <a:lstStyle/>
        <a:p>
          <a:endParaRPr lang="en-US"/>
        </a:p>
      </dgm:t>
    </dgm:pt>
    <dgm:pt modelId="{0A5A6ECE-8534-F840-9954-36895694489D}" type="pres">
      <dgm:prSet presAssocID="{1902AD94-2BC6-BA42-9ACA-5E8857B94ECF}" presName="image_accent_4" presStyleCnt="0"/>
      <dgm:spPr/>
    </dgm:pt>
    <dgm:pt modelId="{14B153A4-EB56-E548-8B4E-7BCD33BB4609}" type="pres">
      <dgm:prSet presAssocID="{1902AD94-2BC6-BA42-9ACA-5E8857B94ECF}" presName="imageAccentRepeatNode" presStyleLbl="alignNode1" presStyleIdx="6" presStyleCnt="9"/>
      <dgm:spPr/>
    </dgm:pt>
    <dgm:pt modelId="{2711AEE2-8D15-0949-B1AD-8AB54037587E}" type="pres">
      <dgm:prSet presAssocID="{1902AD94-2BC6-BA42-9ACA-5E8857B94ECF}" presName="parent_text_4" presStyleLbl="revTx" presStyleIdx="3" presStyleCnt="5">
        <dgm:presLayoutVars>
          <dgm:chMax val="0"/>
          <dgm:chPref val="0"/>
          <dgm:bulletEnabled val="1"/>
        </dgm:presLayoutVars>
      </dgm:prSet>
      <dgm:spPr/>
      <dgm:t>
        <a:bodyPr/>
        <a:lstStyle/>
        <a:p>
          <a:endParaRPr lang="en-US"/>
        </a:p>
      </dgm:t>
    </dgm:pt>
    <dgm:pt modelId="{C36828E8-4C6D-194C-9C87-59EF2A0EDFBB}" type="pres">
      <dgm:prSet presAssocID="{1902AD94-2BC6-BA42-9ACA-5E8857B94ECF}" presName="accent_4" presStyleLbl="alignNode1" presStyleIdx="7" presStyleCnt="9"/>
      <dgm:spPr/>
    </dgm:pt>
    <dgm:pt modelId="{547E2AED-D332-FD43-B2DC-BB2CF2FB8CFD}" type="pres">
      <dgm:prSet presAssocID="{CE3C5F1C-6895-2C40-A42A-E63E9856C30F}" presName="image_4" presStyleCnt="0"/>
      <dgm:spPr/>
    </dgm:pt>
    <dgm:pt modelId="{A3C0A0B1-5B2B-BF44-B1A0-A03AD227142F}" type="pres">
      <dgm:prSet presAssocID="{CE3C5F1C-6895-2C40-A42A-E63E9856C30F}" presName="imageRepeatNode" presStyleLbl="fgImgPlace1" presStyleIdx="3" presStyleCnt="5" custScaleX="192142" custScaleY="144872"/>
      <dgm:spPr/>
      <dgm:t>
        <a:bodyPr/>
        <a:lstStyle/>
        <a:p>
          <a:endParaRPr lang="en-US"/>
        </a:p>
      </dgm:t>
    </dgm:pt>
    <dgm:pt modelId="{83B372A5-3EB4-0A48-99D9-104A61463A15}" type="pres">
      <dgm:prSet presAssocID="{43824460-9FF9-7B45-9F3C-4FA49DFC0108}" presName="image_accent_5" presStyleCnt="0"/>
      <dgm:spPr/>
    </dgm:pt>
    <dgm:pt modelId="{21509C73-0A24-C145-89BA-1F4FD7C96C9D}" type="pres">
      <dgm:prSet presAssocID="{43824460-9FF9-7B45-9F3C-4FA49DFC0108}" presName="imageAccentRepeatNode" presStyleLbl="alignNode1" presStyleIdx="8" presStyleCnt="9"/>
      <dgm:spPr/>
    </dgm:pt>
    <dgm:pt modelId="{62A7131A-13AA-7344-B451-AD8438B26503}" type="pres">
      <dgm:prSet presAssocID="{43824460-9FF9-7B45-9F3C-4FA49DFC0108}" presName="parent_text_5" presStyleLbl="revTx" presStyleIdx="4" presStyleCnt="5">
        <dgm:presLayoutVars>
          <dgm:chMax val="0"/>
          <dgm:chPref val="0"/>
          <dgm:bulletEnabled val="1"/>
        </dgm:presLayoutVars>
      </dgm:prSet>
      <dgm:spPr/>
      <dgm:t>
        <a:bodyPr/>
        <a:lstStyle/>
        <a:p>
          <a:endParaRPr lang="en-US"/>
        </a:p>
      </dgm:t>
    </dgm:pt>
    <dgm:pt modelId="{530FFDB3-BFE0-C448-8689-26C460F499C2}" type="pres">
      <dgm:prSet presAssocID="{07A6C0B8-0266-A14E-BF71-38A27CED62AD}" presName="image_5" presStyleCnt="0"/>
      <dgm:spPr/>
    </dgm:pt>
    <dgm:pt modelId="{2E69C856-710A-FA42-A720-FE84DEF99529}" type="pres">
      <dgm:prSet presAssocID="{07A6C0B8-0266-A14E-BF71-38A27CED62AD}" presName="imageRepeatNode" presStyleLbl="fgImgPlace1" presStyleIdx="4" presStyleCnt="5"/>
      <dgm:spPr/>
      <dgm:t>
        <a:bodyPr/>
        <a:lstStyle/>
        <a:p>
          <a:endParaRPr lang="en-US"/>
        </a:p>
      </dgm:t>
    </dgm:pt>
  </dgm:ptLst>
  <dgm:cxnLst>
    <dgm:cxn modelId="{CBFB96EA-BC51-AD4E-9628-C591177A39C2}" type="presOf" srcId="{8499520B-A15B-D44A-9AC4-A4A0ADF1EE49}" destId="{B51B4EA4-BB19-AA40-99FC-55C4A52D1EAF}" srcOrd="0" destOrd="0" presId="urn:microsoft.com/office/officeart/2008/layout/BubblePictureList"/>
    <dgm:cxn modelId="{E592D562-E6C2-FE45-8352-4941FEBED478}" type="presOf" srcId="{07A6C0B8-0266-A14E-BF71-38A27CED62AD}" destId="{2E69C856-710A-FA42-A720-FE84DEF99529}" srcOrd="0" destOrd="0" presId="urn:microsoft.com/office/officeart/2008/layout/BubblePictureList"/>
    <dgm:cxn modelId="{A0E8AF5F-3911-F54B-9CE5-A62AE500480E}" srcId="{4046DB6D-2DE1-414A-B3A0-761A7BFAF52F}" destId="{5E666202-D1C8-ED49-917C-65999EC5A1D9}" srcOrd="1" destOrd="0" parTransId="{E0E3948C-E5EF-6C45-8389-36856CCFFA9B}" sibTransId="{8499520B-A15B-D44A-9AC4-A4A0ADF1EE49}"/>
    <dgm:cxn modelId="{88CB4FD0-31DE-F149-908D-3095FFAC78B4}" type="presOf" srcId="{5E666202-D1C8-ED49-917C-65999EC5A1D9}" destId="{47B3526D-7D9C-CD45-A521-AE0E4C0EE330}" srcOrd="0" destOrd="0" presId="urn:microsoft.com/office/officeart/2008/layout/BubblePictureList"/>
    <dgm:cxn modelId="{38983718-EA69-244C-883C-0AE858AAB0F5}" type="presOf" srcId="{928F3E80-F666-634E-8EC2-BCD11DFE38CC}" destId="{44A8438F-20C7-3E4C-BF36-CA416C6A96B5}" srcOrd="0" destOrd="0" presId="urn:microsoft.com/office/officeart/2008/layout/BubblePictureList"/>
    <dgm:cxn modelId="{4213512F-405F-0443-92FC-B20B03550C2D}" type="presOf" srcId="{7D4A6903-8014-A142-AD06-4902DF556FEA}" destId="{4460BA01-0008-864F-ABD5-36507DECFE63}" srcOrd="0" destOrd="0" presId="urn:microsoft.com/office/officeart/2008/layout/BubblePictureList"/>
    <dgm:cxn modelId="{44F6A2FD-7BA1-2748-A6BA-DD846A1533EC}" type="presOf" srcId="{BABAC27A-B870-2741-B5F1-6EE37C59ACEF}" destId="{3E47A74B-F427-6D44-AC4A-82C1A2C63192}" srcOrd="0" destOrd="0" presId="urn:microsoft.com/office/officeart/2008/layout/BubblePictureList"/>
    <dgm:cxn modelId="{DD300B22-ABE6-E649-8DCD-4A47408715F1}" srcId="{4046DB6D-2DE1-414A-B3A0-761A7BFAF52F}" destId="{1902AD94-2BC6-BA42-9ACA-5E8857B94ECF}" srcOrd="3" destOrd="0" parTransId="{4838E5CB-84DE-8A45-B366-C996BC1F260F}" sibTransId="{CE3C5F1C-6895-2C40-A42A-E63E9856C30F}"/>
    <dgm:cxn modelId="{A4776BE1-11A6-A94C-B572-C554BA41E796}" type="presOf" srcId="{4046DB6D-2DE1-414A-B3A0-761A7BFAF52F}" destId="{86E7A31F-41E0-1948-AF8D-59EA526DF457}" srcOrd="0" destOrd="0" presId="urn:microsoft.com/office/officeart/2008/layout/BubblePictureList"/>
    <dgm:cxn modelId="{39BF3682-5342-1642-A3F3-6354FFEA2FC0}" type="presOf" srcId="{CE3C5F1C-6895-2C40-A42A-E63E9856C30F}" destId="{A3C0A0B1-5B2B-BF44-B1A0-A03AD227142F}" srcOrd="0" destOrd="0" presId="urn:microsoft.com/office/officeart/2008/layout/BubblePictureList"/>
    <dgm:cxn modelId="{A13CA2DB-0E53-194A-8609-D2561C9E2710}" srcId="{4046DB6D-2DE1-414A-B3A0-761A7BFAF52F}" destId="{BABAC27A-B870-2741-B5F1-6EE37C59ACEF}" srcOrd="2" destOrd="0" parTransId="{C9519FB2-F1A8-7D44-B757-4C04ECA1C12A}" sibTransId="{6C8D0EA6-D6B5-9E49-A017-76E1A69370F4}"/>
    <dgm:cxn modelId="{A5F67BE6-1133-3F4B-9F57-EE0041132069}" type="presOf" srcId="{1902AD94-2BC6-BA42-9ACA-5E8857B94ECF}" destId="{2711AEE2-8D15-0949-B1AD-8AB54037587E}" srcOrd="0" destOrd="0" presId="urn:microsoft.com/office/officeart/2008/layout/BubblePictureList"/>
    <dgm:cxn modelId="{19FF96C7-5A5D-AC45-86AA-6C43ABB6DE48}" type="presOf" srcId="{43824460-9FF9-7B45-9F3C-4FA49DFC0108}" destId="{62A7131A-13AA-7344-B451-AD8438B26503}" srcOrd="0" destOrd="0" presId="urn:microsoft.com/office/officeart/2008/layout/BubblePictureList"/>
    <dgm:cxn modelId="{BD450663-0389-FE4A-AA13-22FCACB2D533}" type="presOf" srcId="{6C8D0EA6-D6B5-9E49-A017-76E1A69370F4}" destId="{488E72DB-38AA-E949-BFFE-256049FBB7EE}" srcOrd="0" destOrd="0" presId="urn:microsoft.com/office/officeart/2008/layout/BubblePictureList"/>
    <dgm:cxn modelId="{53E4550F-7ED0-B24C-A2D6-C12FD7F1715E}" srcId="{4046DB6D-2DE1-414A-B3A0-761A7BFAF52F}" destId="{928F3E80-F666-634E-8EC2-BCD11DFE38CC}" srcOrd="0" destOrd="0" parTransId="{B9D6DAC5-02EC-9F4B-8401-E8CDC63E12E3}" sibTransId="{7D4A6903-8014-A142-AD06-4902DF556FEA}"/>
    <dgm:cxn modelId="{6D205E17-7A3D-0649-87D2-CC4D7E74A303}" srcId="{4046DB6D-2DE1-414A-B3A0-761A7BFAF52F}" destId="{43824460-9FF9-7B45-9F3C-4FA49DFC0108}" srcOrd="4" destOrd="0" parTransId="{50F8CF36-2237-6644-84CF-9ECCC7AF23F8}" sibTransId="{07A6C0B8-0266-A14E-BF71-38A27CED62AD}"/>
    <dgm:cxn modelId="{4CD6655E-D1A1-CD4F-9810-465C176438F8}" type="presParOf" srcId="{86E7A31F-41E0-1948-AF8D-59EA526DF457}" destId="{44A8438F-20C7-3E4C-BF36-CA416C6A96B5}" srcOrd="0" destOrd="0" presId="urn:microsoft.com/office/officeart/2008/layout/BubblePictureList"/>
    <dgm:cxn modelId="{6E5BDB13-A0D2-CF4F-A16F-6B68A3B7A106}" type="presParOf" srcId="{86E7A31F-41E0-1948-AF8D-59EA526DF457}" destId="{A9AA6231-142C-A841-9F7A-230F6CE8C569}" srcOrd="1" destOrd="0" presId="urn:microsoft.com/office/officeart/2008/layout/BubblePictureList"/>
    <dgm:cxn modelId="{F959E198-89D4-1141-88F3-B24043D13AC7}" type="presParOf" srcId="{A9AA6231-142C-A841-9F7A-230F6CE8C569}" destId="{9E9C5449-CE48-F740-8B57-0D65E66D77DB}" srcOrd="0" destOrd="0" presId="urn:microsoft.com/office/officeart/2008/layout/BubblePictureList"/>
    <dgm:cxn modelId="{68FD6A7E-A895-EE4A-809D-97E9F4EF3477}" type="presParOf" srcId="{86E7A31F-41E0-1948-AF8D-59EA526DF457}" destId="{10C73DB5-71F2-6146-A9DA-F6291E1F618E}" srcOrd="2" destOrd="0" presId="urn:microsoft.com/office/officeart/2008/layout/BubblePictureList"/>
    <dgm:cxn modelId="{95CC6A47-B6A2-1C45-98BD-8043075FCBF7}" type="presParOf" srcId="{86E7A31F-41E0-1948-AF8D-59EA526DF457}" destId="{F05B88BE-1F03-2144-AD45-F887D6309BAE}" srcOrd="3" destOrd="0" presId="urn:microsoft.com/office/officeart/2008/layout/BubblePictureList"/>
    <dgm:cxn modelId="{8474E51D-8351-9C45-B565-23E021FE6225}" type="presParOf" srcId="{F05B88BE-1F03-2144-AD45-F887D6309BAE}" destId="{4460BA01-0008-864F-ABD5-36507DECFE63}" srcOrd="0" destOrd="0" presId="urn:microsoft.com/office/officeart/2008/layout/BubblePictureList"/>
    <dgm:cxn modelId="{7A5DDCB5-7D82-EE4D-8A85-13EF58735067}" type="presParOf" srcId="{86E7A31F-41E0-1948-AF8D-59EA526DF457}" destId="{47B3526D-7D9C-CD45-A521-AE0E4C0EE330}" srcOrd="4" destOrd="0" presId="urn:microsoft.com/office/officeart/2008/layout/BubblePictureList"/>
    <dgm:cxn modelId="{A603C2D6-37EC-8D41-BC01-D246AF46C63F}" type="presParOf" srcId="{86E7A31F-41E0-1948-AF8D-59EA526DF457}" destId="{9862F8BF-A046-9144-A73D-326CE6CED4A2}" srcOrd="5" destOrd="0" presId="urn:microsoft.com/office/officeart/2008/layout/BubblePictureList"/>
    <dgm:cxn modelId="{56720D30-0367-5440-8085-9DCA56BA8CA8}" type="presParOf" srcId="{9862F8BF-A046-9144-A73D-326CE6CED4A2}" destId="{B6D4F48C-41FE-9B4B-95D2-67D101FE4851}" srcOrd="0" destOrd="0" presId="urn:microsoft.com/office/officeart/2008/layout/BubblePictureList"/>
    <dgm:cxn modelId="{44F46A3E-B76E-3E40-9ADF-ADF334C249AB}" type="presParOf" srcId="{86E7A31F-41E0-1948-AF8D-59EA526DF457}" destId="{F6ABA133-0851-934D-B918-DD46BDD7DBBC}" srcOrd="6" destOrd="0" presId="urn:microsoft.com/office/officeart/2008/layout/BubblePictureList"/>
    <dgm:cxn modelId="{1CCA72A5-C674-7B42-9977-860BB0C4DA50}" type="presParOf" srcId="{F6ABA133-0851-934D-B918-DD46BDD7DBBC}" destId="{B51B4EA4-BB19-AA40-99FC-55C4A52D1EAF}" srcOrd="0" destOrd="0" presId="urn:microsoft.com/office/officeart/2008/layout/BubblePictureList"/>
    <dgm:cxn modelId="{3019B91D-926D-C24B-92D0-F46978B4B9F6}" type="presParOf" srcId="{86E7A31F-41E0-1948-AF8D-59EA526DF457}" destId="{D5FF9B9F-067C-AF46-B4AA-2518F4C4A26B}" srcOrd="7" destOrd="0" presId="urn:microsoft.com/office/officeart/2008/layout/BubblePictureList"/>
    <dgm:cxn modelId="{D5523162-131C-FF42-9E99-88E067DC11F1}" type="presParOf" srcId="{D5FF9B9F-067C-AF46-B4AA-2518F4C4A26B}" destId="{45578FA1-ACB3-8240-A26A-BA1C33241FFB}" srcOrd="0" destOrd="0" presId="urn:microsoft.com/office/officeart/2008/layout/BubblePictureList"/>
    <dgm:cxn modelId="{5F6BAE79-DC98-DB40-940C-DCBB09D7CCC8}" type="presParOf" srcId="{86E7A31F-41E0-1948-AF8D-59EA526DF457}" destId="{3E47A74B-F427-6D44-AC4A-82C1A2C63192}" srcOrd="8" destOrd="0" presId="urn:microsoft.com/office/officeart/2008/layout/BubblePictureList"/>
    <dgm:cxn modelId="{D7DA1B89-E407-2B42-B641-AB7CEBCD9A61}" type="presParOf" srcId="{86E7A31F-41E0-1948-AF8D-59EA526DF457}" destId="{F3D81EEA-85A2-8147-90EB-E55619C3B4E5}" srcOrd="9" destOrd="0" presId="urn:microsoft.com/office/officeart/2008/layout/BubblePictureList"/>
    <dgm:cxn modelId="{2A145DE9-1D84-1D41-9B8E-BB567FE03BFF}" type="presParOf" srcId="{86E7A31F-41E0-1948-AF8D-59EA526DF457}" destId="{B66AB862-7985-564E-8AC2-3CDDFFE087FB}" srcOrd="10" destOrd="0" presId="urn:microsoft.com/office/officeart/2008/layout/BubblePictureList"/>
    <dgm:cxn modelId="{6307CA8E-6581-C64B-8EA0-5786725F2949}" type="presParOf" srcId="{86E7A31F-41E0-1948-AF8D-59EA526DF457}" destId="{189B8992-32FA-534C-B650-63B714535349}" srcOrd="11" destOrd="0" presId="urn:microsoft.com/office/officeart/2008/layout/BubblePictureList"/>
    <dgm:cxn modelId="{368D77C7-32CA-9F47-B4F5-A1C6924530F5}" type="presParOf" srcId="{189B8992-32FA-534C-B650-63B714535349}" destId="{488E72DB-38AA-E949-BFFE-256049FBB7EE}" srcOrd="0" destOrd="0" presId="urn:microsoft.com/office/officeart/2008/layout/BubblePictureList"/>
    <dgm:cxn modelId="{9C18C48D-D67F-2C4C-B2CB-A84045716B27}" type="presParOf" srcId="{86E7A31F-41E0-1948-AF8D-59EA526DF457}" destId="{0A5A6ECE-8534-F840-9954-36895694489D}" srcOrd="12" destOrd="0" presId="urn:microsoft.com/office/officeart/2008/layout/BubblePictureList"/>
    <dgm:cxn modelId="{A96A4329-BA95-BD4F-BE67-8BB3A27A5AEF}" type="presParOf" srcId="{0A5A6ECE-8534-F840-9954-36895694489D}" destId="{14B153A4-EB56-E548-8B4E-7BCD33BB4609}" srcOrd="0" destOrd="0" presId="urn:microsoft.com/office/officeart/2008/layout/BubblePictureList"/>
    <dgm:cxn modelId="{100C6B36-1724-DC47-ACA2-F84F03001342}" type="presParOf" srcId="{86E7A31F-41E0-1948-AF8D-59EA526DF457}" destId="{2711AEE2-8D15-0949-B1AD-8AB54037587E}" srcOrd="13" destOrd="0" presId="urn:microsoft.com/office/officeart/2008/layout/BubblePictureList"/>
    <dgm:cxn modelId="{9676A760-4DE5-3642-8976-707972B6C241}" type="presParOf" srcId="{86E7A31F-41E0-1948-AF8D-59EA526DF457}" destId="{C36828E8-4C6D-194C-9C87-59EF2A0EDFBB}" srcOrd="14" destOrd="0" presId="urn:microsoft.com/office/officeart/2008/layout/BubblePictureList"/>
    <dgm:cxn modelId="{BF470DCA-145E-E647-BC9C-E9D14854D42F}" type="presParOf" srcId="{86E7A31F-41E0-1948-AF8D-59EA526DF457}" destId="{547E2AED-D332-FD43-B2DC-BB2CF2FB8CFD}" srcOrd="15" destOrd="0" presId="urn:microsoft.com/office/officeart/2008/layout/BubblePictureList"/>
    <dgm:cxn modelId="{9F448ABF-D3B3-1049-8455-FB5EBC758A1D}" type="presParOf" srcId="{547E2AED-D332-FD43-B2DC-BB2CF2FB8CFD}" destId="{A3C0A0B1-5B2B-BF44-B1A0-A03AD227142F}" srcOrd="0" destOrd="0" presId="urn:microsoft.com/office/officeart/2008/layout/BubblePictureList"/>
    <dgm:cxn modelId="{57C49BCE-FC9C-7944-BA4D-A670A4A32570}" type="presParOf" srcId="{86E7A31F-41E0-1948-AF8D-59EA526DF457}" destId="{83B372A5-3EB4-0A48-99D9-104A61463A15}" srcOrd="16" destOrd="0" presId="urn:microsoft.com/office/officeart/2008/layout/BubblePictureList"/>
    <dgm:cxn modelId="{B741D2CB-3475-004D-A71F-336EB3FB46F8}" type="presParOf" srcId="{83B372A5-3EB4-0A48-99D9-104A61463A15}" destId="{21509C73-0A24-C145-89BA-1F4FD7C96C9D}" srcOrd="0" destOrd="0" presId="urn:microsoft.com/office/officeart/2008/layout/BubblePictureList"/>
    <dgm:cxn modelId="{BA71BC79-BEBB-284B-9C2A-1BCFC05270DD}" type="presParOf" srcId="{86E7A31F-41E0-1948-AF8D-59EA526DF457}" destId="{62A7131A-13AA-7344-B451-AD8438B26503}" srcOrd="17" destOrd="0" presId="urn:microsoft.com/office/officeart/2008/layout/BubblePictureList"/>
    <dgm:cxn modelId="{8F35EBEF-F20B-684B-9CDE-63E78E28C677}" type="presParOf" srcId="{86E7A31F-41E0-1948-AF8D-59EA526DF457}" destId="{530FFDB3-BFE0-C448-8689-26C460F499C2}" srcOrd="18" destOrd="0" presId="urn:microsoft.com/office/officeart/2008/layout/BubblePictureList"/>
    <dgm:cxn modelId="{2AA1160F-55F9-2149-9994-38464416C69D}" type="presParOf" srcId="{530FFDB3-BFE0-C448-8689-26C460F499C2}" destId="{2E69C856-710A-FA42-A720-FE84DEF99529}"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55D6D7-5BBB-844B-92D6-8AEB78C57487}" type="doc">
      <dgm:prSet loTypeId="urn:microsoft.com/office/officeart/2005/8/layout/arrow3" loCatId="" qsTypeId="urn:microsoft.com/office/officeart/2005/8/quickstyle/simple4" qsCatId="simple" csTypeId="urn:microsoft.com/office/officeart/2005/8/colors/accent1_2" csCatId="accent1" phldr="1"/>
      <dgm:spPr/>
      <dgm:t>
        <a:bodyPr/>
        <a:lstStyle/>
        <a:p>
          <a:endParaRPr lang="en-US"/>
        </a:p>
      </dgm:t>
    </dgm:pt>
    <dgm:pt modelId="{2FBBA4F0-4E59-B24B-94D8-60739C3362D6}">
      <dgm:prSet phldrT="[Text]"/>
      <dgm:spPr/>
      <dgm:t>
        <a:bodyPr/>
        <a:lstStyle/>
        <a:p>
          <a:r>
            <a:rPr lang="en-US" dirty="0" err="1" smtClean="0"/>
            <a:t>Trinal</a:t>
          </a:r>
          <a:r>
            <a:rPr lang="en-US" dirty="0" smtClean="0"/>
            <a:t> Method (theory, practice, art)</a:t>
          </a:r>
          <a:endParaRPr lang="en-US" dirty="0"/>
        </a:p>
      </dgm:t>
    </dgm:pt>
    <dgm:pt modelId="{99A8D4C1-37A7-A245-8A51-7802FF0ED54A}" type="parTrans" cxnId="{71B91802-BB89-2247-BE9D-0909C33D233F}">
      <dgm:prSet/>
      <dgm:spPr/>
      <dgm:t>
        <a:bodyPr/>
        <a:lstStyle/>
        <a:p>
          <a:endParaRPr lang="en-US"/>
        </a:p>
      </dgm:t>
    </dgm:pt>
    <dgm:pt modelId="{3A74DEE0-8ABD-874E-9BAB-495BA9189587}" type="sibTrans" cxnId="{71B91802-BB89-2247-BE9D-0909C33D233F}">
      <dgm:prSet/>
      <dgm:spPr/>
      <dgm:t>
        <a:bodyPr/>
        <a:lstStyle/>
        <a:p>
          <a:endParaRPr lang="en-US"/>
        </a:p>
      </dgm:t>
    </dgm:pt>
    <dgm:pt modelId="{11B71E1C-3FF1-5F42-9851-5837FB7EDB7A}">
      <dgm:prSet phldrT="[Text]"/>
      <dgm:spPr/>
      <dgm:t>
        <a:bodyPr/>
        <a:lstStyle/>
        <a:p>
          <a:r>
            <a:rPr lang="en-US" dirty="0" smtClean="0"/>
            <a:t>Place and Train</a:t>
          </a:r>
          <a:endParaRPr lang="en-US" dirty="0"/>
        </a:p>
      </dgm:t>
    </dgm:pt>
    <dgm:pt modelId="{8C92587C-EF58-E045-B3CB-B78DD360B8AF}" type="parTrans" cxnId="{4E73DE50-D79F-FD4D-A8D4-D001C8A735A6}">
      <dgm:prSet/>
      <dgm:spPr/>
      <dgm:t>
        <a:bodyPr/>
        <a:lstStyle/>
        <a:p>
          <a:endParaRPr lang="en-US"/>
        </a:p>
      </dgm:t>
    </dgm:pt>
    <dgm:pt modelId="{1A890946-BC55-6D4E-8219-137B8F224DE4}" type="sibTrans" cxnId="{4E73DE50-D79F-FD4D-A8D4-D001C8A735A6}">
      <dgm:prSet/>
      <dgm:spPr/>
      <dgm:t>
        <a:bodyPr/>
        <a:lstStyle/>
        <a:p>
          <a:endParaRPr lang="en-US"/>
        </a:p>
      </dgm:t>
    </dgm:pt>
    <dgm:pt modelId="{2F3892A3-A32D-CA4F-B3FE-0EC28D381170}" type="pres">
      <dgm:prSet presAssocID="{2C55D6D7-5BBB-844B-92D6-8AEB78C57487}" presName="compositeShape" presStyleCnt="0">
        <dgm:presLayoutVars>
          <dgm:chMax val="2"/>
          <dgm:dir/>
          <dgm:resizeHandles val="exact"/>
        </dgm:presLayoutVars>
      </dgm:prSet>
      <dgm:spPr/>
      <dgm:t>
        <a:bodyPr/>
        <a:lstStyle/>
        <a:p>
          <a:endParaRPr lang="en-US"/>
        </a:p>
      </dgm:t>
    </dgm:pt>
    <dgm:pt modelId="{B5FBEF42-9404-1746-B877-5A096A40EA1A}" type="pres">
      <dgm:prSet presAssocID="{2C55D6D7-5BBB-844B-92D6-8AEB78C57487}" presName="divider" presStyleLbl="fgShp" presStyleIdx="0" presStyleCnt="1"/>
      <dgm:spPr/>
    </dgm:pt>
    <dgm:pt modelId="{C1DFCAD0-F2F7-4644-8D64-5B18D1B954A0}" type="pres">
      <dgm:prSet presAssocID="{2FBBA4F0-4E59-B24B-94D8-60739C3362D6}" presName="downArrow" presStyleLbl="node1" presStyleIdx="0" presStyleCnt="2"/>
      <dgm:spPr/>
    </dgm:pt>
    <dgm:pt modelId="{246E7E33-1F05-D742-8AF3-D0792FADD8CB}" type="pres">
      <dgm:prSet presAssocID="{2FBBA4F0-4E59-B24B-94D8-60739C3362D6}" presName="downArrowText" presStyleLbl="revTx" presStyleIdx="0" presStyleCnt="2">
        <dgm:presLayoutVars>
          <dgm:bulletEnabled val="1"/>
        </dgm:presLayoutVars>
      </dgm:prSet>
      <dgm:spPr/>
      <dgm:t>
        <a:bodyPr/>
        <a:lstStyle/>
        <a:p>
          <a:endParaRPr lang="en-US"/>
        </a:p>
      </dgm:t>
    </dgm:pt>
    <dgm:pt modelId="{8A995699-8497-1348-A0DC-3F390D284A84}" type="pres">
      <dgm:prSet presAssocID="{11B71E1C-3FF1-5F42-9851-5837FB7EDB7A}" presName="upArrow" presStyleLbl="node1" presStyleIdx="1" presStyleCnt="2"/>
      <dgm:spPr/>
    </dgm:pt>
    <dgm:pt modelId="{A2704A42-1261-6649-9BCF-CBE2460040D2}" type="pres">
      <dgm:prSet presAssocID="{11B71E1C-3FF1-5F42-9851-5837FB7EDB7A}" presName="upArrowText" presStyleLbl="revTx" presStyleIdx="1" presStyleCnt="2">
        <dgm:presLayoutVars>
          <dgm:bulletEnabled val="1"/>
        </dgm:presLayoutVars>
      </dgm:prSet>
      <dgm:spPr/>
      <dgm:t>
        <a:bodyPr/>
        <a:lstStyle/>
        <a:p>
          <a:endParaRPr lang="en-US"/>
        </a:p>
      </dgm:t>
    </dgm:pt>
  </dgm:ptLst>
  <dgm:cxnLst>
    <dgm:cxn modelId="{71B91802-BB89-2247-BE9D-0909C33D233F}" srcId="{2C55D6D7-5BBB-844B-92D6-8AEB78C57487}" destId="{2FBBA4F0-4E59-B24B-94D8-60739C3362D6}" srcOrd="0" destOrd="0" parTransId="{99A8D4C1-37A7-A245-8A51-7802FF0ED54A}" sibTransId="{3A74DEE0-8ABD-874E-9BAB-495BA9189587}"/>
    <dgm:cxn modelId="{5BF58BBA-7B47-5041-BFFF-71C8C3D03C6F}" type="presOf" srcId="{2FBBA4F0-4E59-B24B-94D8-60739C3362D6}" destId="{246E7E33-1F05-D742-8AF3-D0792FADD8CB}" srcOrd="0" destOrd="0" presId="urn:microsoft.com/office/officeart/2005/8/layout/arrow3"/>
    <dgm:cxn modelId="{4E73DE50-D79F-FD4D-A8D4-D001C8A735A6}" srcId="{2C55D6D7-5BBB-844B-92D6-8AEB78C57487}" destId="{11B71E1C-3FF1-5F42-9851-5837FB7EDB7A}" srcOrd="1" destOrd="0" parTransId="{8C92587C-EF58-E045-B3CB-B78DD360B8AF}" sibTransId="{1A890946-BC55-6D4E-8219-137B8F224DE4}"/>
    <dgm:cxn modelId="{D8F79B1A-E715-2E41-8D39-D16B55157369}" type="presOf" srcId="{2C55D6D7-5BBB-844B-92D6-8AEB78C57487}" destId="{2F3892A3-A32D-CA4F-B3FE-0EC28D381170}" srcOrd="0" destOrd="0" presId="urn:microsoft.com/office/officeart/2005/8/layout/arrow3"/>
    <dgm:cxn modelId="{440C3C95-AA40-134A-B837-13894C629AB7}" type="presOf" srcId="{11B71E1C-3FF1-5F42-9851-5837FB7EDB7A}" destId="{A2704A42-1261-6649-9BCF-CBE2460040D2}" srcOrd="0" destOrd="0" presId="urn:microsoft.com/office/officeart/2005/8/layout/arrow3"/>
    <dgm:cxn modelId="{ACF83357-72F0-EC4D-A82F-74FD4269E9C1}" type="presParOf" srcId="{2F3892A3-A32D-CA4F-B3FE-0EC28D381170}" destId="{B5FBEF42-9404-1746-B877-5A096A40EA1A}" srcOrd="0" destOrd="0" presId="urn:microsoft.com/office/officeart/2005/8/layout/arrow3"/>
    <dgm:cxn modelId="{D8B246F5-51EE-D842-8C45-2620AE223099}" type="presParOf" srcId="{2F3892A3-A32D-CA4F-B3FE-0EC28D381170}" destId="{C1DFCAD0-F2F7-4644-8D64-5B18D1B954A0}" srcOrd="1" destOrd="0" presId="urn:microsoft.com/office/officeart/2005/8/layout/arrow3"/>
    <dgm:cxn modelId="{6719D416-C39D-7346-9445-0854D27C7EF1}" type="presParOf" srcId="{2F3892A3-A32D-CA4F-B3FE-0EC28D381170}" destId="{246E7E33-1F05-D742-8AF3-D0792FADD8CB}" srcOrd="2" destOrd="0" presId="urn:microsoft.com/office/officeart/2005/8/layout/arrow3"/>
    <dgm:cxn modelId="{CB7A57BC-7EC2-C744-930C-C496A8C946B1}" type="presParOf" srcId="{2F3892A3-A32D-CA4F-B3FE-0EC28D381170}" destId="{8A995699-8497-1348-A0DC-3F390D284A84}" srcOrd="3" destOrd="0" presId="urn:microsoft.com/office/officeart/2005/8/layout/arrow3"/>
    <dgm:cxn modelId="{A0772FE1-D6A6-6A43-9B50-7B255194A39B}" type="presParOf" srcId="{2F3892A3-A32D-CA4F-B3FE-0EC28D381170}" destId="{A2704A42-1261-6649-9BCF-CBE2460040D2}"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1DB0D-1922-FA41-A003-AE0673D4898B}">
      <dsp:nvSpPr>
        <dsp:cNvPr id="0" name=""/>
        <dsp:cNvSpPr/>
      </dsp:nvSpPr>
      <dsp:spPr>
        <a:xfrm>
          <a:off x="0" y="0"/>
          <a:ext cx="10058399" cy="0"/>
        </a:xfrm>
        <a:prstGeom prst="line">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EF6094BD-8783-D04E-9D48-AF18C23C9645}">
      <dsp:nvSpPr>
        <dsp:cNvPr id="0" name=""/>
        <dsp:cNvSpPr/>
      </dsp:nvSpPr>
      <dsp:spPr>
        <a:xfrm>
          <a:off x="0" y="0"/>
          <a:ext cx="2011680" cy="3931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t>PARTNERS</a:t>
          </a:r>
          <a:endParaRPr lang="en-US" sz="2800" kern="1200" dirty="0"/>
        </a:p>
      </dsp:txBody>
      <dsp:txXfrm>
        <a:off x="0" y="0"/>
        <a:ext cx="2011680" cy="3931920"/>
      </dsp:txXfrm>
    </dsp:sp>
    <dsp:sp modelId="{AFA64A9B-5A18-174B-84D9-D92118263886}">
      <dsp:nvSpPr>
        <dsp:cNvPr id="0" name=""/>
        <dsp:cNvSpPr/>
      </dsp:nvSpPr>
      <dsp:spPr>
        <a:xfrm>
          <a:off x="2162556" y="61436"/>
          <a:ext cx="7895844" cy="1228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dirty="0" smtClean="0"/>
            <a:t> </a:t>
          </a:r>
          <a:r>
            <a:rPr lang="en-GB" sz="2500" kern="1200" dirty="0" smtClean="0"/>
            <a:t>Rudolf Steiner University College</a:t>
          </a:r>
          <a:endParaRPr lang="en-US" sz="2500" kern="1200" dirty="0"/>
        </a:p>
      </dsp:txBody>
      <dsp:txXfrm>
        <a:off x="2162556" y="61436"/>
        <a:ext cx="7895844" cy="1228724"/>
      </dsp:txXfrm>
    </dsp:sp>
    <dsp:sp modelId="{97F40CED-2168-B24A-927C-AAB15430FB07}">
      <dsp:nvSpPr>
        <dsp:cNvPr id="0" name=""/>
        <dsp:cNvSpPr/>
      </dsp:nvSpPr>
      <dsp:spPr>
        <a:xfrm>
          <a:off x="2011680" y="1290161"/>
          <a:ext cx="8046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09406FAA-FDFF-3D42-8E18-60DD4E80E90B}">
      <dsp:nvSpPr>
        <dsp:cNvPr id="0" name=""/>
        <dsp:cNvSpPr/>
      </dsp:nvSpPr>
      <dsp:spPr>
        <a:xfrm>
          <a:off x="2162556" y="1351597"/>
          <a:ext cx="7895844" cy="1228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GB" sz="2500" kern="1200" dirty="0" smtClean="0">
              <a:solidFill>
                <a:schemeClr val="tx1"/>
              </a:solidFill>
            </a:rPr>
            <a:t>Department of Occupational Therapy, University School of Nursing and Occupational Therapy of </a:t>
          </a:r>
          <a:r>
            <a:rPr lang="en-GB" sz="2500" kern="1200" dirty="0" err="1" smtClean="0">
              <a:solidFill>
                <a:schemeClr val="tx1"/>
              </a:solidFill>
            </a:rPr>
            <a:t>Terrassa</a:t>
          </a:r>
          <a:r>
            <a:rPr lang="en-GB" sz="2500" kern="1200" dirty="0" smtClean="0">
              <a:solidFill>
                <a:schemeClr val="tx1"/>
              </a:solidFill>
            </a:rPr>
            <a:t>, </a:t>
          </a:r>
          <a:r>
            <a:rPr lang="en-GB" sz="2500" kern="1200" dirty="0" smtClean="0"/>
            <a:t>Autonomous University of Barcelona (EUIT-UAB).</a:t>
          </a:r>
          <a:endParaRPr lang="en-US" sz="2500" kern="1200" dirty="0"/>
        </a:p>
      </dsp:txBody>
      <dsp:txXfrm>
        <a:off x="2162556" y="1351597"/>
        <a:ext cx="7895844" cy="1228724"/>
      </dsp:txXfrm>
    </dsp:sp>
    <dsp:sp modelId="{383EE6B0-B198-0640-AD21-0524508CC275}">
      <dsp:nvSpPr>
        <dsp:cNvPr id="0" name=""/>
        <dsp:cNvSpPr/>
      </dsp:nvSpPr>
      <dsp:spPr>
        <a:xfrm>
          <a:off x="2011680" y="2580322"/>
          <a:ext cx="8046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D58AF888-ECD1-594C-83E1-772058C807E0}">
      <dsp:nvSpPr>
        <dsp:cNvPr id="0" name=""/>
        <dsp:cNvSpPr/>
      </dsp:nvSpPr>
      <dsp:spPr>
        <a:xfrm>
          <a:off x="2162556" y="2641758"/>
          <a:ext cx="7895844" cy="1228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GB" sz="2500" kern="1200" dirty="0" err="1" smtClean="0"/>
            <a:t>UVic</a:t>
          </a:r>
          <a:r>
            <a:rPr lang="en-GB" sz="2500" kern="1200" dirty="0" smtClean="0"/>
            <a:t>-UCC (</a:t>
          </a:r>
          <a:r>
            <a:rPr lang="en-GB" sz="2500" kern="1200" dirty="0" err="1" smtClean="0"/>
            <a:t>Center</a:t>
          </a:r>
          <a:r>
            <a:rPr lang="en-GB" sz="2500" kern="1200" dirty="0" smtClean="0"/>
            <a:t> for sanitary and social studies at </a:t>
          </a:r>
          <a:r>
            <a:rPr lang="en-GB" sz="2500" kern="1200" dirty="0" err="1" smtClean="0"/>
            <a:t>UVic</a:t>
          </a:r>
          <a:r>
            <a:rPr lang="en-GB" sz="2500" kern="1200" dirty="0" smtClean="0"/>
            <a:t>-UCC)</a:t>
          </a:r>
          <a:r>
            <a:rPr lang="en-GB" sz="2500" kern="1200" dirty="0" err="1" smtClean="0"/>
            <a:t>Universitat</a:t>
          </a:r>
          <a:r>
            <a:rPr lang="en-GB" sz="2500" kern="1200" dirty="0" smtClean="0"/>
            <a:t> de Vic - </a:t>
          </a:r>
          <a:r>
            <a:rPr lang="en-GB" sz="2500" kern="1200" dirty="0" err="1" smtClean="0"/>
            <a:t>Universitat</a:t>
          </a:r>
          <a:r>
            <a:rPr lang="en-GB" sz="2500" kern="1200" dirty="0" smtClean="0"/>
            <a:t> Central de </a:t>
          </a:r>
          <a:r>
            <a:rPr lang="en-GB" sz="2500" kern="1200" dirty="0" err="1" smtClean="0"/>
            <a:t>Catalunya</a:t>
          </a:r>
          <a:r>
            <a:rPr lang="en-GB" sz="2500" kern="1200" dirty="0" smtClean="0"/>
            <a:t> Vic, Spain</a:t>
          </a:r>
          <a:endParaRPr lang="en-US" sz="2500" kern="1200" dirty="0"/>
        </a:p>
      </dsp:txBody>
      <dsp:txXfrm>
        <a:off x="2162556" y="2641758"/>
        <a:ext cx="7895844" cy="1228724"/>
      </dsp:txXfrm>
    </dsp:sp>
    <dsp:sp modelId="{014A5DBF-BC35-0F46-A896-E4E7AFEBAFF4}">
      <dsp:nvSpPr>
        <dsp:cNvPr id="0" name=""/>
        <dsp:cNvSpPr/>
      </dsp:nvSpPr>
      <dsp:spPr>
        <a:xfrm>
          <a:off x="2011680" y="3870483"/>
          <a:ext cx="80467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C5449-CE48-F740-8B57-0D65E66D77DB}">
      <dsp:nvSpPr>
        <dsp:cNvPr id="0" name=""/>
        <dsp:cNvSpPr/>
      </dsp:nvSpPr>
      <dsp:spPr>
        <a:xfrm>
          <a:off x="1884070" y="3499705"/>
          <a:ext cx="1905203" cy="1905303"/>
        </a:xfrm>
        <a:prstGeom prst="ellipse">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10C73DB5-71F2-6146-A9DA-F6291E1F618E}">
      <dsp:nvSpPr>
        <dsp:cNvPr id="0" name=""/>
        <dsp:cNvSpPr/>
      </dsp:nvSpPr>
      <dsp:spPr>
        <a:xfrm>
          <a:off x="3099206" y="2096876"/>
          <a:ext cx="565708" cy="565552"/>
        </a:xfrm>
        <a:prstGeom prst="donut">
          <a:avLst>
            <a:gd name="adj" fmla="val 7460"/>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4460BA01-0008-864F-ABD5-36507DECFE63}">
      <dsp:nvSpPr>
        <dsp:cNvPr id="0" name=""/>
        <dsp:cNvSpPr/>
      </dsp:nvSpPr>
      <dsp:spPr>
        <a:xfrm>
          <a:off x="1957222" y="3573027"/>
          <a:ext cx="1758899" cy="1758658"/>
        </a:xfrm>
        <a:prstGeom prst="ellipse">
          <a:avLst/>
        </a:prstGeom>
        <a:solidFill>
          <a:schemeClr val="accent1">
            <a:tint val="50000"/>
            <a:hueOff val="0"/>
            <a:satOff val="0"/>
            <a:lumOff val="0"/>
            <a:alphaOff val="0"/>
          </a:schemeClr>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B6D4F48C-41FE-9B4B-95D2-67D101FE4851}">
      <dsp:nvSpPr>
        <dsp:cNvPr id="0" name=""/>
        <dsp:cNvSpPr/>
      </dsp:nvSpPr>
      <dsp:spPr>
        <a:xfrm>
          <a:off x="3927449" y="3859847"/>
          <a:ext cx="996492" cy="996860"/>
        </a:xfrm>
        <a:prstGeom prst="ellipse">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B51B4EA4-BB19-AA40-99FC-55C4A52D1EAF}">
      <dsp:nvSpPr>
        <dsp:cNvPr id="0" name=""/>
        <dsp:cNvSpPr/>
      </dsp:nvSpPr>
      <dsp:spPr>
        <a:xfrm>
          <a:off x="1868041" y="3404255"/>
          <a:ext cx="2045063" cy="201441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45578FA1-ACB3-8240-A26A-BA1C33241FFB}">
      <dsp:nvSpPr>
        <dsp:cNvPr id="0" name=""/>
        <dsp:cNvSpPr/>
      </dsp:nvSpPr>
      <dsp:spPr>
        <a:xfrm>
          <a:off x="3537305" y="2453244"/>
          <a:ext cx="1278534" cy="1278289"/>
        </a:xfrm>
        <a:prstGeom prst="ellipse">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F3D81EEA-85A2-8147-90EB-E55619C3B4E5}">
      <dsp:nvSpPr>
        <dsp:cNvPr id="0" name=""/>
        <dsp:cNvSpPr/>
      </dsp:nvSpPr>
      <dsp:spPr>
        <a:xfrm>
          <a:off x="5092192" y="118250"/>
          <a:ext cx="418592" cy="418907"/>
        </a:xfrm>
        <a:prstGeom prst="donut">
          <a:avLst>
            <a:gd name="adj" fmla="val 7460"/>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B66AB862-7985-564E-8AC2-3CDDFFE087FB}">
      <dsp:nvSpPr>
        <dsp:cNvPr id="0" name=""/>
        <dsp:cNvSpPr/>
      </dsp:nvSpPr>
      <dsp:spPr>
        <a:xfrm>
          <a:off x="5720486" y="13658"/>
          <a:ext cx="209702" cy="209184"/>
        </a:xfrm>
        <a:prstGeom prst="donut">
          <a:avLst>
            <a:gd name="adj" fmla="val 7460"/>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488E72DB-38AA-E949-BFFE-256049FBB7EE}">
      <dsp:nvSpPr>
        <dsp:cNvPr id="0" name=""/>
        <dsp:cNvSpPr/>
      </dsp:nvSpPr>
      <dsp:spPr>
        <a:xfrm>
          <a:off x="3604767" y="2520636"/>
          <a:ext cx="1143609" cy="114296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14B153A4-EB56-E548-8B4E-7BCD33BB4609}">
      <dsp:nvSpPr>
        <dsp:cNvPr id="0" name=""/>
        <dsp:cNvSpPr/>
      </dsp:nvSpPr>
      <dsp:spPr>
        <a:xfrm>
          <a:off x="3680358" y="1316208"/>
          <a:ext cx="896518" cy="896042"/>
        </a:xfrm>
        <a:prstGeom prst="ellipse">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C36828E8-4C6D-194C-9C87-59EF2A0EDFBB}">
      <dsp:nvSpPr>
        <dsp:cNvPr id="0" name=""/>
        <dsp:cNvSpPr/>
      </dsp:nvSpPr>
      <dsp:spPr>
        <a:xfrm>
          <a:off x="4987340" y="4829212"/>
          <a:ext cx="313740" cy="314315"/>
        </a:xfrm>
        <a:prstGeom prst="donut">
          <a:avLst>
            <a:gd name="adj" fmla="val 7460"/>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A3C0A0B1-5B2B-BF44-B1A0-A03AD227142F}">
      <dsp:nvSpPr>
        <dsp:cNvPr id="0" name=""/>
        <dsp:cNvSpPr/>
      </dsp:nvSpPr>
      <dsp:spPr>
        <a:xfrm>
          <a:off x="3368835" y="1191055"/>
          <a:ext cx="1519563" cy="1145808"/>
        </a:xfrm>
        <a:prstGeom prst="ellipse">
          <a:avLst/>
        </a:prstGeom>
        <a:solidFill>
          <a:schemeClr val="accent1">
            <a:tint val="50000"/>
            <a:hueOff val="0"/>
            <a:satOff val="0"/>
            <a:lumOff val="0"/>
            <a:alphaOff val="0"/>
          </a:schemeClr>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21509C73-0A24-C145-89BA-1F4FD7C96C9D}">
      <dsp:nvSpPr>
        <dsp:cNvPr id="0" name=""/>
        <dsp:cNvSpPr/>
      </dsp:nvSpPr>
      <dsp:spPr>
        <a:xfrm>
          <a:off x="4308652" y="478392"/>
          <a:ext cx="830681" cy="830807"/>
        </a:xfrm>
        <a:prstGeom prst="ellipse">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w="6350" cap="flat" cmpd="sng" algn="ctr">
          <a:solidFill>
            <a:schemeClr val="accent1">
              <a:hueOff val="0"/>
              <a:satOff val="0"/>
              <a:lumOff val="0"/>
              <a:alphaOff val="0"/>
            </a:schemeClr>
          </a:solidFill>
          <a:prstDash val="solid"/>
        </a:ln>
        <a:effectLst>
          <a:outerShdw blurRad="38100" dist="12700" dir="5400000" algn="ctr" rotWithShape="0">
            <a:srgbClr val="000000">
              <a:alpha val="63000"/>
            </a:srgbClr>
          </a:outerShdw>
        </a:effectLst>
      </dsp:spPr>
      <dsp:style>
        <a:lnRef idx="1">
          <a:scrgbClr r="0" g="0" b="0"/>
        </a:lnRef>
        <a:fillRef idx="3">
          <a:scrgbClr r="0" g="0" b="0"/>
        </a:fillRef>
        <a:effectRef idx="2">
          <a:scrgbClr r="0" g="0" b="0"/>
        </a:effectRef>
        <a:fontRef idx="minor">
          <a:schemeClr val="lt1"/>
        </a:fontRef>
      </dsp:style>
    </dsp:sp>
    <dsp:sp modelId="{2E69C856-710A-FA42-A720-FE84DEF99529}">
      <dsp:nvSpPr>
        <dsp:cNvPr id="0" name=""/>
        <dsp:cNvSpPr/>
      </dsp:nvSpPr>
      <dsp:spPr>
        <a:xfrm>
          <a:off x="4357420" y="527453"/>
          <a:ext cx="733145" cy="732684"/>
        </a:xfrm>
        <a:prstGeom prst="ellipse">
          <a:avLst/>
        </a:prstGeom>
        <a:solidFill>
          <a:schemeClr val="accent1">
            <a:tint val="50000"/>
            <a:hueOff val="0"/>
            <a:satOff val="0"/>
            <a:lumOff val="0"/>
            <a:alphaOff val="0"/>
          </a:schemeClr>
        </a:solidFill>
        <a:ln>
          <a:noFill/>
        </a:ln>
        <a:effectLst>
          <a:outerShdw blurRad="38100" dist="12700" dir="5400000" algn="ctr" rotWithShape="0">
            <a:srgbClr val="000000">
              <a:alpha val="63000"/>
            </a:srgbClr>
          </a:outerShdw>
        </a:effectLst>
      </dsp:spPr>
      <dsp:style>
        <a:lnRef idx="0">
          <a:scrgbClr r="0" g="0" b="0"/>
        </a:lnRef>
        <a:fillRef idx="1">
          <a:scrgbClr r="0" g="0" b="0"/>
        </a:fillRef>
        <a:effectRef idx="2">
          <a:scrgbClr r="0" g="0" b="0"/>
        </a:effectRef>
        <a:fontRef idx="minor"/>
      </dsp:style>
    </dsp:sp>
    <dsp:sp modelId="{44A8438F-20C7-3E4C-BF36-CA416C6A96B5}">
      <dsp:nvSpPr>
        <dsp:cNvPr id="0" name=""/>
        <dsp:cNvSpPr/>
      </dsp:nvSpPr>
      <dsp:spPr>
        <a:xfrm>
          <a:off x="0" y="2520636"/>
          <a:ext cx="2826918" cy="889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 numCol="1" spcCol="1270" anchor="b" anchorCtr="0">
          <a:noAutofit/>
        </a:bodyPr>
        <a:lstStyle/>
        <a:p>
          <a:pPr lvl="0" algn="r" defTabSz="844550">
            <a:lnSpc>
              <a:spcPct val="90000"/>
            </a:lnSpc>
            <a:spcBef>
              <a:spcPct val="0"/>
            </a:spcBef>
            <a:spcAft>
              <a:spcPct val="35000"/>
            </a:spcAft>
          </a:pPr>
          <a:r>
            <a:rPr lang="en-US" sz="1900" kern="1200" dirty="0" smtClean="0"/>
            <a:t>PWDs – in protected Environment /Job Candidate</a:t>
          </a:r>
          <a:endParaRPr lang="en-US" sz="1900" kern="1200" dirty="0"/>
        </a:p>
      </dsp:txBody>
      <dsp:txXfrm>
        <a:off x="0" y="2520636"/>
        <a:ext cx="2826918" cy="889572"/>
      </dsp:txXfrm>
    </dsp:sp>
    <dsp:sp modelId="{47B3526D-7D9C-CD45-A521-AE0E4C0EE330}">
      <dsp:nvSpPr>
        <dsp:cNvPr id="0" name=""/>
        <dsp:cNvSpPr/>
      </dsp:nvSpPr>
      <dsp:spPr>
        <a:xfrm>
          <a:off x="5504048" y="3918613"/>
          <a:ext cx="2077982" cy="879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l" defTabSz="844550">
            <a:lnSpc>
              <a:spcPct val="90000"/>
            </a:lnSpc>
            <a:spcBef>
              <a:spcPct val="0"/>
            </a:spcBef>
            <a:spcAft>
              <a:spcPct val="35000"/>
            </a:spcAft>
          </a:pPr>
          <a:r>
            <a:rPr lang="en-US" sz="1900" kern="1200" dirty="0" smtClean="0"/>
            <a:t>Job Coach </a:t>
          </a:r>
          <a:endParaRPr lang="en-US" sz="1900" kern="1200" dirty="0"/>
        </a:p>
      </dsp:txBody>
      <dsp:txXfrm>
        <a:off x="5504048" y="3918613"/>
        <a:ext cx="2077982" cy="879329"/>
      </dsp:txXfrm>
    </dsp:sp>
    <dsp:sp modelId="{3E47A74B-F427-6D44-AC4A-82C1A2C63192}">
      <dsp:nvSpPr>
        <dsp:cNvPr id="0" name=""/>
        <dsp:cNvSpPr/>
      </dsp:nvSpPr>
      <dsp:spPr>
        <a:xfrm>
          <a:off x="5024729" y="2520636"/>
          <a:ext cx="2826918" cy="1142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l" defTabSz="844550">
            <a:lnSpc>
              <a:spcPct val="90000"/>
            </a:lnSpc>
            <a:spcBef>
              <a:spcPct val="0"/>
            </a:spcBef>
            <a:spcAft>
              <a:spcPct val="35000"/>
            </a:spcAft>
          </a:pPr>
          <a:r>
            <a:rPr lang="en-US" sz="1900" kern="1200" dirty="0" smtClean="0"/>
            <a:t>Students (Psychology/Social Work)</a:t>
          </a:r>
          <a:endParaRPr lang="en-US" sz="1900" kern="1200" dirty="0"/>
        </a:p>
      </dsp:txBody>
      <dsp:txXfrm>
        <a:off x="5024729" y="2520636"/>
        <a:ext cx="2826918" cy="1142966"/>
      </dsp:txXfrm>
    </dsp:sp>
    <dsp:sp modelId="{2711AEE2-8D15-0949-B1AD-8AB54037587E}">
      <dsp:nvSpPr>
        <dsp:cNvPr id="0" name=""/>
        <dsp:cNvSpPr/>
      </dsp:nvSpPr>
      <dsp:spPr>
        <a:xfrm>
          <a:off x="4777638" y="1368504"/>
          <a:ext cx="2826918" cy="790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l" defTabSz="844550">
            <a:lnSpc>
              <a:spcPct val="90000"/>
            </a:lnSpc>
            <a:spcBef>
              <a:spcPct val="0"/>
            </a:spcBef>
            <a:spcAft>
              <a:spcPct val="35000"/>
            </a:spcAft>
          </a:pPr>
          <a:r>
            <a:rPr lang="en-US" sz="1900" kern="1200" dirty="0" smtClean="0"/>
            <a:t>Craft Teacher</a:t>
          </a:r>
          <a:endParaRPr lang="en-US" sz="1900" kern="1200" dirty="0"/>
        </a:p>
      </dsp:txBody>
      <dsp:txXfrm>
        <a:off x="4777638" y="1368504"/>
        <a:ext cx="2826918" cy="790911"/>
      </dsp:txXfrm>
    </dsp:sp>
    <dsp:sp modelId="{62A7131A-13AA-7344-B451-AD8438B26503}">
      <dsp:nvSpPr>
        <dsp:cNvPr id="0" name=""/>
        <dsp:cNvSpPr/>
      </dsp:nvSpPr>
      <dsp:spPr>
        <a:xfrm>
          <a:off x="5301081" y="527453"/>
          <a:ext cx="2826918" cy="732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l" defTabSz="844550">
            <a:lnSpc>
              <a:spcPct val="90000"/>
            </a:lnSpc>
            <a:spcBef>
              <a:spcPct val="0"/>
            </a:spcBef>
            <a:spcAft>
              <a:spcPct val="35000"/>
            </a:spcAft>
          </a:pPr>
          <a:r>
            <a:rPr lang="en-US" sz="1900" kern="1200" dirty="0" smtClean="0"/>
            <a:t>Supervisors/Researchers – Psychology and Social Work</a:t>
          </a:r>
          <a:endParaRPr lang="en-US" sz="1900" kern="1200" dirty="0"/>
        </a:p>
      </dsp:txBody>
      <dsp:txXfrm>
        <a:off x="5301081" y="527453"/>
        <a:ext cx="2826918" cy="732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BEF42-9404-1746-B877-5A096A40EA1A}">
      <dsp:nvSpPr>
        <dsp:cNvPr id="0" name=""/>
        <dsp:cNvSpPr/>
      </dsp:nvSpPr>
      <dsp:spPr>
        <a:xfrm rot="21300000">
          <a:off x="517827" y="1571266"/>
          <a:ext cx="9022744" cy="789387"/>
        </a:xfrm>
        <a:prstGeom prst="mathMinus">
          <a:avLst/>
        </a:prstGeom>
        <a:gradFill rotWithShape="0">
          <a:gsLst>
            <a:gs pos="0">
              <a:schemeClr val="accent1">
                <a:tint val="60000"/>
                <a:hueOff val="0"/>
                <a:satOff val="0"/>
                <a:lumOff val="0"/>
                <a:alphaOff val="0"/>
                <a:satMod val="100000"/>
                <a:lumMod val="100000"/>
              </a:schemeClr>
            </a:gs>
            <a:gs pos="50000">
              <a:schemeClr val="accent1">
                <a:tint val="60000"/>
                <a:hueOff val="0"/>
                <a:satOff val="0"/>
                <a:lumOff val="0"/>
                <a:alphaOff val="0"/>
                <a:shade val="99000"/>
                <a:satMod val="105000"/>
                <a:lumMod val="100000"/>
              </a:schemeClr>
            </a:gs>
            <a:gs pos="100000">
              <a:schemeClr val="accent1">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dsp:style>
    </dsp:sp>
    <dsp:sp modelId="{C1DFCAD0-F2F7-4644-8D64-5B18D1B954A0}">
      <dsp:nvSpPr>
        <dsp:cNvPr id="0" name=""/>
        <dsp:cNvSpPr/>
      </dsp:nvSpPr>
      <dsp:spPr>
        <a:xfrm>
          <a:off x="1207008" y="196596"/>
          <a:ext cx="3017520" cy="1572768"/>
        </a:xfrm>
        <a:prstGeom prst="downArrow">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246E7E33-1F05-D742-8AF3-D0792FADD8CB}">
      <dsp:nvSpPr>
        <dsp:cNvPr id="0" name=""/>
        <dsp:cNvSpPr/>
      </dsp:nvSpPr>
      <dsp:spPr>
        <a:xfrm>
          <a:off x="5330952" y="0"/>
          <a:ext cx="3218688" cy="16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err="1" smtClean="0"/>
            <a:t>Trinal</a:t>
          </a:r>
          <a:r>
            <a:rPr lang="en-US" sz="2900" kern="1200" dirty="0" smtClean="0"/>
            <a:t> Method (theory, practice, art)</a:t>
          </a:r>
          <a:endParaRPr lang="en-US" sz="2900" kern="1200" dirty="0"/>
        </a:p>
      </dsp:txBody>
      <dsp:txXfrm>
        <a:off x="5330952" y="0"/>
        <a:ext cx="3218688" cy="1651406"/>
      </dsp:txXfrm>
    </dsp:sp>
    <dsp:sp modelId="{8A995699-8497-1348-A0DC-3F390D284A84}">
      <dsp:nvSpPr>
        <dsp:cNvPr id="0" name=""/>
        <dsp:cNvSpPr/>
      </dsp:nvSpPr>
      <dsp:spPr>
        <a:xfrm>
          <a:off x="5833871" y="2162556"/>
          <a:ext cx="3017520" cy="1572768"/>
        </a:xfrm>
        <a:prstGeom prst="upArrow">
          <a:avLst/>
        </a:prstGeom>
        <a:gradFill rotWithShape="0">
          <a:gsLst>
            <a:gs pos="0">
              <a:schemeClr val="accent1">
                <a:hueOff val="0"/>
                <a:satOff val="0"/>
                <a:lumOff val="0"/>
                <a:alphaOff val="0"/>
                <a:satMod val="100000"/>
                <a:lumMod val="100000"/>
              </a:schemeClr>
            </a:gs>
            <a:gs pos="50000">
              <a:schemeClr val="accent1">
                <a:hueOff val="0"/>
                <a:satOff val="0"/>
                <a:lumOff val="0"/>
                <a:alphaOff val="0"/>
                <a:shade val="99000"/>
                <a:satMod val="105000"/>
                <a:lumMod val="100000"/>
              </a:schemeClr>
            </a:gs>
            <a:gs pos="100000">
              <a:schemeClr val="accent1">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sp>
    <dsp:sp modelId="{A2704A42-1261-6649-9BCF-CBE2460040D2}">
      <dsp:nvSpPr>
        <dsp:cNvPr id="0" name=""/>
        <dsp:cNvSpPr/>
      </dsp:nvSpPr>
      <dsp:spPr>
        <a:xfrm>
          <a:off x="1508760" y="2280513"/>
          <a:ext cx="3218688" cy="165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smtClean="0"/>
            <a:t>Place and Train</a:t>
          </a:r>
          <a:endParaRPr lang="en-US" sz="2900" kern="1200" dirty="0"/>
        </a:p>
      </dsp:txBody>
      <dsp:txXfrm>
        <a:off x="1508760" y="2280513"/>
        <a:ext cx="3218688" cy="16514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54A83-570C-4609-828B-7D0EDA555FF2}" type="datetimeFigureOut">
              <a:rPr lang="en-US" smtClean="0"/>
              <a:t>8/16/24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77B3C-F431-4186-8023-71F18B678617}" type="slidenum">
              <a:rPr lang="en-US" smtClean="0"/>
              <a:t>‹#›</a:t>
            </a:fld>
            <a:endParaRPr lang="en-US"/>
          </a:p>
        </p:txBody>
      </p:sp>
    </p:spTree>
    <p:extLst>
      <p:ext uri="{BB962C8B-B14F-4D97-AF65-F5344CB8AC3E}">
        <p14:creationId xmlns:p14="http://schemas.microsoft.com/office/powerpoint/2010/main" val="184717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8AB79A-F406-C34E-96AE-CF7755F9618D}"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"place and train" method involves placing individuals with disabilities directly into workplace environments where they receive on-the-job training and support. Rather than traditional classroom-based training programs, this approach emphasizes experiential learning within authentic work settings. Trainers and supervisors work closely with participants to teach job tasks, provide feedback, and gradually increase independence until the individual can perform the job duties competently (Lombardi &amp; </a:t>
            </a:r>
            <a:r>
              <a:rPr lang="en-US" sz="1200" kern="1200" dirty="0" err="1" smtClean="0">
                <a:solidFill>
                  <a:schemeClr val="tx1"/>
                </a:solidFill>
                <a:effectLst/>
                <a:latin typeface="+mn-lt"/>
                <a:ea typeface="+mn-ea"/>
                <a:cs typeface="+mn-cs"/>
              </a:rPr>
              <a:t>Nardone</a:t>
            </a:r>
            <a:r>
              <a:rPr lang="en-US" sz="1200" kern="1200" dirty="0" smtClean="0">
                <a:solidFill>
                  <a:schemeClr val="tx1"/>
                </a:solidFill>
                <a:effectLst/>
                <a:latin typeface="+mn-lt"/>
                <a:ea typeface="+mn-ea"/>
                <a:cs typeface="+mn-cs"/>
              </a:rPr>
              <a:t>, 2011).</a:t>
            </a:r>
          </a:p>
          <a:p>
            <a:endParaRPr lang="en-US" dirty="0"/>
          </a:p>
        </p:txBody>
      </p:sp>
      <p:sp>
        <p:nvSpPr>
          <p:cNvPr id="4" name="Slide Number Placeholder 3"/>
          <p:cNvSpPr>
            <a:spLocks noGrp="1"/>
          </p:cNvSpPr>
          <p:nvPr>
            <p:ph type="sldNum" sz="quarter" idx="10"/>
          </p:nvPr>
        </p:nvSpPr>
        <p:spPr/>
        <p:txBody>
          <a:bodyPr/>
          <a:lstStyle/>
          <a:p>
            <a:fld id="{8BC77B3C-F431-4186-8023-71F18B678617}" type="slidenum">
              <a:rPr lang="en-US" smtClean="0"/>
              <a:t>8</a:t>
            </a:fld>
            <a:endParaRPr lang="en-US"/>
          </a:p>
        </p:txBody>
      </p:sp>
    </p:spTree>
    <p:extLst>
      <p:ext uri="{BB962C8B-B14F-4D97-AF65-F5344CB8AC3E}">
        <p14:creationId xmlns:p14="http://schemas.microsoft.com/office/powerpoint/2010/main" val="221258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r" eaLnBrk="1" hangingPunct="1">
              <a:spcBef>
                <a:spcPct val="0"/>
              </a:spcBef>
            </a:pPr>
            <a:fld id="{A4D0ED99-1681-4552-9686-189C79061BB9}" type="slidenum">
              <a:rPr lang="ru-RU">
                <a:latin typeface="Arial" panose="020B0604020202020204" pitchFamily="34" charset="0"/>
              </a:rPr>
              <a:pPr algn="r" eaLnBrk="1" hangingPunct="1">
                <a:spcBef>
                  <a:spcPct val="0"/>
                </a:spcBef>
              </a:pPr>
              <a:t>9</a:t>
            </a:fld>
            <a:endParaRPr lang="ru-RU">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095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Job' refers to a specific activity that one does to earn a living, synonymous with 'profession' or 'occupation'. However, 'work' refers to any activity, whether it's mental or physical. All jobs can be considered work, but not all work is a job. 'Work' can be used as a noun or a verb, while 'job' is always a noun.</a:t>
            </a:r>
            <a:endParaRPr lang="en-US" dirty="0"/>
          </a:p>
        </p:txBody>
      </p:sp>
      <p:sp>
        <p:nvSpPr>
          <p:cNvPr id="4" name="Slide Number Placeholder 3"/>
          <p:cNvSpPr>
            <a:spLocks noGrp="1"/>
          </p:cNvSpPr>
          <p:nvPr>
            <p:ph type="sldNum" sz="quarter" idx="10"/>
          </p:nvPr>
        </p:nvSpPr>
        <p:spPr/>
        <p:txBody>
          <a:bodyPr/>
          <a:lstStyle/>
          <a:p>
            <a:fld id="{8BC77B3C-F431-4186-8023-71F18B678617}" type="slidenum">
              <a:rPr lang="en-US" smtClean="0"/>
              <a:t>14</a:t>
            </a:fld>
            <a:endParaRPr lang="en-US"/>
          </a:p>
        </p:txBody>
      </p:sp>
    </p:spTree>
    <p:extLst>
      <p:ext uri="{BB962C8B-B14F-4D97-AF65-F5344CB8AC3E}">
        <p14:creationId xmlns:p14="http://schemas.microsoft.com/office/powerpoint/2010/main" val="147806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a:t>
            </a:r>
            <a:r>
              <a:rPr lang="en-US" dirty="0" err="1" smtClean="0"/>
              <a:t>th</a:t>
            </a:r>
            <a:r>
              <a:rPr lang="en-US" dirty="0" smtClean="0"/>
              <a:t> of July</a:t>
            </a:r>
            <a:r>
              <a:rPr lang="en-US" baseline="0" dirty="0" smtClean="0"/>
              <a:t> 2024</a:t>
            </a:r>
            <a:endParaRPr lang="en-US" dirty="0"/>
          </a:p>
        </p:txBody>
      </p:sp>
      <p:sp>
        <p:nvSpPr>
          <p:cNvPr id="4" name="Slide Number Placeholder 3"/>
          <p:cNvSpPr>
            <a:spLocks noGrp="1"/>
          </p:cNvSpPr>
          <p:nvPr>
            <p:ph type="sldNum" sz="quarter" idx="10"/>
          </p:nvPr>
        </p:nvSpPr>
        <p:spPr/>
        <p:txBody>
          <a:bodyPr/>
          <a:lstStyle/>
          <a:p>
            <a:fld id="{8BC77B3C-F431-4186-8023-71F18B678617}" type="slidenum">
              <a:rPr lang="en-US" smtClean="0"/>
              <a:t>16</a:t>
            </a:fld>
            <a:endParaRPr lang="en-US"/>
          </a:p>
        </p:txBody>
      </p:sp>
    </p:spTree>
    <p:extLst>
      <p:ext uri="{BB962C8B-B14F-4D97-AF65-F5344CB8AC3E}">
        <p14:creationId xmlns:p14="http://schemas.microsoft.com/office/powerpoint/2010/main" val="22441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8/16/24</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8/16/24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8/16/24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8/16/24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8/16/24</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8/16/24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8/16/24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8/16/24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8/16/24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8/16/24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8/16/24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8/16/24</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gif"/><Relationship Id="rId6" Type="http://schemas.openxmlformats.org/officeDocument/2006/relationships/image" Target="../media/image18.jpg"/><Relationship Id="rId7" Type="http://schemas.openxmlformats.org/officeDocument/2006/relationships/hyperlink" Target="https://youtu.be/ZSVMT-NZ_Vs" TargetMode="External"/><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hyperlink" Target="https://youtu.be/zZWfTWldNnA" TargetMode="External"/><Relationship Id="rId6" Type="http://schemas.openxmlformats.org/officeDocument/2006/relationships/image" Target="../media/image22.jpg"/><Relationship Id="rId7" Type="http://schemas.openxmlformats.org/officeDocument/2006/relationships/image" Target="../media/image23.jpg"/><Relationship Id="rId8"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hyperlink" Target="https://youtu.be/dnP1lJjdYu0" TargetMode="External"/><Relationship Id="rId7"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hyperlink" Target="https://youtu.be/oGSQT9hVkgI" TargetMode="External"/><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9.jpg"/><Relationship Id="rId8" Type="http://schemas.openxmlformats.org/officeDocument/2006/relationships/image" Target="../media/image10.jpg"/><Relationship Id="rId9"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3200400"/>
            <a:ext cx="10058400" cy="2639003"/>
          </a:xfrm>
        </p:spPr>
        <p:txBody>
          <a:bodyPr/>
          <a:lstStyle/>
          <a:p>
            <a:pPr algn="ctr"/>
            <a:r>
              <a:rPr lang="en-US" sz="1600" b="1" dirty="0" smtClean="0"/>
              <a:t>Project Director : Professor </a:t>
            </a:r>
            <a:r>
              <a:rPr lang="en-US" sz="1600" b="1" dirty="0" err="1" smtClean="0"/>
              <a:t>Ketevan</a:t>
            </a:r>
            <a:r>
              <a:rPr lang="en-US" sz="1600" b="1" dirty="0" smtClean="0"/>
              <a:t> </a:t>
            </a:r>
            <a:r>
              <a:rPr lang="en-US" sz="1600" b="1" dirty="0" err="1" smtClean="0"/>
              <a:t>Makashvili</a:t>
            </a:r>
            <a:r>
              <a:rPr lang="en-US" sz="1600" b="1" dirty="0" smtClean="0"/>
              <a:t> </a:t>
            </a:r>
            <a:r>
              <a:rPr lang="en-US" sz="1600" b="1" dirty="0"/>
              <a:t/>
            </a:r>
            <a:br>
              <a:rPr lang="en-US" sz="1600" b="1" dirty="0"/>
            </a:br>
            <a:r>
              <a:rPr lang="en-US" sz="1600" b="1" dirty="0" smtClean="0"/>
              <a:t/>
            </a:r>
            <a:br>
              <a:rPr lang="en-US" sz="1600" b="1" dirty="0" smtClean="0"/>
            </a:br>
            <a:r>
              <a:rPr lang="en-US" sz="1600" b="1" dirty="0"/>
              <a:t/>
            </a:r>
            <a:br>
              <a:rPr lang="en-US" sz="1600" b="1" dirty="0"/>
            </a:br>
            <a:r>
              <a:rPr lang="en-US" sz="1600" b="1" dirty="0" smtClean="0"/>
              <a:t>ISU Project Coordinator: Professor Shorena Sadzaglishvili</a:t>
            </a:r>
            <a:br>
              <a:rPr lang="en-US" sz="1600" b="1" dirty="0" smtClean="0"/>
            </a:br>
            <a:r>
              <a:rPr lang="en-US" sz="1600" b="1" dirty="0"/>
              <a:t/>
            </a:r>
            <a:br>
              <a:rPr lang="en-US" sz="1600" b="1" dirty="0"/>
            </a:br>
            <a:r>
              <a:rPr lang="en-US" sz="1600" b="1" dirty="0" smtClean="0"/>
              <a:t>GSU Project Coordinator: </a:t>
            </a:r>
            <a:r>
              <a:rPr lang="en-US" sz="1600" b="1" dirty="0" err="1" smtClean="0"/>
              <a:t>Zurab</a:t>
            </a:r>
            <a:r>
              <a:rPr lang="en-US" sz="1600" b="1" dirty="0" smtClean="0"/>
              <a:t> </a:t>
            </a:r>
            <a:r>
              <a:rPr lang="en-US" sz="1600" b="1" dirty="0" err="1" smtClean="0"/>
              <a:t>zurabashvili</a:t>
            </a:r>
            <a:r>
              <a:rPr lang="en-US" sz="1600" b="1" dirty="0" smtClean="0"/>
              <a:t> </a:t>
            </a:r>
            <a:endParaRPr lang="en-US" sz="1600" b="1" dirty="0"/>
          </a:p>
        </p:txBody>
      </p:sp>
      <p:sp>
        <p:nvSpPr>
          <p:cNvPr id="4" name="TextBox 3"/>
          <p:cNvSpPr txBox="1"/>
          <p:nvPr/>
        </p:nvSpPr>
        <p:spPr>
          <a:xfrm>
            <a:off x="5623028" y="0"/>
            <a:ext cx="184666" cy="3416320"/>
          </a:xfrm>
          <a:prstGeom prst="rect">
            <a:avLst/>
          </a:prstGeom>
          <a:noFill/>
        </p:spPr>
        <p:txBody>
          <a:bodyPr wrap="none" rtlCol="0">
            <a:spAutoFit/>
          </a:bodyPr>
          <a:lstStyle/>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a:p>
            <a:pPr algn="ctr"/>
            <a:endParaRPr lang="en-US" b="1" dirty="0" smtClean="0"/>
          </a:p>
          <a:p>
            <a:pPr algn="ctr"/>
            <a:endParaRPr lang="en-US" b="1" dirty="0"/>
          </a:p>
        </p:txBody>
      </p:sp>
      <p:sp>
        <p:nvSpPr>
          <p:cNvPr id="5" name="Rectangle 4"/>
          <p:cNvSpPr/>
          <p:nvPr/>
        </p:nvSpPr>
        <p:spPr>
          <a:xfrm>
            <a:off x="2316982" y="534287"/>
            <a:ext cx="8176271" cy="3447097"/>
          </a:xfrm>
          <a:prstGeom prst="rect">
            <a:avLst/>
          </a:prstGeom>
        </p:spPr>
        <p:txBody>
          <a:bodyPr wrap="square">
            <a:spAutoFit/>
          </a:bodyPr>
          <a:lstStyle/>
          <a:p>
            <a:r>
              <a:rPr lang="en-GB" sz="2000" b="1" dirty="0"/>
              <a:t> </a:t>
            </a:r>
            <a:endParaRPr lang="en-US" sz="2000" dirty="0"/>
          </a:p>
          <a:p>
            <a:pPr lvl="0" algn="ctr">
              <a:spcBef>
                <a:spcPct val="0"/>
              </a:spcBef>
            </a:pPr>
            <a:endParaRPr lang="en-GB" sz="3600" dirty="0" smtClean="0">
              <a:solidFill>
                <a:prstClr val="black">
                  <a:lumMod val="85000"/>
                  <a:lumOff val="15000"/>
                </a:prstClr>
              </a:solidFill>
              <a:latin typeface="Impact"/>
              <a:ea typeface="+mj-ea"/>
              <a:cs typeface="+mj-cs"/>
            </a:endParaRPr>
          </a:p>
          <a:p>
            <a:pPr algn="ctr">
              <a:spcBef>
                <a:spcPct val="0"/>
              </a:spcBef>
            </a:pPr>
            <a:r>
              <a:rPr lang="en-US" sz="3600" b="1" dirty="0"/>
              <a:t>GRANT #CIF-2023-04</a:t>
            </a:r>
          </a:p>
          <a:p>
            <a:pPr lvl="0" algn="ctr">
              <a:spcBef>
                <a:spcPct val="0"/>
              </a:spcBef>
            </a:pPr>
            <a:endParaRPr lang="en-GB" sz="3600" dirty="0">
              <a:solidFill>
                <a:prstClr val="black">
                  <a:lumMod val="85000"/>
                  <a:lumOff val="15000"/>
                </a:prstClr>
              </a:solidFill>
              <a:latin typeface="Impact"/>
              <a:ea typeface="+mj-ea"/>
              <a:cs typeface="+mj-cs"/>
            </a:endParaRPr>
          </a:p>
          <a:p>
            <a:pPr lvl="0" algn="ctr">
              <a:spcBef>
                <a:spcPct val="0"/>
              </a:spcBef>
            </a:pPr>
            <a:r>
              <a:rPr lang="en-GB" sz="3600" dirty="0" smtClean="0">
                <a:solidFill>
                  <a:prstClr val="black">
                    <a:lumMod val="85000"/>
                    <a:lumOff val="15000"/>
                  </a:prstClr>
                </a:solidFill>
                <a:latin typeface="Impact"/>
                <a:ea typeface="+mj-ea"/>
                <a:cs typeface="+mj-cs"/>
              </a:rPr>
              <a:t>Learning </a:t>
            </a:r>
            <a:r>
              <a:rPr lang="en-GB" sz="3600" dirty="0">
                <a:solidFill>
                  <a:prstClr val="black">
                    <a:lumMod val="85000"/>
                    <a:lumOff val="15000"/>
                  </a:prstClr>
                </a:solidFill>
                <a:latin typeface="Impact"/>
                <a:ea typeface="+mj-ea"/>
                <a:cs typeface="+mj-cs"/>
              </a:rPr>
              <a:t>Labs for Equal </a:t>
            </a:r>
            <a:r>
              <a:rPr lang="en-GB" sz="3600" dirty="0" smtClean="0">
                <a:solidFill>
                  <a:prstClr val="black">
                    <a:lumMod val="85000"/>
                    <a:lumOff val="15000"/>
                  </a:prstClr>
                </a:solidFill>
                <a:latin typeface="Impact"/>
                <a:ea typeface="+mj-ea"/>
                <a:cs typeface="+mj-cs"/>
              </a:rPr>
              <a:t>Rights</a:t>
            </a:r>
          </a:p>
          <a:p>
            <a:pPr lvl="0">
              <a:spcBef>
                <a:spcPct val="0"/>
              </a:spcBef>
            </a:pPr>
            <a:endParaRPr lang="en-GB" sz="2000" dirty="0" smtClean="0">
              <a:solidFill>
                <a:prstClr val="black">
                  <a:lumMod val="85000"/>
                  <a:lumOff val="15000"/>
                </a:prstClr>
              </a:solidFill>
              <a:latin typeface="Impact"/>
              <a:ea typeface="+mj-ea"/>
              <a:cs typeface="+mj-cs"/>
            </a:endParaRPr>
          </a:p>
          <a:p>
            <a:pPr lvl="0" algn="ctr">
              <a:spcBef>
                <a:spcPct val="0"/>
              </a:spcBef>
            </a:pPr>
            <a:r>
              <a:rPr lang="x-none" sz="2000" dirty="0" smtClean="0">
                <a:solidFill>
                  <a:prstClr val="black">
                    <a:lumMod val="85000"/>
                    <a:lumOff val="15000"/>
                  </a:prstClr>
                </a:solidFill>
                <a:latin typeface="Impact"/>
                <a:ea typeface="+mj-ea"/>
                <a:cs typeface="+mj-cs"/>
              </a:rPr>
              <a:t>09.2023   -  02.2025</a:t>
            </a:r>
          </a:p>
          <a:p>
            <a:pPr lvl="0">
              <a:spcBef>
                <a:spcPct val="0"/>
              </a:spcBef>
            </a:pPr>
            <a:endParaRPr lang="en-US" sz="1400" dirty="0">
              <a:solidFill>
                <a:prstClr val="black">
                  <a:lumMod val="85000"/>
                  <a:lumOff val="15000"/>
                </a:prstClr>
              </a:solidFill>
              <a:latin typeface="Impact"/>
              <a:ea typeface="+mj-ea"/>
              <a:cs typeface="+mj-cs"/>
            </a:endParaRPr>
          </a:p>
        </p:txBody>
      </p:sp>
    </p:spTree>
    <p:extLst>
      <p:ext uri="{BB962C8B-B14F-4D97-AF65-F5344CB8AC3E}">
        <p14:creationId xmlns:p14="http://schemas.microsoft.com/office/powerpoint/2010/main" val="27436620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44438" y="656966"/>
            <a:ext cx="1751619"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Polygraph Shop</a:t>
            </a:r>
            <a:endParaRPr lang="en-US" dirty="0"/>
          </a:p>
        </p:txBody>
      </p:sp>
      <p:pic>
        <p:nvPicPr>
          <p:cNvPr id="3" name="Picture 2" descr="20240708_1228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703" y="344380"/>
            <a:ext cx="4690532" cy="2862656"/>
          </a:xfrm>
          <a:prstGeom prst="rect">
            <a:avLst/>
          </a:prstGeom>
        </p:spPr>
      </p:pic>
      <p:pic>
        <p:nvPicPr>
          <p:cNvPr id="4" name="Picture 3" descr="20240708_1359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3703" y="3228559"/>
            <a:ext cx="4671223" cy="2970277"/>
          </a:xfrm>
          <a:prstGeom prst="rect">
            <a:avLst/>
          </a:prstGeom>
        </p:spPr>
      </p:pic>
      <p:pic>
        <p:nvPicPr>
          <p:cNvPr id="5" name="Picture 4" descr="20240708_1410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844" y="3250084"/>
            <a:ext cx="5360067" cy="3185513"/>
          </a:xfrm>
          <a:prstGeom prst="rect">
            <a:avLst/>
          </a:prstGeom>
        </p:spPr>
      </p:pic>
      <p:pic>
        <p:nvPicPr>
          <p:cNvPr id="6" name="Picture 5" descr="transparent.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400" y="1198979"/>
            <a:ext cx="12700" cy="12700"/>
          </a:xfrm>
          <a:prstGeom prst="rect">
            <a:avLst/>
          </a:prstGeom>
        </p:spPr>
      </p:pic>
      <p:pic>
        <p:nvPicPr>
          <p:cNvPr id="7" name="Picture 6" descr="transparent.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0137" y="1521835"/>
            <a:ext cx="12700" cy="12700"/>
          </a:xfrm>
          <a:prstGeom prst="rect">
            <a:avLst/>
          </a:prstGeom>
        </p:spPr>
      </p:pic>
      <p:pic>
        <p:nvPicPr>
          <p:cNvPr id="9" name="Picture 8"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9641" y="559617"/>
            <a:ext cx="3149269" cy="2245691"/>
          </a:xfrm>
          <a:prstGeom prst="rect">
            <a:avLst/>
          </a:prstGeom>
        </p:spPr>
      </p:pic>
      <p:sp>
        <p:nvSpPr>
          <p:cNvPr id="10" name="Rectangle 9"/>
          <p:cNvSpPr/>
          <p:nvPr/>
        </p:nvSpPr>
        <p:spPr>
          <a:xfrm>
            <a:off x="439151" y="2881458"/>
            <a:ext cx="3303158" cy="646331"/>
          </a:xfrm>
          <a:prstGeom prst="rect">
            <a:avLst/>
          </a:prstGeom>
        </p:spPr>
        <p:txBody>
          <a:bodyPr wrap="none">
            <a:spAutoFit/>
          </a:bodyPr>
          <a:lstStyle/>
          <a:p>
            <a:r>
              <a:rPr lang="en-US" u="sng" dirty="0">
                <a:hlinkClick r:id="rId7"/>
              </a:rPr>
              <a:t>https://youtu.be/ZSVMT-</a:t>
            </a:r>
            <a:r>
              <a:rPr lang="en-US" u="sng" dirty="0" smtClean="0">
                <a:hlinkClick r:id="rId7"/>
              </a:rPr>
              <a:t>NZ_Vs</a:t>
            </a:r>
            <a:endParaRPr lang="en-US" u="sng" dirty="0" smtClean="0"/>
          </a:p>
          <a:p>
            <a:endParaRPr lang="en-US" dirty="0"/>
          </a:p>
        </p:txBody>
      </p:sp>
      <p:sp>
        <p:nvSpPr>
          <p:cNvPr id="11" name="Rectangle 10"/>
          <p:cNvSpPr/>
          <p:nvPr/>
        </p:nvSpPr>
        <p:spPr>
          <a:xfrm>
            <a:off x="488447" y="1758552"/>
            <a:ext cx="2302682"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Interactive Motivational Diary</a:t>
            </a:r>
            <a:endParaRPr lang="en-US" dirty="0">
              <a:solidFill>
                <a:schemeClr val="tx1"/>
              </a:solidFill>
            </a:endParaRPr>
          </a:p>
        </p:txBody>
      </p:sp>
    </p:spTree>
    <p:extLst>
      <p:ext uri="{BB962C8B-B14F-4D97-AF65-F5344CB8AC3E}">
        <p14:creationId xmlns:p14="http://schemas.microsoft.com/office/powerpoint/2010/main" val="20686115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44438" y="656966"/>
            <a:ext cx="1751619"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Health Food Corner </a:t>
            </a:r>
            <a:endParaRPr lang="en-US" dirty="0"/>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181" y="490398"/>
            <a:ext cx="2057400" cy="1358900"/>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07" y="521114"/>
            <a:ext cx="1722109" cy="2023231"/>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499" y="1993500"/>
            <a:ext cx="1778000" cy="1778000"/>
          </a:xfrm>
          <a:prstGeom prst="rect">
            <a:avLst/>
          </a:prstGeom>
        </p:spPr>
      </p:pic>
      <p:sp>
        <p:nvSpPr>
          <p:cNvPr id="7" name="Rectangle 6"/>
          <p:cNvSpPr/>
          <p:nvPr/>
        </p:nvSpPr>
        <p:spPr>
          <a:xfrm>
            <a:off x="636108" y="5672810"/>
            <a:ext cx="3300002" cy="369332"/>
          </a:xfrm>
          <a:prstGeom prst="rect">
            <a:avLst/>
          </a:prstGeom>
        </p:spPr>
        <p:txBody>
          <a:bodyPr wrap="none">
            <a:spAutoFit/>
          </a:bodyPr>
          <a:lstStyle/>
          <a:p>
            <a:r>
              <a:rPr lang="en-US" u="sng" dirty="0">
                <a:hlinkClick r:id="rId5"/>
              </a:rPr>
              <a:t>https://youtu.be/</a:t>
            </a:r>
            <a:r>
              <a:rPr lang="en-US" u="sng" dirty="0" smtClean="0">
                <a:hlinkClick r:id="rId5"/>
              </a:rPr>
              <a:t>zZWfTWldNnA</a:t>
            </a:r>
            <a:r>
              <a:rPr lang="en-US" u="sng" dirty="0" smtClean="0"/>
              <a:t> </a:t>
            </a:r>
            <a:endParaRPr lang="en-US" dirty="0"/>
          </a:p>
        </p:txBody>
      </p:sp>
      <p:pic>
        <p:nvPicPr>
          <p:cNvPr id="9" name="Picture 8" descr="449482868_1704160393664478_781297603338716398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93" y="2595956"/>
            <a:ext cx="3367221" cy="2735524"/>
          </a:xfrm>
          <a:prstGeom prst="rect">
            <a:avLst/>
          </a:prstGeom>
        </p:spPr>
      </p:pic>
      <p:pic>
        <p:nvPicPr>
          <p:cNvPr id="10" name="Picture 9" descr="448811910_877095034435331_2276052976689012047_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8339" y="3586885"/>
            <a:ext cx="7312758" cy="2805307"/>
          </a:xfrm>
          <a:prstGeom prst="rect">
            <a:avLst/>
          </a:prstGeom>
        </p:spPr>
      </p:pic>
      <p:pic>
        <p:nvPicPr>
          <p:cNvPr id="11" name="Picture 10" descr="449238479_1005533541275080_8346705640195989008_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3330" y="474530"/>
            <a:ext cx="4968211" cy="2889048"/>
          </a:xfrm>
          <a:prstGeom prst="rect">
            <a:avLst/>
          </a:prstGeom>
        </p:spPr>
      </p:pic>
      <p:sp>
        <p:nvSpPr>
          <p:cNvPr id="12" name="Rectangle 11"/>
          <p:cNvSpPr/>
          <p:nvPr/>
        </p:nvSpPr>
        <p:spPr>
          <a:xfrm>
            <a:off x="488447" y="1632941"/>
            <a:ext cx="1995658"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Toasts, Belgian Waffle, Smooth</a:t>
            </a:r>
          </a:p>
        </p:txBody>
      </p:sp>
    </p:spTree>
    <p:extLst>
      <p:ext uri="{BB962C8B-B14F-4D97-AF65-F5344CB8AC3E}">
        <p14:creationId xmlns:p14="http://schemas.microsoft.com/office/powerpoint/2010/main" val="115183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44438" y="656966"/>
            <a:ext cx="1751619"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Fine Arts Lab</a:t>
            </a:r>
            <a:endParaRPr lang="en-US" dirty="0"/>
          </a:p>
        </p:txBody>
      </p:sp>
      <p:pic>
        <p:nvPicPr>
          <p:cNvPr id="3" name="Picture 2"/>
          <p:cNvPicPr>
            <a:picLocks noChangeAspect="1"/>
          </p:cNvPicPr>
          <p:nvPr/>
        </p:nvPicPr>
        <p:blipFill>
          <a:blip r:embed="rId2"/>
          <a:stretch>
            <a:fillRect/>
          </a:stretch>
        </p:blipFill>
        <p:spPr>
          <a:xfrm>
            <a:off x="2537738" y="474529"/>
            <a:ext cx="9029700" cy="1202668"/>
          </a:xfrm>
          <a:prstGeom prst="rect">
            <a:avLst/>
          </a:prstGeom>
        </p:spPr>
      </p:pic>
      <p:pic>
        <p:nvPicPr>
          <p:cNvPr id="4" name="Picture 3"/>
          <p:cNvPicPr>
            <a:picLocks noChangeAspect="1"/>
          </p:cNvPicPr>
          <p:nvPr/>
        </p:nvPicPr>
        <p:blipFill>
          <a:blip r:embed="rId3"/>
          <a:stretch>
            <a:fillRect/>
          </a:stretch>
        </p:blipFill>
        <p:spPr>
          <a:xfrm>
            <a:off x="361843" y="1828335"/>
            <a:ext cx="3559693" cy="2288908"/>
          </a:xfrm>
          <a:prstGeom prst="rect">
            <a:avLst/>
          </a:prstGeom>
        </p:spPr>
      </p:pic>
      <p:pic>
        <p:nvPicPr>
          <p:cNvPr id="5" name="Picture 4"/>
          <p:cNvPicPr>
            <a:picLocks noChangeAspect="1"/>
          </p:cNvPicPr>
          <p:nvPr/>
        </p:nvPicPr>
        <p:blipFill>
          <a:blip r:embed="rId4"/>
          <a:stretch>
            <a:fillRect/>
          </a:stretch>
        </p:blipFill>
        <p:spPr>
          <a:xfrm>
            <a:off x="4186693" y="1730637"/>
            <a:ext cx="3670335" cy="4228898"/>
          </a:xfrm>
          <a:prstGeom prst="rect">
            <a:avLst/>
          </a:prstGeom>
        </p:spPr>
      </p:pic>
      <p:pic>
        <p:nvPicPr>
          <p:cNvPr id="6" name="Picture 5"/>
          <p:cNvPicPr>
            <a:picLocks noChangeAspect="1"/>
          </p:cNvPicPr>
          <p:nvPr/>
        </p:nvPicPr>
        <p:blipFill>
          <a:blip r:embed="rId5"/>
          <a:stretch>
            <a:fillRect/>
          </a:stretch>
        </p:blipFill>
        <p:spPr>
          <a:xfrm>
            <a:off x="8024495" y="1786466"/>
            <a:ext cx="3842505" cy="4200982"/>
          </a:xfrm>
          <a:prstGeom prst="rect">
            <a:avLst/>
          </a:prstGeom>
        </p:spPr>
      </p:pic>
      <p:sp>
        <p:nvSpPr>
          <p:cNvPr id="7" name="Rectangle 6"/>
          <p:cNvSpPr/>
          <p:nvPr/>
        </p:nvSpPr>
        <p:spPr>
          <a:xfrm>
            <a:off x="609986" y="6007772"/>
            <a:ext cx="2933578" cy="646331"/>
          </a:xfrm>
          <a:prstGeom prst="rect">
            <a:avLst/>
          </a:prstGeom>
        </p:spPr>
        <p:txBody>
          <a:bodyPr wrap="none">
            <a:spAutoFit/>
          </a:bodyPr>
          <a:lstStyle/>
          <a:p>
            <a:r>
              <a:rPr lang="en-US" u="sng" dirty="0">
                <a:hlinkClick r:id="rId6"/>
              </a:rPr>
              <a:t>https://youtu.be/</a:t>
            </a:r>
            <a:r>
              <a:rPr lang="en-US" u="sng" dirty="0" smtClean="0">
                <a:hlinkClick r:id="rId6"/>
              </a:rPr>
              <a:t>dnP1lJjdYu0</a:t>
            </a:r>
            <a:endParaRPr lang="en-US" u="sng" dirty="0" smtClean="0"/>
          </a:p>
          <a:p>
            <a:endParaRPr lang="en-US" dirty="0"/>
          </a:p>
        </p:txBody>
      </p:sp>
      <p:pic>
        <p:nvPicPr>
          <p:cNvPr id="8" name="Picture 7"/>
          <p:cNvPicPr>
            <a:picLocks noChangeAspect="1"/>
          </p:cNvPicPr>
          <p:nvPr/>
        </p:nvPicPr>
        <p:blipFill>
          <a:blip r:embed="rId7"/>
          <a:stretch>
            <a:fillRect/>
          </a:stretch>
        </p:blipFill>
        <p:spPr>
          <a:xfrm>
            <a:off x="453112" y="4228897"/>
            <a:ext cx="3398645" cy="1800422"/>
          </a:xfrm>
          <a:prstGeom prst="rect">
            <a:avLst/>
          </a:prstGeom>
        </p:spPr>
      </p:pic>
      <p:sp>
        <p:nvSpPr>
          <p:cNvPr id="9" name="Rectangle 8"/>
          <p:cNvSpPr/>
          <p:nvPr/>
        </p:nvSpPr>
        <p:spPr>
          <a:xfrm>
            <a:off x="335722" y="1625350"/>
            <a:ext cx="1967205" cy="369332"/>
          </a:xfrm>
          <a:prstGeom prst="rect">
            <a:avLst/>
          </a:prstGeom>
        </p:spPr>
        <p:txBody>
          <a:bodyPr wrap="none">
            <a:spAutoFit/>
          </a:bodyPr>
          <a:lstStyle/>
          <a:p>
            <a:r>
              <a:rPr lang="en-US" dirty="0" smtClean="0"/>
              <a:t>Sketch- 3D Printing</a:t>
            </a:r>
            <a:endParaRPr lang="en-US" dirty="0"/>
          </a:p>
        </p:txBody>
      </p:sp>
    </p:spTree>
    <p:extLst>
      <p:ext uri="{BB962C8B-B14F-4D97-AF65-F5344CB8AC3E}">
        <p14:creationId xmlns:p14="http://schemas.microsoft.com/office/powerpoint/2010/main" val="102287929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44438" y="656966"/>
            <a:ext cx="1751619"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Garden of Meetings </a:t>
            </a:r>
            <a:endParaRPr lang="en-US" dirty="0"/>
          </a:p>
        </p:txBody>
      </p:sp>
      <p:sp>
        <p:nvSpPr>
          <p:cNvPr id="3" name="Freeform 3"/>
          <p:cNvSpPr/>
          <p:nvPr/>
        </p:nvSpPr>
        <p:spPr>
          <a:xfrm>
            <a:off x="6136240" y="294472"/>
            <a:ext cx="5643915" cy="5907865"/>
          </a:xfrm>
          <a:custGeom>
            <a:avLst/>
            <a:gdLst/>
            <a:ahLst/>
            <a:cxnLst/>
            <a:rect l="l" t="t" r="r" b="b"/>
            <a:pathLst>
              <a:path w="6810426" h="9080568">
                <a:moveTo>
                  <a:pt x="0" y="0"/>
                </a:moveTo>
                <a:lnTo>
                  <a:pt x="6810426" y="0"/>
                </a:lnTo>
                <a:lnTo>
                  <a:pt x="6810426" y="9080568"/>
                </a:lnTo>
                <a:lnTo>
                  <a:pt x="0" y="9080568"/>
                </a:lnTo>
                <a:lnTo>
                  <a:pt x="0" y="0"/>
                </a:lnTo>
                <a:close/>
              </a:path>
            </a:pathLst>
          </a:custGeom>
          <a:blipFill>
            <a:blip r:embed="rId2"/>
            <a:stretch>
              <a:fillRect/>
            </a:stretch>
          </a:blipFill>
        </p:spPr>
      </p:sp>
      <p:sp>
        <p:nvSpPr>
          <p:cNvPr id="4" name="Freeform 3"/>
          <p:cNvSpPr/>
          <p:nvPr/>
        </p:nvSpPr>
        <p:spPr>
          <a:xfrm>
            <a:off x="788391" y="1685765"/>
            <a:ext cx="4138776" cy="3721820"/>
          </a:xfrm>
          <a:custGeom>
            <a:avLst/>
            <a:gdLst/>
            <a:ahLst/>
            <a:cxnLst/>
            <a:rect l="l" t="t" r="r" b="b"/>
            <a:pathLst>
              <a:path w="6744657" h="8759269">
                <a:moveTo>
                  <a:pt x="0" y="0"/>
                </a:moveTo>
                <a:lnTo>
                  <a:pt x="6744657" y="0"/>
                </a:lnTo>
                <a:lnTo>
                  <a:pt x="6744657" y="8759270"/>
                </a:lnTo>
                <a:lnTo>
                  <a:pt x="0" y="8759270"/>
                </a:lnTo>
                <a:lnTo>
                  <a:pt x="0" y="0"/>
                </a:lnTo>
                <a:close/>
              </a:path>
            </a:pathLst>
          </a:custGeom>
          <a:blipFill>
            <a:blip r:embed="rId3"/>
            <a:stretch>
              <a:fillRect b="-2666"/>
            </a:stretch>
          </a:blipFill>
        </p:spPr>
        <p:txBody>
          <a:bodyPr/>
          <a:lstStyle/>
          <a:p>
            <a:endParaRPr lang="en-US"/>
          </a:p>
        </p:txBody>
      </p:sp>
      <p:sp>
        <p:nvSpPr>
          <p:cNvPr id="5" name="Rectangle 4"/>
          <p:cNvSpPr/>
          <p:nvPr/>
        </p:nvSpPr>
        <p:spPr>
          <a:xfrm>
            <a:off x="1143533" y="5714679"/>
            <a:ext cx="3206226" cy="646331"/>
          </a:xfrm>
          <a:prstGeom prst="rect">
            <a:avLst/>
          </a:prstGeom>
        </p:spPr>
        <p:txBody>
          <a:bodyPr wrap="none">
            <a:spAutoFit/>
          </a:bodyPr>
          <a:lstStyle/>
          <a:p>
            <a:r>
              <a:rPr lang="en-US" u="sng" dirty="0">
                <a:hlinkClick r:id="rId4"/>
              </a:rPr>
              <a:t>https://youtu.be/</a:t>
            </a:r>
            <a:r>
              <a:rPr lang="en-US" u="sng" dirty="0" smtClean="0">
                <a:hlinkClick r:id="rId4"/>
              </a:rPr>
              <a:t>oGSQT9hVkgI</a:t>
            </a:r>
            <a:endParaRPr lang="en-US" u="sng" dirty="0" smtClean="0"/>
          </a:p>
          <a:p>
            <a:endParaRPr lang="en-US" dirty="0"/>
          </a:p>
        </p:txBody>
      </p:sp>
      <p:sp>
        <p:nvSpPr>
          <p:cNvPr id="6" name="Rectangle 5"/>
          <p:cNvSpPr/>
          <p:nvPr/>
        </p:nvSpPr>
        <p:spPr>
          <a:xfrm>
            <a:off x="2749263" y="558270"/>
            <a:ext cx="2777172"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061432" y="1081037"/>
            <a:ext cx="2159566" cy="369332"/>
          </a:xfrm>
          <a:prstGeom prst="rect">
            <a:avLst/>
          </a:prstGeom>
        </p:spPr>
        <p:txBody>
          <a:bodyPr wrap="none">
            <a:spAutoFit/>
          </a:bodyPr>
          <a:lstStyle/>
          <a:p>
            <a:r>
              <a:rPr lang="en-US" b="1" dirty="0"/>
              <a:t>W</a:t>
            </a:r>
            <a:r>
              <a:rPr lang="ka-GE" b="1" dirty="0" smtClean="0"/>
              <a:t>arming up</a:t>
            </a:r>
            <a:r>
              <a:rPr lang="en-US" b="1" dirty="0" smtClean="0"/>
              <a:t> activity </a:t>
            </a:r>
            <a:endParaRPr lang="en-US" b="1" dirty="0"/>
          </a:p>
        </p:txBody>
      </p:sp>
      <p:sp>
        <p:nvSpPr>
          <p:cNvPr id="8" name="Rectangle 7"/>
          <p:cNvSpPr/>
          <p:nvPr/>
        </p:nvSpPr>
        <p:spPr>
          <a:xfrm>
            <a:off x="2852097" y="592551"/>
            <a:ext cx="1980029" cy="369332"/>
          </a:xfrm>
          <a:prstGeom prst="rect">
            <a:avLst/>
          </a:prstGeom>
        </p:spPr>
        <p:txBody>
          <a:bodyPr wrap="none">
            <a:spAutoFit/>
          </a:bodyPr>
          <a:lstStyle/>
          <a:p>
            <a:r>
              <a:rPr lang="en-US" b="1" dirty="0" smtClean="0"/>
              <a:t>Group Facilitation</a:t>
            </a:r>
            <a:endParaRPr lang="en-US" b="1" dirty="0"/>
          </a:p>
        </p:txBody>
      </p:sp>
    </p:spTree>
    <p:extLst>
      <p:ext uri="{BB962C8B-B14F-4D97-AF65-F5344CB8AC3E}">
        <p14:creationId xmlns:p14="http://schemas.microsoft.com/office/powerpoint/2010/main" val="40588224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5915" y="498718"/>
            <a:ext cx="2652026" cy="1429107"/>
            <a:chOff x="0" y="0"/>
            <a:chExt cx="1047714" cy="883274"/>
          </a:xfrm>
        </p:grpSpPr>
        <p:sp>
          <p:nvSpPr>
            <p:cNvPr id="3" name="Freeform 3"/>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4" name="TextBox 4"/>
            <p:cNvSpPr txBox="1"/>
            <p:nvPr/>
          </p:nvSpPr>
          <p:spPr>
            <a:xfrm>
              <a:off x="0" y="-66675"/>
              <a:ext cx="1047714" cy="949949"/>
            </a:xfrm>
            <a:prstGeom prst="rect">
              <a:avLst/>
            </a:prstGeom>
          </p:spPr>
          <p:txBody>
            <a:bodyPr lIns="50800" tIns="50800" rIns="50800" bIns="50800" rtlCol="0" anchor="ctr"/>
            <a:lstStyle/>
            <a:p>
              <a:pPr algn="ctr">
                <a:lnSpc>
                  <a:spcPts val="2986"/>
                </a:lnSpc>
              </a:pPr>
              <a:r>
                <a:rPr lang="en-US" b="1" dirty="0" err="1">
                  <a:sym typeface="Open Sauce Bold"/>
                </a:rPr>
                <a:t>Multidciplinary</a:t>
              </a:r>
              <a:r>
                <a:rPr lang="en-US" b="1" dirty="0">
                  <a:sym typeface="Open Sauce Bold"/>
                </a:rPr>
                <a:t> Work</a:t>
              </a:r>
              <a:endParaRPr lang="en-US" b="1" dirty="0">
                <a:sym typeface="Open Sauce"/>
              </a:endParaRPr>
            </a:p>
          </p:txBody>
        </p:sp>
      </p:grpSp>
      <p:grpSp>
        <p:nvGrpSpPr>
          <p:cNvPr id="5" name="Group 5"/>
          <p:cNvGrpSpPr/>
          <p:nvPr/>
        </p:nvGrpSpPr>
        <p:grpSpPr>
          <a:xfrm>
            <a:off x="9111236" y="455982"/>
            <a:ext cx="2597268" cy="1330975"/>
            <a:chOff x="175016" y="-96305"/>
            <a:chExt cx="1047714" cy="883274"/>
          </a:xfrm>
        </p:grpSpPr>
        <p:sp>
          <p:nvSpPr>
            <p:cNvPr id="6" name="Freeform 6"/>
            <p:cNvSpPr/>
            <p:nvPr/>
          </p:nvSpPr>
          <p:spPr>
            <a:xfrm>
              <a:off x="175016" y="-96305"/>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7" name="TextBox 7"/>
            <p:cNvSpPr txBox="1"/>
            <p:nvPr/>
          </p:nvSpPr>
          <p:spPr>
            <a:xfrm>
              <a:off x="231652" y="-66675"/>
              <a:ext cx="816062" cy="700954"/>
            </a:xfrm>
            <a:prstGeom prst="rect">
              <a:avLst/>
            </a:prstGeom>
          </p:spPr>
          <p:txBody>
            <a:bodyPr lIns="50800" tIns="50800" rIns="50800" bIns="50800" rtlCol="0" anchor="ctr"/>
            <a:lstStyle/>
            <a:p>
              <a:pPr algn="ctr">
                <a:lnSpc>
                  <a:spcPts val="2986"/>
                </a:lnSpc>
              </a:pPr>
              <a:r>
                <a:rPr lang="en-US" b="1" dirty="0" smtClean="0">
                  <a:solidFill>
                    <a:srgbClr val="000000"/>
                  </a:solidFill>
                  <a:latin typeface="+mj-lt"/>
                  <a:ea typeface="Open Sauce Bold"/>
                  <a:cs typeface="Open Sauce Bold"/>
                  <a:sym typeface="Open Sauce Bold"/>
                </a:rPr>
                <a:t>Rapport with Job Candidate (JC)</a:t>
              </a:r>
              <a:endParaRPr lang="en-US" b="1" dirty="0">
                <a:solidFill>
                  <a:srgbClr val="000000"/>
                </a:solidFill>
                <a:latin typeface="+mj-lt"/>
                <a:ea typeface="Open Sauce Bold"/>
                <a:cs typeface="Open Sauce Bold"/>
                <a:sym typeface="Open Sauce Bold"/>
              </a:endParaRPr>
            </a:p>
          </p:txBody>
        </p:sp>
      </p:grpSp>
      <p:grpSp>
        <p:nvGrpSpPr>
          <p:cNvPr id="8" name="Group 8"/>
          <p:cNvGrpSpPr/>
          <p:nvPr/>
        </p:nvGrpSpPr>
        <p:grpSpPr>
          <a:xfrm>
            <a:off x="556431" y="2135166"/>
            <a:ext cx="2652026" cy="2235788"/>
            <a:chOff x="0" y="0"/>
            <a:chExt cx="1047714" cy="883274"/>
          </a:xfrm>
        </p:grpSpPr>
        <p:sp>
          <p:nvSpPr>
            <p:cNvPr id="9" name="Freeform 9"/>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0" name="TextBox 10"/>
            <p:cNvSpPr txBox="1"/>
            <p:nvPr/>
          </p:nvSpPr>
          <p:spPr>
            <a:xfrm>
              <a:off x="0" y="-66675"/>
              <a:ext cx="1047714" cy="949949"/>
            </a:xfrm>
            <a:prstGeom prst="rect">
              <a:avLst/>
            </a:prstGeom>
          </p:spPr>
          <p:txBody>
            <a:bodyPr lIns="50800" tIns="50800" rIns="50800" bIns="50800" rtlCol="0" anchor="ctr"/>
            <a:lstStyle/>
            <a:p>
              <a:pPr algn="ctr">
                <a:lnSpc>
                  <a:spcPts val="2986"/>
                </a:lnSpc>
              </a:pPr>
              <a:endParaRPr lang="en-US" sz="2100" dirty="0">
                <a:solidFill>
                  <a:srgbClr val="000000"/>
                </a:solidFill>
                <a:latin typeface="Open Sauce Bold"/>
                <a:ea typeface="Open Sauce Bold"/>
                <a:cs typeface="Open Sauce Bold"/>
                <a:sym typeface="Open Sauce Bold"/>
              </a:endParaRPr>
            </a:p>
          </p:txBody>
        </p:sp>
      </p:grpSp>
      <p:grpSp>
        <p:nvGrpSpPr>
          <p:cNvPr id="11" name="Group 11"/>
          <p:cNvGrpSpPr/>
          <p:nvPr/>
        </p:nvGrpSpPr>
        <p:grpSpPr>
          <a:xfrm>
            <a:off x="3340102" y="2038064"/>
            <a:ext cx="2736691" cy="2421493"/>
            <a:chOff x="-33448" y="-66675"/>
            <a:chExt cx="1081162" cy="956639"/>
          </a:xfrm>
        </p:grpSpPr>
        <p:sp>
          <p:nvSpPr>
            <p:cNvPr id="12" name="Freeform 12"/>
            <p:cNvSpPr/>
            <p:nvPr/>
          </p:nvSpPr>
          <p:spPr>
            <a:xfrm>
              <a:off x="-33448" y="669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3" name="TextBox 13"/>
            <p:cNvSpPr txBox="1"/>
            <p:nvPr/>
          </p:nvSpPr>
          <p:spPr>
            <a:xfrm>
              <a:off x="0" y="-66675"/>
              <a:ext cx="1047714" cy="949949"/>
            </a:xfrm>
            <a:prstGeom prst="rect">
              <a:avLst/>
            </a:prstGeom>
          </p:spPr>
          <p:txBody>
            <a:bodyPr lIns="50800" tIns="50800" rIns="50800" bIns="50800" rtlCol="0" anchor="ctr"/>
            <a:lstStyle/>
            <a:p>
              <a:endParaRPr lang="en-US" sz="2400" dirty="0"/>
            </a:p>
          </p:txBody>
        </p:sp>
      </p:grpSp>
      <p:grpSp>
        <p:nvGrpSpPr>
          <p:cNvPr id="14" name="Group 14"/>
          <p:cNvGrpSpPr/>
          <p:nvPr/>
        </p:nvGrpSpPr>
        <p:grpSpPr>
          <a:xfrm>
            <a:off x="1884409" y="4453441"/>
            <a:ext cx="2652026" cy="1808291"/>
            <a:chOff x="0" y="-66675"/>
            <a:chExt cx="1047714" cy="949949"/>
          </a:xfrm>
        </p:grpSpPr>
        <p:sp>
          <p:nvSpPr>
            <p:cNvPr id="15" name="Freeform 15"/>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6" name="TextBox 16"/>
            <p:cNvSpPr txBox="1"/>
            <p:nvPr/>
          </p:nvSpPr>
          <p:spPr>
            <a:xfrm>
              <a:off x="0" y="-66675"/>
              <a:ext cx="1047714" cy="949949"/>
            </a:xfrm>
            <a:prstGeom prst="rect">
              <a:avLst/>
            </a:prstGeom>
          </p:spPr>
          <p:txBody>
            <a:bodyPr lIns="50800" tIns="50800" rIns="50800" bIns="50800" rtlCol="0" anchor="ctr"/>
            <a:lstStyle/>
            <a:p>
              <a:endParaRPr lang="en-US" sz="2400" dirty="0"/>
            </a:p>
          </p:txBody>
        </p:sp>
      </p:grpSp>
      <p:sp>
        <p:nvSpPr>
          <p:cNvPr id="17" name="TextBox 17"/>
          <p:cNvSpPr txBox="1"/>
          <p:nvPr/>
        </p:nvSpPr>
        <p:spPr>
          <a:xfrm>
            <a:off x="1438537" y="260350"/>
            <a:ext cx="9314926" cy="789853"/>
          </a:xfrm>
          <a:prstGeom prst="rect">
            <a:avLst/>
          </a:prstGeom>
        </p:spPr>
        <p:txBody>
          <a:bodyPr lIns="0" tIns="0" rIns="0" bIns="0" rtlCol="0" anchor="t">
            <a:spAutoFit/>
          </a:bodyPr>
          <a:lstStyle/>
          <a:p>
            <a:pPr marL="0" lvl="1" algn="ctr">
              <a:lnSpc>
                <a:spcPts val="6719"/>
              </a:lnSpc>
              <a:spcBef>
                <a:spcPct val="0"/>
              </a:spcBef>
            </a:pPr>
            <a:r>
              <a:rPr lang="en-US" sz="2800" dirty="0" smtClean="0">
                <a:solidFill>
                  <a:srgbClr val="000000"/>
                </a:solidFill>
                <a:latin typeface="Open Sauce Semi-Bold"/>
                <a:ea typeface="Open Sauce Semi-Bold"/>
                <a:cs typeface="Open Sauce Semi-Bold"/>
                <a:sym typeface="Open Sauce Semi-Bold"/>
              </a:rPr>
              <a:t>Role of Psychologist (Job Coach)</a:t>
            </a:r>
            <a:endParaRPr lang="en-US" sz="2800" dirty="0">
              <a:solidFill>
                <a:srgbClr val="000000"/>
              </a:solidFill>
              <a:latin typeface="Open Sauce Semi-Bold"/>
              <a:ea typeface="Open Sauce Semi-Bold"/>
              <a:cs typeface="Open Sauce Semi-Bold"/>
              <a:sym typeface="Open Sauce Semi-Bold"/>
            </a:endParaRPr>
          </a:p>
        </p:txBody>
      </p:sp>
      <p:sp>
        <p:nvSpPr>
          <p:cNvPr id="20" name="Rectangle 19"/>
          <p:cNvSpPr/>
          <p:nvPr/>
        </p:nvSpPr>
        <p:spPr>
          <a:xfrm>
            <a:off x="894131" y="2775883"/>
            <a:ext cx="2079454" cy="1477328"/>
          </a:xfrm>
          <a:prstGeom prst="rect">
            <a:avLst/>
          </a:prstGeom>
        </p:spPr>
        <p:txBody>
          <a:bodyPr wrap="square">
            <a:spAutoFit/>
          </a:bodyPr>
          <a:lstStyle/>
          <a:p>
            <a:r>
              <a:rPr lang="en-US" b="1" dirty="0"/>
              <a:t>Assess work environments using specific assessment techniques.</a:t>
            </a:r>
          </a:p>
        </p:txBody>
      </p:sp>
      <p:sp>
        <p:nvSpPr>
          <p:cNvPr id="21" name="Rectangle 20"/>
          <p:cNvSpPr/>
          <p:nvPr/>
        </p:nvSpPr>
        <p:spPr>
          <a:xfrm>
            <a:off x="3921461" y="2747386"/>
            <a:ext cx="1828800" cy="1200329"/>
          </a:xfrm>
          <a:prstGeom prst="rect">
            <a:avLst/>
          </a:prstGeom>
        </p:spPr>
        <p:txBody>
          <a:bodyPr wrap="square">
            <a:spAutoFit/>
          </a:bodyPr>
          <a:lstStyle/>
          <a:p>
            <a:r>
              <a:rPr lang="en-US" b="1" dirty="0"/>
              <a:t>Design and evaluate the work profile of individuals.</a:t>
            </a:r>
          </a:p>
        </p:txBody>
      </p:sp>
      <p:sp>
        <p:nvSpPr>
          <p:cNvPr id="22" name="Rectangle 21"/>
          <p:cNvSpPr/>
          <p:nvPr/>
        </p:nvSpPr>
        <p:spPr>
          <a:xfrm>
            <a:off x="1890174" y="4461066"/>
            <a:ext cx="2864797" cy="2031325"/>
          </a:xfrm>
          <a:prstGeom prst="rect">
            <a:avLst/>
          </a:prstGeom>
        </p:spPr>
        <p:txBody>
          <a:bodyPr wrap="square">
            <a:spAutoFit/>
          </a:bodyPr>
          <a:lstStyle/>
          <a:p>
            <a:r>
              <a:rPr lang="en-US" b="1" dirty="0"/>
              <a:t>C</a:t>
            </a:r>
            <a:r>
              <a:rPr lang="en-US" b="1" dirty="0" smtClean="0"/>
              <a:t>arry </a:t>
            </a:r>
            <a:r>
              <a:rPr lang="en-US" b="1" dirty="0"/>
              <a:t>out work and job analysis in the work environment using specific tools and</a:t>
            </a:r>
          </a:p>
          <a:p>
            <a:r>
              <a:rPr lang="en-US" b="1" dirty="0"/>
              <a:t>methodologies to</a:t>
            </a:r>
          </a:p>
          <a:p>
            <a:r>
              <a:rPr lang="en-US" b="1" dirty="0"/>
              <a:t>facilitate work participation</a:t>
            </a:r>
            <a:r>
              <a:rPr lang="en-US" dirty="0"/>
              <a:t>.</a:t>
            </a:r>
          </a:p>
        </p:txBody>
      </p:sp>
      <p:grpSp>
        <p:nvGrpSpPr>
          <p:cNvPr id="23" name="Group 14"/>
          <p:cNvGrpSpPr/>
          <p:nvPr/>
        </p:nvGrpSpPr>
        <p:grpSpPr>
          <a:xfrm>
            <a:off x="6101546" y="2179238"/>
            <a:ext cx="2652026" cy="2404559"/>
            <a:chOff x="0" y="-66675"/>
            <a:chExt cx="1047714" cy="949949"/>
          </a:xfrm>
        </p:grpSpPr>
        <p:sp>
          <p:nvSpPr>
            <p:cNvPr id="24" name="Freeform 15"/>
            <p:cNvSpPr/>
            <p:nvPr/>
          </p:nvSpPr>
          <p:spPr>
            <a:xfrm>
              <a:off x="0" y="-48785"/>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25" name="TextBox 16"/>
            <p:cNvSpPr txBox="1"/>
            <p:nvPr/>
          </p:nvSpPr>
          <p:spPr>
            <a:xfrm>
              <a:off x="0" y="-66675"/>
              <a:ext cx="1047714" cy="949949"/>
            </a:xfrm>
            <a:prstGeom prst="rect">
              <a:avLst/>
            </a:prstGeom>
          </p:spPr>
          <p:txBody>
            <a:bodyPr lIns="50800" tIns="50800" rIns="50800" bIns="50800" rtlCol="0" anchor="ctr"/>
            <a:lstStyle/>
            <a:p>
              <a:endParaRPr lang="en-US" sz="2400" dirty="0"/>
            </a:p>
          </p:txBody>
        </p:sp>
      </p:grpSp>
      <p:sp>
        <p:nvSpPr>
          <p:cNvPr id="26" name="Rectangle 25"/>
          <p:cNvSpPr/>
          <p:nvPr/>
        </p:nvSpPr>
        <p:spPr>
          <a:xfrm>
            <a:off x="6439077" y="2379804"/>
            <a:ext cx="2309180" cy="2031325"/>
          </a:xfrm>
          <a:prstGeom prst="rect">
            <a:avLst/>
          </a:prstGeom>
        </p:spPr>
        <p:txBody>
          <a:bodyPr wrap="square">
            <a:spAutoFit/>
          </a:bodyPr>
          <a:lstStyle/>
          <a:p>
            <a:r>
              <a:rPr lang="en-US" b="1" dirty="0" smtClean="0"/>
              <a:t>Clinical reasoning and case analysis and use </a:t>
            </a:r>
            <a:r>
              <a:rPr lang="en-US" b="1" dirty="0"/>
              <a:t>professional strategies to interpret data</a:t>
            </a:r>
          </a:p>
          <a:p>
            <a:r>
              <a:rPr lang="en-US" b="1" dirty="0"/>
              <a:t>and study</a:t>
            </a:r>
          </a:p>
          <a:p>
            <a:r>
              <a:rPr lang="en-US" b="1" dirty="0"/>
              <a:t>work methodologies.</a:t>
            </a:r>
          </a:p>
        </p:txBody>
      </p:sp>
      <p:sp>
        <p:nvSpPr>
          <p:cNvPr id="27" name="Freeform 3"/>
          <p:cNvSpPr/>
          <p:nvPr/>
        </p:nvSpPr>
        <p:spPr>
          <a:xfrm>
            <a:off x="7523828" y="4502301"/>
            <a:ext cx="2663279" cy="1833273"/>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28" name="Freeform 3"/>
          <p:cNvSpPr/>
          <p:nvPr/>
        </p:nvSpPr>
        <p:spPr>
          <a:xfrm>
            <a:off x="8911312" y="2277602"/>
            <a:ext cx="2451628" cy="206401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29" name="TextBox 28"/>
          <p:cNvSpPr txBox="1"/>
          <p:nvPr/>
        </p:nvSpPr>
        <p:spPr>
          <a:xfrm>
            <a:off x="7708372" y="4554695"/>
            <a:ext cx="2377486" cy="1477328"/>
          </a:xfrm>
          <a:prstGeom prst="rect">
            <a:avLst/>
          </a:prstGeom>
          <a:noFill/>
        </p:spPr>
        <p:txBody>
          <a:bodyPr wrap="square" rtlCol="0">
            <a:spAutoFit/>
          </a:bodyPr>
          <a:lstStyle/>
          <a:p>
            <a:r>
              <a:rPr lang="en-US" b="1" dirty="0" smtClean="0"/>
              <a:t>Use Vocational </a:t>
            </a:r>
            <a:r>
              <a:rPr lang="en-US" b="1" dirty="0"/>
              <a:t>habilitation/rehabilitation methods to improve work </a:t>
            </a:r>
            <a:r>
              <a:rPr lang="en-US" b="1" dirty="0" smtClean="0"/>
              <a:t>participation</a:t>
            </a:r>
            <a:endParaRPr lang="en-US" b="1" dirty="0"/>
          </a:p>
        </p:txBody>
      </p:sp>
      <p:sp>
        <p:nvSpPr>
          <p:cNvPr id="30" name="TextBox 29"/>
          <p:cNvSpPr txBox="1"/>
          <p:nvPr/>
        </p:nvSpPr>
        <p:spPr>
          <a:xfrm>
            <a:off x="9171146" y="2645414"/>
            <a:ext cx="2151789" cy="1200329"/>
          </a:xfrm>
          <a:prstGeom prst="rect">
            <a:avLst/>
          </a:prstGeom>
          <a:noFill/>
        </p:spPr>
        <p:txBody>
          <a:bodyPr wrap="square" rtlCol="0">
            <a:spAutoFit/>
          </a:bodyPr>
          <a:lstStyle/>
          <a:p>
            <a:r>
              <a:rPr lang="en-US" b="1" dirty="0" smtClean="0"/>
              <a:t>Facilitate  job requalification and return to work.</a:t>
            </a:r>
          </a:p>
          <a:p>
            <a:endParaRPr lang="en-US" b="1" dirty="0"/>
          </a:p>
        </p:txBody>
      </p:sp>
    </p:spTree>
    <p:extLst>
      <p:ext uri="{BB962C8B-B14F-4D97-AF65-F5344CB8AC3E}">
        <p14:creationId xmlns:p14="http://schemas.microsoft.com/office/powerpoint/2010/main" val="1345670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91890" y="1520242"/>
            <a:ext cx="2652026" cy="2235788"/>
            <a:chOff x="0" y="0"/>
            <a:chExt cx="1047714" cy="883274"/>
          </a:xfrm>
        </p:grpSpPr>
        <p:sp>
          <p:nvSpPr>
            <p:cNvPr id="3" name="Freeform 3"/>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4" name="TextBox 4"/>
            <p:cNvSpPr txBox="1"/>
            <p:nvPr/>
          </p:nvSpPr>
          <p:spPr>
            <a:xfrm>
              <a:off x="0" y="-66675"/>
              <a:ext cx="1047714" cy="949949"/>
            </a:xfrm>
            <a:prstGeom prst="rect">
              <a:avLst/>
            </a:prstGeom>
          </p:spPr>
          <p:txBody>
            <a:bodyPr lIns="50800" tIns="50800" rIns="50800" bIns="50800" rtlCol="0" anchor="ctr"/>
            <a:lstStyle/>
            <a:p>
              <a:pPr algn="ctr">
                <a:lnSpc>
                  <a:spcPts val="2986"/>
                </a:lnSpc>
              </a:pPr>
              <a:r>
                <a:rPr lang="en-US" dirty="0" smtClean="0">
                  <a:solidFill>
                    <a:srgbClr val="000000"/>
                  </a:solidFill>
                  <a:latin typeface="Open Sauce Bold"/>
                  <a:ea typeface="Open Sauce Bold"/>
                  <a:cs typeface="Open Sauce Bold"/>
                  <a:sym typeface="Open Sauce Bold"/>
                </a:rPr>
                <a:t>Multidciplinary</a:t>
              </a:r>
              <a:r>
                <a:rPr lang="en-US" dirty="0" smtClean="0">
                  <a:solidFill>
                    <a:srgbClr val="000000"/>
                  </a:solidFill>
                  <a:latin typeface="Open Sauce Bold"/>
                  <a:ea typeface="Open Sauce Bold"/>
                  <a:cs typeface="Open Sauce Bold"/>
                  <a:sym typeface="Open Sauce Bold"/>
                </a:rPr>
                <a:t> Work </a:t>
              </a:r>
              <a:endParaRPr lang="en-US" dirty="0">
                <a:solidFill>
                  <a:srgbClr val="000000"/>
                </a:solidFill>
                <a:latin typeface="Open Sauce"/>
                <a:ea typeface="Open Sauce"/>
                <a:cs typeface="Open Sauce"/>
                <a:sym typeface="Open Sauce"/>
              </a:endParaRPr>
            </a:p>
          </p:txBody>
        </p:sp>
      </p:grpSp>
      <p:grpSp>
        <p:nvGrpSpPr>
          <p:cNvPr id="5" name="Group 5"/>
          <p:cNvGrpSpPr/>
          <p:nvPr/>
        </p:nvGrpSpPr>
        <p:grpSpPr>
          <a:xfrm>
            <a:off x="4424249" y="1321933"/>
            <a:ext cx="2652026" cy="2404559"/>
            <a:chOff x="0" y="-66675"/>
            <a:chExt cx="1047714" cy="949949"/>
          </a:xfrm>
        </p:grpSpPr>
        <p:sp>
          <p:nvSpPr>
            <p:cNvPr id="6" name="Freeform 6"/>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7" name="TextBox 7"/>
            <p:cNvSpPr txBox="1"/>
            <p:nvPr/>
          </p:nvSpPr>
          <p:spPr>
            <a:xfrm>
              <a:off x="0" y="-66675"/>
              <a:ext cx="1047714" cy="949949"/>
            </a:xfrm>
            <a:prstGeom prst="rect">
              <a:avLst/>
            </a:prstGeom>
          </p:spPr>
          <p:txBody>
            <a:bodyPr lIns="50800" tIns="50800" rIns="50800" bIns="50800" rtlCol="0" anchor="ctr"/>
            <a:lstStyle/>
            <a:p>
              <a:pPr algn="ctr">
                <a:lnSpc>
                  <a:spcPts val="2986"/>
                </a:lnSpc>
              </a:pPr>
              <a:r>
                <a:rPr lang="en-US" dirty="0" smtClean="0">
                  <a:solidFill>
                    <a:srgbClr val="000000"/>
                  </a:solidFill>
                  <a:latin typeface="Open Sauce Bold"/>
                  <a:ea typeface="Open Sauce Bold"/>
                  <a:cs typeface="Open Sauce Bold"/>
                  <a:sym typeface="Open Sauce Bold"/>
                </a:rPr>
                <a:t>Trust Building (Rapport)/Effective </a:t>
              </a:r>
              <a:r>
                <a:rPr lang="en-US" dirty="0" smtClean="0">
                  <a:solidFill>
                    <a:srgbClr val="000000"/>
                  </a:solidFill>
                  <a:latin typeface="Open Sauce Bold"/>
                  <a:ea typeface="Open Sauce Bold"/>
                  <a:cs typeface="Open Sauce Bold"/>
                  <a:sym typeface="Open Sauce Bold"/>
                </a:rPr>
                <a:t>Communication </a:t>
              </a:r>
              <a:r>
                <a:rPr lang="en-US" dirty="0" smtClean="0">
                  <a:solidFill>
                    <a:srgbClr val="000000"/>
                  </a:solidFill>
                  <a:latin typeface="Open Sauce Bold"/>
                  <a:ea typeface="Open Sauce Bold"/>
                  <a:cs typeface="Open Sauce Bold"/>
                  <a:sym typeface="Open Sauce Bold"/>
                </a:rPr>
                <a:t>with Job Candidate (JC)</a:t>
              </a:r>
              <a:endParaRPr lang="en-US" dirty="0">
                <a:solidFill>
                  <a:srgbClr val="000000"/>
                </a:solidFill>
                <a:latin typeface="Open Sauce Bold"/>
                <a:ea typeface="Open Sauce Bold"/>
                <a:cs typeface="Open Sauce Bold"/>
                <a:sym typeface="Open Sauce Bold"/>
              </a:endParaRPr>
            </a:p>
          </p:txBody>
        </p:sp>
      </p:grpSp>
      <p:grpSp>
        <p:nvGrpSpPr>
          <p:cNvPr id="8" name="Group 8"/>
          <p:cNvGrpSpPr/>
          <p:nvPr/>
        </p:nvGrpSpPr>
        <p:grpSpPr>
          <a:xfrm>
            <a:off x="8193276" y="1607185"/>
            <a:ext cx="2652026" cy="2235788"/>
            <a:chOff x="0" y="0"/>
            <a:chExt cx="1047714" cy="883274"/>
          </a:xfrm>
        </p:grpSpPr>
        <p:sp>
          <p:nvSpPr>
            <p:cNvPr id="9" name="Freeform 9"/>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0" name="TextBox 10"/>
            <p:cNvSpPr txBox="1"/>
            <p:nvPr/>
          </p:nvSpPr>
          <p:spPr>
            <a:xfrm>
              <a:off x="0" y="-66675"/>
              <a:ext cx="1047714" cy="949949"/>
            </a:xfrm>
            <a:prstGeom prst="rect">
              <a:avLst/>
            </a:prstGeom>
          </p:spPr>
          <p:txBody>
            <a:bodyPr lIns="50800" tIns="50800" rIns="50800" bIns="50800" rtlCol="0" anchor="ctr"/>
            <a:lstStyle/>
            <a:p>
              <a:pPr algn="ctr">
                <a:lnSpc>
                  <a:spcPts val="2986"/>
                </a:lnSpc>
              </a:pPr>
              <a:r>
                <a:rPr lang="en-US" dirty="0">
                  <a:solidFill>
                    <a:srgbClr val="000000"/>
                  </a:solidFill>
                  <a:latin typeface="Open Sauce Bold"/>
                  <a:ea typeface="Open Sauce Bold"/>
                  <a:cs typeface="Open Sauce Bold"/>
                  <a:sym typeface="Open Sauce Bold"/>
                </a:rPr>
                <a:t>Assessment of social skills and </a:t>
              </a:r>
              <a:r>
                <a:rPr lang="en-US" dirty="0" smtClean="0">
                  <a:solidFill>
                    <a:srgbClr val="000000"/>
                  </a:solidFill>
                  <a:latin typeface="Open Sauce Bold"/>
                  <a:ea typeface="Open Sauce Bold"/>
                  <a:cs typeface="Open Sauce Bold"/>
                  <a:sym typeface="Open Sauce Bold"/>
                </a:rPr>
                <a:t>employability of JC</a:t>
              </a:r>
              <a:endParaRPr lang="en-US" dirty="0">
                <a:solidFill>
                  <a:srgbClr val="000000"/>
                </a:solidFill>
                <a:latin typeface="Open Sauce Bold"/>
                <a:ea typeface="Open Sauce Bold"/>
                <a:cs typeface="Open Sauce Bold"/>
                <a:sym typeface="Open Sauce Bold"/>
              </a:endParaRPr>
            </a:p>
          </p:txBody>
        </p:sp>
      </p:grpSp>
      <p:grpSp>
        <p:nvGrpSpPr>
          <p:cNvPr id="11" name="Group 11"/>
          <p:cNvGrpSpPr/>
          <p:nvPr/>
        </p:nvGrpSpPr>
        <p:grpSpPr>
          <a:xfrm>
            <a:off x="1161645" y="4067159"/>
            <a:ext cx="2666791" cy="2404559"/>
            <a:chOff x="-379201" y="-49172"/>
            <a:chExt cx="1053547" cy="949949"/>
          </a:xfrm>
        </p:grpSpPr>
        <p:sp>
          <p:nvSpPr>
            <p:cNvPr id="12" name="Freeform 12"/>
            <p:cNvSpPr/>
            <p:nvPr/>
          </p:nvSpPr>
          <p:spPr>
            <a:xfrm>
              <a:off x="-373368" y="-17503"/>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3" name="TextBox 13"/>
            <p:cNvSpPr txBox="1"/>
            <p:nvPr/>
          </p:nvSpPr>
          <p:spPr>
            <a:xfrm>
              <a:off x="-379201" y="-49172"/>
              <a:ext cx="1047714" cy="949949"/>
            </a:xfrm>
            <a:prstGeom prst="rect">
              <a:avLst/>
            </a:prstGeom>
          </p:spPr>
          <p:txBody>
            <a:bodyPr lIns="50800" tIns="50800" rIns="50800" bIns="50800" rtlCol="0" anchor="ctr"/>
            <a:lstStyle/>
            <a:p>
              <a:pPr algn="ctr">
                <a:lnSpc>
                  <a:spcPts val="2986"/>
                </a:lnSpc>
              </a:pPr>
              <a:r>
                <a:rPr lang="en-US" dirty="0" smtClean="0">
                  <a:solidFill>
                    <a:srgbClr val="000000"/>
                  </a:solidFill>
                  <a:latin typeface="Open Sauce Bold"/>
                  <a:ea typeface="Open Sauce Bold"/>
                  <a:cs typeface="Open Sauce Bold"/>
                  <a:sym typeface="Open Sauce Bold"/>
                </a:rPr>
                <a:t>Educational Work </a:t>
              </a:r>
              <a:r>
                <a:rPr lang="en-US" dirty="0">
                  <a:solidFill>
                    <a:srgbClr val="000000"/>
                  </a:solidFill>
                  <a:latin typeface="Open Sauce Bold"/>
                  <a:ea typeface="Open Sauce Bold"/>
                  <a:cs typeface="Open Sauce Bold"/>
                  <a:sym typeface="Open Sauce Bold"/>
                </a:rPr>
                <a:t>- promoting access to existing </a:t>
              </a:r>
              <a:r>
                <a:rPr lang="en-US" dirty="0" smtClean="0">
                  <a:solidFill>
                    <a:srgbClr val="000000"/>
                  </a:solidFill>
                  <a:latin typeface="Open Sauce Bold"/>
                  <a:ea typeface="Open Sauce Bold"/>
                  <a:cs typeface="Open Sauce Bold"/>
                  <a:sym typeface="Open Sauce Bold"/>
                </a:rPr>
                <a:t>services/job market</a:t>
              </a:r>
              <a:endParaRPr lang="en-US" dirty="0">
                <a:solidFill>
                  <a:srgbClr val="000000"/>
                </a:solidFill>
                <a:latin typeface="Open Sauce Bold"/>
                <a:ea typeface="Open Sauce Bold"/>
                <a:cs typeface="Open Sauce Bold"/>
                <a:sym typeface="Open Sauce Bold"/>
              </a:endParaRPr>
            </a:p>
          </p:txBody>
        </p:sp>
      </p:grpSp>
      <p:grpSp>
        <p:nvGrpSpPr>
          <p:cNvPr id="14" name="Group 14"/>
          <p:cNvGrpSpPr/>
          <p:nvPr/>
        </p:nvGrpSpPr>
        <p:grpSpPr>
          <a:xfrm>
            <a:off x="4599808" y="4096698"/>
            <a:ext cx="2740630" cy="2404559"/>
            <a:chOff x="-799241" y="-37503"/>
            <a:chExt cx="1082718" cy="949949"/>
          </a:xfrm>
        </p:grpSpPr>
        <p:sp>
          <p:nvSpPr>
            <p:cNvPr id="15" name="Freeform 15"/>
            <p:cNvSpPr/>
            <p:nvPr/>
          </p:nvSpPr>
          <p:spPr>
            <a:xfrm>
              <a:off x="-799241" y="-11669"/>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6" name="TextBox 16"/>
            <p:cNvSpPr txBox="1"/>
            <p:nvPr/>
          </p:nvSpPr>
          <p:spPr>
            <a:xfrm>
              <a:off x="-764237" y="-37503"/>
              <a:ext cx="1047714" cy="949949"/>
            </a:xfrm>
            <a:prstGeom prst="rect">
              <a:avLst/>
            </a:prstGeom>
          </p:spPr>
          <p:txBody>
            <a:bodyPr lIns="50800" tIns="50800" rIns="50800" bIns="50800" rtlCol="0" anchor="ctr"/>
            <a:lstStyle/>
            <a:p>
              <a:pPr algn="ctr">
                <a:lnSpc>
                  <a:spcPts val="2986"/>
                </a:lnSpc>
              </a:pPr>
              <a:r>
                <a:rPr lang="en-US" dirty="0" smtClean="0">
                  <a:solidFill>
                    <a:srgbClr val="000000"/>
                  </a:solidFill>
                  <a:latin typeface="Open Sauce Bold"/>
                  <a:ea typeface="Open Sauce Bold"/>
                  <a:cs typeface="Open Sauce Bold"/>
                  <a:sym typeface="Open Sauce Bold"/>
                </a:rPr>
                <a:t>Social Integration of JC with group members/job environment  </a:t>
              </a:r>
              <a:endParaRPr lang="en-US" dirty="0">
                <a:solidFill>
                  <a:srgbClr val="000000"/>
                </a:solidFill>
                <a:latin typeface="Open Sauce Bold"/>
                <a:ea typeface="Open Sauce Bold"/>
                <a:cs typeface="Open Sauce Bold"/>
                <a:sym typeface="Open Sauce Bold"/>
              </a:endParaRPr>
            </a:p>
          </p:txBody>
        </p:sp>
      </p:grpSp>
      <p:sp>
        <p:nvSpPr>
          <p:cNvPr id="17" name="TextBox 17"/>
          <p:cNvSpPr txBox="1"/>
          <p:nvPr/>
        </p:nvSpPr>
        <p:spPr>
          <a:xfrm>
            <a:off x="1438537" y="260350"/>
            <a:ext cx="9314926" cy="789853"/>
          </a:xfrm>
          <a:prstGeom prst="rect">
            <a:avLst/>
          </a:prstGeom>
        </p:spPr>
        <p:txBody>
          <a:bodyPr lIns="0" tIns="0" rIns="0" bIns="0" rtlCol="0" anchor="t">
            <a:spAutoFit/>
          </a:bodyPr>
          <a:lstStyle/>
          <a:p>
            <a:pPr marL="0" lvl="1" algn="ctr">
              <a:lnSpc>
                <a:spcPts val="6719"/>
              </a:lnSpc>
              <a:spcBef>
                <a:spcPct val="0"/>
              </a:spcBef>
            </a:pPr>
            <a:r>
              <a:rPr lang="en-US" sz="2800" dirty="0" smtClean="0">
                <a:solidFill>
                  <a:srgbClr val="000000"/>
                </a:solidFill>
                <a:latin typeface="Open Sauce Semi-Bold"/>
                <a:ea typeface="Open Sauce Semi-Bold"/>
                <a:cs typeface="Open Sauce Semi-Bold"/>
                <a:sym typeface="Open Sauce Semi-Bold"/>
              </a:rPr>
              <a:t>Role of Social Worker (Social Pedagogy)</a:t>
            </a:r>
            <a:endParaRPr lang="en-US" sz="2800" dirty="0">
              <a:solidFill>
                <a:srgbClr val="000000"/>
              </a:solidFill>
              <a:latin typeface="Open Sauce Semi-Bold"/>
              <a:ea typeface="Open Sauce Semi-Bold"/>
              <a:cs typeface="Open Sauce Semi-Bold"/>
              <a:sym typeface="Open Sauce Semi-Bold"/>
            </a:endParaRPr>
          </a:p>
        </p:txBody>
      </p:sp>
      <p:grpSp>
        <p:nvGrpSpPr>
          <p:cNvPr id="20" name="Group 8"/>
          <p:cNvGrpSpPr/>
          <p:nvPr/>
        </p:nvGrpSpPr>
        <p:grpSpPr>
          <a:xfrm>
            <a:off x="8213477" y="4085267"/>
            <a:ext cx="2652026" cy="2235788"/>
            <a:chOff x="0" y="-66675"/>
            <a:chExt cx="1047714" cy="949949"/>
          </a:xfrm>
        </p:grpSpPr>
        <p:sp>
          <p:nvSpPr>
            <p:cNvPr id="21" name="Freeform 9"/>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22" name="TextBox 10"/>
            <p:cNvSpPr txBox="1"/>
            <p:nvPr/>
          </p:nvSpPr>
          <p:spPr>
            <a:xfrm>
              <a:off x="0" y="-66675"/>
              <a:ext cx="1047714" cy="949949"/>
            </a:xfrm>
            <a:prstGeom prst="rect">
              <a:avLst/>
            </a:prstGeom>
          </p:spPr>
          <p:txBody>
            <a:bodyPr lIns="50800" tIns="50800" rIns="50800" bIns="50800" rtlCol="0" anchor="ctr"/>
            <a:lstStyle/>
            <a:p>
              <a:pPr algn="ctr">
                <a:lnSpc>
                  <a:spcPts val="2986"/>
                </a:lnSpc>
              </a:pPr>
              <a:endParaRPr lang="en-US" sz="2100" dirty="0">
                <a:solidFill>
                  <a:srgbClr val="000000"/>
                </a:solidFill>
                <a:latin typeface="Open Sauce Bold"/>
                <a:ea typeface="Open Sauce Bold"/>
                <a:cs typeface="Open Sauce Bold"/>
                <a:sym typeface="Open Sauce Bold"/>
              </a:endParaRPr>
            </a:p>
          </p:txBody>
        </p:sp>
      </p:grpSp>
      <p:sp>
        <p:nvSpPr>
          <p:cNvPr id="23" name="Rectangle 22"/>
          <p:cNvSpPr/>
          <p:nvPr/>
        </p:nvSpPr>
        <p:spPr>
          <a:xfrm>
            <a:off x="8269517" y="4224581"/>
            <a:ext cx="2613757" cy="2031325"/>
          </a:xfrm>
          <a:prstGeom prst="rect">
            <a:avLst/>
          </a:prstGeom>
        </p:spPr>
        <p:txBody>
          <a:bodyPr wrap="square">
            <a:spAutoFit/>
          </a:bodyPr>
          <a:lstStyle/>
          <a:p>
            <a:r>
              <a:rPr lang="en-US" dirty="0">
                <a:solidFill>
                  <a:srgbClr val="000000"/>
                </a:solidFill>
                <a:latin typeface="Open Sauce Bold"/>
                <a:ea typeface="Open Sauce Bold"/>
                <a:cs typeface="Open Sauce Bold"/>
              </a:rPr>
              <a:t>Use </a:t>
            </a:r>
            <a:r>
              <a:rPr lang="en-US" dirty="0">
                <a:solidFill>
                  <a:srgbClr val="000000"/>
                </a:solidFill>
                <a:latin typeface="Open Sauce Bold"/>
                <a:ea typeface="Open Sauce Bold"/>
                <a:cs typeface="Open Sauce Bold"/>
              </a:rPr>
              <a:t>the core concepts of social </a:t>
            </a:r>
            <a:r>
              <a:rPr lang="en-US" dirty="0">
                <a:solidFill>
                  <a:srgbClr val="000000"/>
                </a:solidFill>
                <a:latin typeface="Open Sauce Bold"/>
                <a:ea typeface="Open Sauce Bold"/>
                <a:cs typeface="Open Sauce Bold"/>
              </a:rPr>
              <a:t>entrepreneurship for </a:t>
            </a:r>
            <a:r>
              <a:rPr lang="en-US" dirty="0">
                <a:solidFill>
                  <a:srgbClr val="000000"/>
                </a:solidFill>
                <a:latin typeface="Open Sauce Bold"/>
                <a:ea typeface="Open Sauce Bold"/>
                <a:cs typeface="Open Sauce Bold"/>
              </a:rPr>
              <a:t>employment</a:t>
            </a:r>
            <a:r>
              <a:rPr lang="en-US" dirty="0">
                <a:solidFill>
                  <a:srgbClr val="000000"/>
                </a:solidFill>
                <a:latin typeface="Open Sauce Bold"/>
                <a:ea typeface="Open Sauce Bold"/>
                <a:cs typeface="Open Sauce Bold"/>
              </a:rPr>
              <a:t>.</a:t>
            </a:r>
            <a:endParaRPr lang="en-US" dirty="0">
              <a:solidFill>
                <a:srgbClr val="000000"/>
              </a:solidFill>
              <a:latin typeface="Open Sauce Bold"/>
              <a:ea typeface="Open Sauce Bold"/>
              <a:cs typeface="Open Sauce Bold"/>
            </a:endParaRPr>
          </a:p>
          <a:p>
            <a:r>
              <a:rPr lang="en-US" dirty="0">
                <a:solidFill>
                  <a:srgbClr val="000000"/>
                </a:solidFill>
                <a:latin typeface="Open Sauce Bold"/>
                <a:ea typeface="Open Sauce Bold"/>
                <a:cs typeface="Open Sauce Bold"/>
              </a:rPr>
              <a:t>-Design community projects oriented to employment.</a:t>
            </a:r>
          </a:p>
        </p:txBody>
      </p:sp>
    </p:spTree>
    <p:extLst>
      <p:ext uri="{BB962C8B-B14F-4D97-AF65-F5344CB8AC3E}">
        <p14:creationId xmlns:p14="http://schemas.microsoft.com/office/powerpoint/2010/main" val="25865234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1011449"/>
          </a:xfrm>
        </p:spPr>
        <p:txBody>
          <a:bodyPr/>
          <a:lstStyle/>
          <a:p>
            <a:pPr algn="ctr"/>
            <a:r>
              <a:rPr lang="en-US" dirty="0" smtClean="0"/>
              <a:t>NETWORKING - MODI</a:t>
            </a:r>
            <a:endParaRPr lang="en-US" dirty="0"/>
          </a:p>
        </p:txBody>
      </p:sp>
      <p:pic>
        <p:nvPicPr>
          <p:cNvPr id="7" name="Picture 6" descr="ZUR_0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669" y="1764116"/>
            <a:ext cx="4585779" cy="4635214"/>
          </a:xfrm>
          <a:prstGeom prst="rect">
            <a:avLst/>
          </a:prstGeom>
        </p:spPr>
      </p:pic>
      <p:pic>
        <p:nvPicPr>
          <p:cNvPr id="9" name="Content Placeholder 8" descr="ZUR_0117.JPG"/>
          <p:cNvPicPr>
            <a:picLocks noGrp="1" noChangeAspect="1"/>
          </p:cNvPicPr>
          <p:nvPr>
            <p:ph idx="1"/>
          </p:nvPr>
        </p:nvPicPr>
        <p:blipFill>
          <a:blip r:embed="rId4">
            <a:extLst>
              <a:ext uri="{28A0092B-C50C-407E-A947-70E740481C1C}">
                <a14:useLocalDpi xmlns:a14="http://schemas.microsoft.com/office/drawing/2010/main" val="0"/>
              </a:ext>
            </a:extLst>
          </a:blip>
          <a:srcRect t="20677" b="20677"/>
          <a:stretch>
            <a:fillRect/>
          </a:stretch>
        </p:blipFill>
        <p:spPr>
          <a:xfrm>
            <a:off x="476215" y="1817039"/>
            <a:ext cx="6367178" cy="4447336"/>
          </a:xfrm>
        </p:spPr>
      </p:pic>
    </p:spTree>
    <p:extLst>
      <p:ext uri="{BB962C8B-B14F-4D97-AF65-F5344CB8AC3E}">
        <p14:creationId xmlns:p14="http://schemas.microsoft.com/office/powerpoint/2010/main" val="9857786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845" y="0"/>
            <a:ext cx="11503489" cy="6858000"/>
          </a:xfrm>
          <a:prstGeom prst="rect">
            <a:avLst/>
          </a:prstGeom>
        </p:spPr>
      </p:pic>
      <p:pic>
        <p:nvPicPr>
          <p:cNvPr id="3" name="Picture 2"/>
          <p:cNvPicPr>
            <a:picLocks noChangeAspect="1"/>
          </p:cNvPicPr>
          <p:nvPr/>
        </p:nvPicPr>
        <p:blipFill>
          <a:blip r:embed="rId3"/>
          <a:stretch>
            <a:fillRect/>
          </a:stretch>
        </p:blipFill>
        <p:spPr>
          <a:xfrm>
            <a:off x="2775359" y="3541266"/>
            <a:ext cx="8902700" cy="1016000"/>
          </a:xfrm>
          <a:prstGeom prst="rect">
            <a:avLst/>
          </a:prstGeom>
        </p:spPr>
      </p:pic>
    </p:spTree>
    <p:extLst>
      <p:ext uri="{BB962C8B-B14F-4D97-AF65-F5344CB8AC3E}">
        <p14:creationId xmlns:p14="http://schemas.microsoft.com/office/powerpoint/2010/main" val="22255711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65760"/>
            <a:ext cx="10027920" cy="1840164"/>
          </a:xfrm>
        </p:spPr>
        <p:txBody>
          <a:bodyPr>
            <a:noAutofit/>
          </a:bodyPr>
          <a:lstStyle/>
          <a:p>
            <a:pPr algn="ctr"/>
            <a:r>
              <a:rPr lang="en-US" sz="6000" dirty="0"/>
              <a:t>Thank </a:t>
            </a:r>
            <a:r>
              <a:rPr lang="en-US" sz="6000" dirty="0" smtClean="0"/>
              <a:t>Y</a:t>
            </a:r>
            <a:r>
              <a:rPr lang="en-US" sz="6000" dirty="0"/>
              <a:t>O</a:t>
            </a:r>
            <a:r>
              <a:rPr lang="en-US" sz="6000" dirty="0" smtClean="0"/>
              <a:t>U !</a:t>
            </a:r>
            <a:r>
              <a:rPr lang="en-US" sz="3200" dirty="0" smtClean="0"/>
              <a:t> </a:t>
            </a:r>
            <a:r>
              <a:rPr lang="en-US" sz="3200" dirty="0"/>
              <a:t/>
            </a:r>
            <a:br>
              <a:rPr lang="en-US" sz="3200" dirty="0"/>
            </a:br>
            <a:endParaRPr lang="en-US" sz="3200" dirty="0"/>
          </a:p>
        </p:txBody>
      </p:sp>
      <p:sp>
        <p:nvSpPr>
          <p:cNvPr id="3" name="Content Placeholder 2"/>
          <p:cNvSpPr>
            <a:spLocks noGrp="1"/>
          </p:cNvSpPr>
          <p:nvPr>
            <p:ph idx="1"/>
          </p:nvPr>
        </p:nvSpPr>
        <p:spPr>
          <a:xfrm>
            <a:off x="1097280" y="2205925"/>
            <a:ext cx="10027920" cy="3342309"/>
          </a:xfrm>
        </p:spPr>
        <p:txBody>
          <a:bodyPr>
            <a:normAutofit/>
          </a:bodyPr>
          <a:lstStyle/>
          <a:p>
            <a:r>
              <a:rPr lang="en-US" sz="4000" dirty="0" smtClean="0"/>
              <a:t>Questions!</a:t>
            </a:r>
          </a:p>
          <a:p>
            <a:r>
              <a:rPr lang="en-US" sz="4000" dirty="0" smtClean="0"/>
              <a:t>Thoughts! </a:t>
            </a:r>
          </a:p>
          <a:p>
            <a:r>
              <a:rPr lang="en-US" sz="4000" dirty="0" smtClean="0"/>
              <a:t>Comments! </a:t>
            </a:r>
          </a:p>
          <a:p>
            <a:endParaRPr lang="en-US" sz="3200" dirty="0"/>
          </a:p>
          <a:p>
            <a:endParaRPr lang="en-US" sz="3200" dirty="0" smtClean="0"/>
          </a:p>
        </p:txBody>
      </p:sp>
    </p:spTree>
    <p:extLst>
      <p:ext uri="{BB962C8B-B14F-4D97-AF65-F5344CB8AC3E}">
        <p14:creationId xmlns:p14="http://schemas.microsoft.com/office/powerpoint/2010/main" val="6522902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de-DE" sz="3600" b="1" dirty="0" smtClean="0">
                <a:latin typeface="Times New Roman" pitchFamily="18" charset="0"/>
                <a:cs typeface="Times New Roman" pitchFamily="18" charset="0"/>
              </a:rPr>
              <a:t>INTERNATIONAL FRAMEWORK: </a:t>
            </a:r>
            <a:br>
              <a:rPr lang="de-DE" sz="3600" b="1" dirty="0" smtClean="0">
                <a:latin typeface="Times New Roman" pitchFamily="18" charset="0"/>
                <a:cs typeface="Times New Roman" pitchFamily="18" charset="0"/>
              </a:rPr>
            </a:br>
            <a:r>
              <a:rPr lang="de-DE" sz="2400" b="1" dirty="0" smtClean="0">
                <a:latin typeface="Times New Roman" pitchFamily="18" charset="0"/>
                <a:cs typeface="Times New Roman" pitchFamily="18" charset="0"/>
              </a:rPr>
              <a:t>General Principles of </a:t>
            </a:r>
            <a:r>
              <a:rPr lang="de-DE" sz="2400" b="1" dirty="0" err="1">
                <a:latin typeface="Times New Roman" pitchFamily="18" charset="0"/>
                <a:cs typeface="Times New Roman" pitchFamily="18" charset="0"/>
              </a:rPr>
              <a:t>the</a:t>
            </a:r>
            <a:r>
              <a:rPr lang="ka-GE" sz="2400" b="1" dirty="0" smtClean="0"/>
              <a:t> </a:t>
            </a:r>
            <a:br>
              <a:rPr lang="ka-GE" sz="2400" b="1" dirty="0" smtClean="0"/>
            </a:br>
            <a:r>
              <a:rPr lang="en-US" sz="2400" b="1" dirty="0">
                <a:latin typeface="Times New Roman" pitchFamily="18" charset="0"/>
                <a:cs typeface="Times New Roman" pitchFamily="18" charset="0"/>
              </a:rPr>
              <a:t>Equal Rights for Adolescents with Limited Abilities</a:t>
            </a:r>
            <a:r>
              <a:rPr lang="ka-GE" sz="2400" b="1" dirty="0">
                <a:latin typeface="Times New Roman" pitchFamily="18" charset="0"/>
                <a:cs typeface="Times New Roman" pitchFamily="18" charset="0"/>
              </a:rPr>
              <a:t>;</a:t>
            </a:r>
            <a:br>
              <a:rPr lang="ka-GE" sz="2400" b="1" dirty="0">
                <a:latin typeface="Times New Roman" pitchFamily="18" charset="0"/>
                <a:cs typeface="Times New Roman" pitchFamily="18" charset="0"/>
              </a:rPr>
            </a:br>
            <a:endParaRPr lang="en-US"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1066800" y="2103120"/>
            <a:ext cx="5232400" cy="3931920"/>
          </a:xfrm>
        </p:spPr>
        <p:txBody>
          <a:bodyPr>
            <a:normAutofit/>
          </a:bodyPr>
          <a:lstStyle/>
          <a:p>
            <a:r>
              <a:rPr lang="en-US" sz="2800" b="1" dirty="0" smtClean="0"/>
              <a:t> Inclusion</a:t>
            </a:r>
            <a:r>
              <a:rPr lang="ka-GE" sz="2800" b="1" dirty="0" smtClean="0"/>
              <a:t>;</a:t>
            </a:r>
          </a:p>
          <a:p>
            <a:r>
              <a:rPr lang="en-US" sz="2800" b="1" dirty="0" smtClean="0"/>
              <a:t> Person–Centered Approaches</a:t>
            </a:r>
            <a:r>
              <a:rPr lang="ka-GE" sz="2800" b="1" dirty="0" smtClean="0"/>
              <a:t>;</a:t>
            </a:r>
          </a:p>
          <a:p>
            <a:r>
              <a:rPr lang="en-US" sz="2800" b="1" dirty="0" smtClean="0"/>
              <a:t> Natural Supports</a:t>
            </a:r>
            <a:r>
              <a:rPr lang="ka-GE" sz="2800" b="1" dirty="0" smtClean="0"/>
              <a:t>;</a:t>
            </a:r>
          </a:p>
          <a:p>
            <a:r>
              <a:rPr lang="en-US" sz="2800" b="1" dirty="0" smtClean="0"/>
              <a:t> Student and Family Empowerment</a:t>
            </a:r>
            <a:r>
              <a:rPr lang="ka-GE" sz="2800" b="1" dirty="0" smtClean="0"/>
              <a:t>;</a:t>
            </a:r>
          </a:p>
          <a:p>
            <a:r>
              <a:rPr lang="en-US" sz="2800" b="1" dirty="0" smtClean="0"/>
              <a:t> Student Choice</a:t>
            </a:r>
            <a:r>
              <a:rPr lang="ka-GE" sz="2800" b="1" dirty="0" smtClean="0"/>
              <a:t>;</a:t>
            </a:r>
          </a:p>
          <a:p>
            <a:r>
              <a:rPr lang="en-US" sz="2800" b="1" dirty="0" smtClean="0"/>
              <a:t>  Self- Determination</a:t>
            </a:r>
            <a:r>
              <a:rPr lang="ka-GE" sz="2800" b="1" dirty="0" smtClean="0"/>
              <a:t>.</a:t>
            </a:r>
          </a:p>
          <a:p>
            <a:endParaRPr lang="en-US" dirty="0"/>
          </a:p>
        </p:txBody>
      </p:sp>
      <p:sp>
        <p:nvSpPr>
          <p:cNvPr id="4" name="Content Placeholder 2"/>
          <p:cNvSpPr txBox="1">
            <a:spLocks/>
          </p:cNvSpPr>
          <p:nvPr/>
        </p:nvSpPr>
        <p:spPr>
          <a:xfrm>
            <a:off x="6096000" y="2187787"/>
            <a:ext cx="5232400" cy="3931920"/>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endParaRPr lang="en-US" dirty="0" smtClean="0"/>
          </a:p>
          <a:p>
            <a:r>
              <a:rPr lang="en-US" sz="4800" b="1" dirty="0"/>
              <a:t>IDEA</a:t>
            </a:r>
            <a:r>
              <a:rPr lang="en-US" sz="4800" dirty="0"/>
              <a:t> 04</a:t>
            </a:r>
          </a:p>
          <a:p>
            <a:pPr marL="0" indent="0">
              <a:buNone/>
            </a:pPr>
            <a:endParaRPr lang="en-US" dirty="0" smtClean="0"/>
          </a:p>
          <a:p>
            <a:r>
              <a:rPr lang="en-US" dirty="0" smtClean="0"/>
              <a:t>The</a:t>
            </a:r>
            <a:r>
              <a:rPr lang="en-US" dirty="0"/>
              <a:t> </a:t>
            </a:r>
            <a:r>
              <a:rPr lang="en-US" b="1" dirty="0"/>
              <a:t>Individuals with Disabilities Education Act</a:t>
            </a:r>
            <a:r>
              <a:rPr lang="en-US" dirty="0"/>
              <a:t> (</a:t>
            </a:r>
            <a:r>
              <a:rPr lang="en-US" b="1" dirty="0"/>
              <a:t>IDEA</a:t>
            </a:r>
            <a:r>
              <a:rPr lang="en-US" dirty="0"/>
              <a:t> 04) requires that when the student turns 16 years of age his annual IEP must include a discussion about </a:t>
            </a:r>
            <a:r>
              <a:rPr lang="en-US" b="1" dirty="0"/>
              <a:t>transition</a:t>
            </a:r>
            <a:r>
              <a:rPr lang="en-US" dirty="0"/>
              <a:t> service needs.</a:t>
            </a:r>
          </a:p>
          <a:p>
            <a:endParaRPr lang="en-US" dirty="0"/>
          </a:p>
        </p:txBody>
      </p:sp>
    </p:spTree>
    <p:extLst>
      <p:ext uri="{BB962C8B-B14F-4D97-AF65-F5344CB8AC3E}">
        <p14:creationId xmlns:p14="http://schemas.microsoft.com/office/powerpoint/2010/main" val="27623612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5582702"/>
            <a:ext cx="7721600" cy="589498"/>
          </a:xfrm>
        </p:spPr>
        <p:txBody>
          <a:bodyPr>
            <a:normAutofit fontScale="90000"/>
          </a:bodyPr>
          <a:lstStyle/>
          <a:p>
            <a:pPr algn="ctr"/>
            <a:r>
              <a:rPr lang="en-US" sz="2000" b="1" dirty="0"/>
              <a:t>  </a:t>
            </a:r>
            <a:r>
              <a:rPr lang="en-US" sz="1800" b="1" dirty="0" smtClean="0"/>
              <a:t>Systematic Approach to Employment </a:t>
            </a:r>
            <a:br>
              <a:rPr lang="en-US" sz="1800" b="1" dirty="0" smtClean="0"/>
            </a:br>
            <a:r>
              <a:rPr lang="en-US" sz="1800" b="1" dirty="0" smtClean="0"/>
              <a:t> People with special needs and People /persons with disabilities</a:t>
            </a:r>
            <a:endParaRPr lang="en-US" sz="1800" b="1" dirty="0"/>
          </a:p>
        </p:txBody>
      </p:sp>
      <p:sp>
        <p:nvSpPr>
          <p:cNvPr id="3" name="Content Placeholder 2"/>
          <p:cNvSpPr>
            <a:spLocks noGrp="1"/>
          </p:cNvSpPr>
          <p:nvPr>
            <p:ph idx="1"/>
          </p:nvPr>
        </p:nvSpPr>
        <p:spPr>
          <a:xfrm>
            <a:off x="600092" y="685802"/>
            <a:ext cx="10913315" cy="4659635"/>
          </a:xfrm>
        </p:spPr>
        <p:txBody>
          <a:bodyPr>
            <a:normAutofit fontScale="85000" lnSpcReduction="20000"/>
          </a:bodyPr>
          <a:lstStyle/>
          <a:p>
            <a:pPr marL="0" indent="0">
              <a:buNone/>
            </a:pPr>
            <a:endParaRPr lang="en-US" sz="1800" dirty="0"/>
          </a:p>
          <a:p>
            <a:pPr marL="0" indent="0">
              <a:buNone/>
            </a:pPr>
            <a:endParaRPr lang="en-US" sz="1800" dirty="0"/>
          </a:p>
          <a:p>
            <a:pPr marL="0" indent="0">
              <a:buNone/>
            </a:pPr>
            <a:r>
              <a:rPr lang="en-US" sz="2800" dirty="0" smtClean="0"/>
              <a:t>EU </a:t>
            </a:r>
            <a:r>
              <a:rPr lang="en-US" sz="2800" dirty="0"/>
              <a:t>supported employment tool</a:t>
            </a:r>
          </a:p>
          <a:p>
            <a:pPr marL="0" indent="0">
              <a:buNone/>
            </a:pPr>
            <a:endParaRPr lang="en-US" sz="2800" dirty="0"/>
          </a:p>
          <a:p>
            <a:pPr marL="0" indent="0">
              <a:buNone/>
            </a:pPr>
            <a:r>
              <a:rPr lang="en-US" sz="2800" dirty="0"/>
              <a:t>Ministry of Education and Science </a:t>
            </a:r>
            <a:endParaRPr lang="en-US" sz="2800" dirty="0" smtClean="0"/>
          </a:p>
          <a:p>
            <a:pPr marL="0" indent="0">
              <a:buNone/>
            </a:pPr>
            <a:r>
              <a:rPr lang="en-US" sz="2800" dirty="0" smtClean="0"/>
              <a:t>Ministry </a:t>
            </a:r>
            <a:r>
              <a:rPr lang="en-US" sz="2800" dirty="0"/>
              <a:t>of </a:t>
            </a:r>
            <a:r>
              <a:rPr lang="en-US" sz="2800" dirty="0" err="1"/>
              <a:t>Labour</a:t>
            </a:r>
            <a:r>
              <a:rPr lang="en-US" sz="2800" dirty="0"/>
              <a:t>, Health and Social Security</a:t>
            </a:r>
          </a:p>
          <a:p>
            <a:pPr marL="0" indent="0">
              <a:buNone/>
            </a:pPr>
            <a:endParaRPr lang="en-US" sz="1800" dirty="0"/>
          </a:p>
          <a:p>
            <a:pPr marL="0" indent="0">
              <a:buNone/>
            </a:pPr>
            <a:r>
              <a:rPr lang="en-US" sz="3000" dirty="0"/>
              <a:t>Intermediary service between vocational schools </a:t>
            </a:r>
            <a:endParaRPr lang="en-US" sz="3000" dirty="0" smtClean="0"/>
          </a:p>
          <a:p>
            <a:pPr marL="0" indent="0">
              <a:buNone/>
            </a:pPr>
            <a:r>
              <a:rPr lang="en-US" sz="3000" dirty="0" smtClean="0"/>
              <a:t>and </a:t>
            </a:r>
            <a:r>
              <a:rPr lang="en-US" sz="3000" dirty="0"/>
              <a:t>places of employment</a:t>
            </a:r>
          </a:p>
          <a:p>
            <a:pPr marL="0" indent="0">
              <a:buNone/>
            </a:pPr>
            <a:endParaRPr lang="en-US" sz="1800" dirty="0"/>
          </a:p>
          <a:p>
            <a:pPr marL="0" indent="0">
              <a:buNone/>
            </a:pPr>
            <a:r>
              <a:rPr lang="en-US" sz="3300" dirty="0"/>
              <a:t>Employment coordinator </a:t>
            </a:r>
            <a:r>
              <a:rPr lang="en-US" sz="3300" dirty="0" smtClean="0"/>
              <a:t>position</a:t>
            </a:r>
          </a:p>
          <a:p>
            <a:pPr marL="0" indent="0">
              <a:buNone/>
            </a:pPr>
            <a:r>
              <a:rPr lang="en-US" sz="3300" dirty="0" smtClean="0"/>
              <a:t>Employment </a:t>
            </a:r>
            <a:r>
              <a:rPr lang="en-US" sz="3300" dirty="0"/>
              <a:t>consultant </a:t>
            </a:r>
            <a:r>
              <a:rPr lang="en-US" sz="3300" dirty="0" smtClean="0"/>
              <a:t>position</a:t>
            </a:r>
            <a:endParaRPr lang="en-US" sz="3300" dirty="0"/>
          </a:p>
        </p:txBody>
      </p:sp>
      <p:sp>
        <p:nvSpPr>
          <p:cNvPr id="4" name="Arrow: Down 3"/>
          <p:cNvSpPr/>
          <p:nvPr/>
        </p:nvSpPr>
        <p:spPr>
          <a:xfrm>
            <a:off x="7997387" y="1279393"/>
            <a:ext cx="646176" cy="495299"/>
          </a:xfrm>
          <a:prstGeom prst="downArrow">
            <a:avLst>
              <a:gd name="adj1" fmla="val 50000"/>
              <a:gd name="adj2" fmla="val 51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p:cNvSpPr/>
          <p:nvPr/>
        </p:nvSpPr>
        <p:spPr>
          <a:xfrm>
            <a:off x="8016365" y="2283619"/>
            <a:ext cx="646176"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Down 5"/>
          <p:cNvSpPr/>
          <p:nvPr/>
        </p:nvSpPr>
        <p:spPr>
          <a:xfrm>
            <a:off x="8048862" y="3353330"/>
            <a:ext cx="646176" cy="5334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5"/>
          <p:cNvSpPr/>
          <p:nvPr/>
        </p:nvSpPr>
        <p:spPr>
          <a:xfrm>
            <a:off x="8083661" y="4440833"/>
            <a:ext cx="646176" cy="5334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781980" y="600141"/>
            <a:ext cx="4242516" cy="707886"/>
          </a:xfrm>
          <a:prstGeom prst="rect">
            <a:avLst/>
          </a:prstGeom>
          <a:noFill/>
        </p:spPr>
        <p:txBody>
          <a:bodyPr wrap="square" rtlCol="0">
            <a:spAutoFit/>
          </a:bodyPr>
          <a:lstStyle/>
          <a:p>
            <a:pPr algn="ctr"/>
            <a:r>
              <a:rPr lang="en-US" sz="4000" b="1" dirty="0" smtClean="0"/>
              <a:t>Georgian Context </a:t>
            </a:r>
            <a:endParaRPr lang="en-US" sz="4000" b="1" dirty="0"/>
          </a:p>
        </p:txBody>
      </p:sp>
    </p:spTree>
    <p:extLst>
      <p:ext uri="{BB962C8B-B14F-4D97-AF65-F5344CB8AC3E}">
        <p14:creationId xmlns:p14="http://schemas.microsoft.com/office/powerpoint/2010/main" val="23071441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42594"/>
            <a:ext cx="10058400" cy="751785"/>
          </a:xfrm>
        </p:spPr>
        <p:txBody>
          <a:bodyPr/>
          <a:lstStyle/>
          <a:p>
            <a:pPr algn="ctr"/>
            <a:r>
              <a:rPr lang="en-US" b="1" dirty="0" smtClean="0"/>
              <a:t>PROJECT AIMS</a:t>
            </a:r>
            <a:endParaRPr lang="en-US" b="1" dirty="0"/>
          </a:p>
        </p:txBody>
      </p:sp>
      <p:sp>
        <p:nvSpPr>
          <p:cNvPr id="3" name="Content Placeholder 2"/>
          <p:cNvSpPr>
            <a:spLocks noGrp="1"/>
          </p:cNvSpPr>
          <p:nvPr>
            <p:ph idx="1"/>
          </p:nvPr>
        </p:nvSpPr>
        <p:spPr>
          <a:xfrm>
            <a:off x="703981" y="1491021"/>
            <a:ext cx="10835799" cy="4970064"/>
          </a:xfrm>
        </p:spPr>
        <p:txBody>
          <a:bodyPr>
            <a:normAutofit fontScale="40000" lnSpcReduction="20000"/>
          </a:bodyPr>
          <a:lstStyle/>
          <a:p>
            <a:pPr algn="ctr"/>
            <a:r>
              <a:rPr lang="en-GB" sz="5100" u="sng" dirty="0" smtClean="0"/>
              <a:t> </a:t>
            </a:r>
            <a:r>
              <a:rPr lang="en-GB" sz="8000" u="sng" dirty="0" smtClean="0"/>
              <a:t>Create </a:t>
            </a:r>
            <a:r>
              <a:rPr lang="en-GB" sz="8000" u="sng" dirty="0"/>
              <a:t>a multidisciplinary/multi-professional learning practical laboratories (hubs) </a:t>
            </a:r>
            <a:r>
              <a:rPr lang="en-GB" sz="8000" u="sng" dirty="0" smtClean="0"/>
              <a:t>in two universities of Georgia for  promotion of PWDs social </a:t>
            </a:r>
            <a:r>
              <a:rPr lang="en-GB" sz="8000" u="sng" dirty="0"/>
              <a:t>integration and involvement in the supportive community;</a:t>
            </a:r>
            <a:endParaRPr lang="en-US" sz="8000" u="sng" dirty="0"/>
          </a:p>
          <a:p>
            <a:pPr marL="0" indent="0">
              <a:buNone/>
            </a:pPr>
            <a:endParaRPr lang="en-GB" sz="8000" u="sng" dirty="0" smtClean="0"/>
          </a:p>
          <a:p>
            <a:pPr marL="0" indent="0">
              <a:buNone/>
            </a:pPr>
            <a:endParaRPr lang="en-GB" sz="4000" u="sng" dirty="0" smtClean="0"/>
          </a:p>
          <a:p>
            <a:r>
              <a:rPr lang="en-GB" sz="3300" dirty="0" smtClean="0"/>
              <a:t>Promote </a:t>
            </a:r>
            <a:r>
              <a:rPr lang="en-GB" sz="3300" dirty="0"/>
              <a:t>employment in the higher education </a:t>
            </a:r>
            <a:r>
              <a:rPr lang="en-GB" sz="3300" dirty="0" smtClean="0"/>
              <a:t>system for PWDs</a:t>
            </a:r>
          </a:p>
          <a:p>
            <a:r>
              <a:rPr lang="en-GB" sz="3300" dirty="0" smtClean="0"/>
              <a:t>Practice placement for </a:t>
            </a:r>
            <a:r>
              <a:rPr lang="en-GB" sz="3300" dirty="0"/>
              <a:t>psychology and social work students </a:t>
            </a:r>
            <a:endParaRPr lang="en-GB" sz="3300" dirty="0" smtClean="0"/>
          </a:p>
          <a:p>
            <a:r>
              <a:rPr lang="en-GB" sz="3300" dirty="0" smtClean="0"/>
              <a:t>Analysis </a:t>
            </a:r>
            <a:r>
              <a:rPr lang="en-GB" sz="3300" dirty="0"/>
              <a:t>of various jobs for persons with </a:t>
            </a:r>
            <a:r>
              <a:rPr lang="en-GB" sz="3300" dirty="0" smtClean="0"/>
              <a:t>disabilities and determination </a:t>
            </a:r>
            <a:r>
              <a:rPr lang="en-GB" sz="3300" dirty="0"/>
              <a:t>of specific work-related </a:t>
            </a:r>
            <a:r>
              <a:rPr lang="en-GB" sz="3300" dirty="0" smtClean="0"/>
              <a:t>skills for</a:t>
            </a:r>
            <a:r>
              <a:rPr lang="en-US" sz="3300" dirty="0" smtClean="0"/>
              <a:t> </a:t>
            </a:r>
            <a:r>
              <a:rPr lang="en-GB" sz="3300" dirty="0" smtClean="0"/>
              <a:t>PWDs </a:t>
            </a:r>
          </a:p>
          <a:p>
            <a:r>
              <a:rPr lang="en-GB" sz="3300" dirty="0" smtClean="0"/>
              <a:t>Internationalization – competence development among university staff and students – international training </a:t>
            </a:r>
          </a:p>
          <a:p>
            <a:r>
              <a:rPr lang="en-GB" sz="3300" dirty="0" smtClean="0"/>
              <a:t>Updated syllabuses, improved learning and teaching processes – innovative teaching </a:t>
            </a:r>
          </a:p>
          <a:p>
            <a:r>
              <a:rPr lang="en-GB" sz="3300" dirty="0"/>
              <a:t>D</a:t>
            </a:r>
            <a:r>
              <a:rPr lang="en-GB" sz="3300" dirty="0" smtClean="0"/>
              <a:t>evelop </a:t>
            </a:r>
            <a:r>
              <a:rPr lang="en-GB" sz="3300" dirty="0"/>
              <a:t>a continuous education </a:t>
            </a:r>
            <a:r>
              <a:rPr lang="en-GB" sz="3300" dirty="0" smtClean="0"/>
              <a:t>program</a:t>
            </a:r>
            <a:r>
              <a:rPr lang="en-GB" sz="3300" dirty="0"/>
              <a:t> </a:t>
            </a:r>
            <a:r>
              <a:rPr lang="en-GB" sz="3300" dirty="0" smtClean="0"/>
              <a:t>for service managers and providers who are interested </a:t>
            </a:r>
            <a:r>
              <a:rPr lang="en-GB" sz="3300" dirty="0"/>
              <a:t>in employing 18+ </a:t>
            </a:r>
            <a:r>
              <a:rPr lang="en-GB" sz="3300" dirty="0" smtClean="0"/>
              <a:t>PWDs </a:t>
            </a:r>
          </a:p>
          <a:p>
            <a:pPr lvl="0"/>
            <a:r>
              <a:rPr lang="en-US" sz="3300" dirty="0"/>
              <a:t>D</a:t>
            </a:r>
            <a:r>
              <a:rPr lang="en-US" sz="3300" dirty="0" smtClean="0"/>
              <a:t>evelop Integrative </a:t>
            </a:r>
            <a:r>
              <a:rPr lang="en-US" sz="3300" dirty="0"/>
              <a:t>R</a:t>
            </a:r>
            <a:r>
              <a:rPr lang="en-US" sz="3300" dirty="0" smtClean="0"/>
              <a:t>esearch </a:t>
            </a:r>
            <a:r>
              <a:rPr lang="en-US" sz="3300" dirty="0"/>
              <a:t>C</a:t>
            </a:r>
            <a:r>
              <a:rPr lang="en-US" sz="3300" dirty="0" smtClean="0"/>
              <a:t>enter </a:t>
            </a:r>
            <a:r>
              <a:rPr lang="en-US" sz="3300" dirty="0"/>
              <a:t>for psychologists and social workers will be created to offer practice for social work and psychology students. </a:t>
            </a:r>
            <a:endParaRPr lang="en-US" sz="3300" dirty="0" smtClean="0"/>
          </a:p>
          <a:p>
            <a:pPr lvl="0"/>
            <a:r>
              <a:rPr lang="en-US" sz="3300" dirty="0"/>
              <a:t>D</a:t>
            </a:r>
            <a:r>
              <a:rPr lang="en-US" sz="3300" dirty="0" smtClean="0"/>
              <a:t>evelop network of relevant organizations and stakeholders for improvement of social integration of PWDs through modern technologies </a:t>
            </a:r>
            <a:endParaRPr lang="en-US" sz="3300" dirty="0"/>
          </a:p>
          <a:p>
            <a:endParaRPr lang="en-GB" sz="3300" dirty="0"/>
          </a:p>
          <a:p>
            <a:endParaRPr lang="en-US" dirty="0"/>
          </a:p>
        </p:txBody>
      </p:sp>
    </p:spTree>
    <p:extLst>
      <p:ext uri="{BB962C8B-B14F-4D97-AF65-F5344CB8AC3E}">
        <p14:creationId xmlns:p14="http://schemas.microsoft.com/office/powerpoint/2010/main" val="21798079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International Collaboration</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773560"/>
              </p:ext>
            </p:extLst>
          </p:nvPr>
        </p:nvGraphicFramePr>
        <p:xfrm>
          <a:off x="1066800" y="2103120"/>
          <a:ext cx="10058400" cy="3931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39557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9871" y="899184"/>
            <a:ext cx="5889281" cy="2283453"/>
          </a:xfrm>
          <a:prstGeom prst="rect">
            <a:avLst/>
          </a:prstGeom>
        </p:spPr>
      </p:pic>
      <p:pic>
        <p:nvPicPr>
          <p:cNvPr id="3" name="Picture 2"/>
          <p:cNvPicPr>
            <a:picLocks noChangeAspect="1"/>
          </p:cNvPicPr>
          <p:nvPr/>
        </p:nvPicPr>
        <p:blipFill>
          <a:blip r:embed="rId3"/>
          <a:stretch>
            <a:fillRect/>
          </a:stretch>
        </p:blipFill>
        <p:spPr>
          <a:xfrm>
            <a:off x="5400835" y="3620616"/>
            <a:ext cx="5652036" cy="2189888"/>
          </a:xfrm>
          <a:prstGeom prst="rect">
            <a:avLst/>
          </a:prstGeom>
        </p:spPr>
      </p:pic>
      <p:pic>
        <p:nvPicPr>
          <p:cNvPr id="4" name="Picture 3" descr="გორის_უნივერსიტეტი.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137" y="540171"/>
            <a:ext cx="4218483" cy="2653414"/>
          </a:xfrm>
          <a:prstGeom prst="rect">
            <a:avLst/>
          </a:prstGeom>
        </p:spPr>
      </p:pic>
      <p:pic>
        <p:nvPicPr>
          <p:cNvPr id="5" name="Picture 4"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648" y="3591418"/>
            <a:ext cx="4247676" cy="2584068"/>
          </a:xfrm>
          <a:prstGeom prst="rect">
            <a:avLst/>
          </a:prstGeom>
        </p:spPr>
      </p:pic>
    </p:spTree>
    <p:extLst>
      <p:ext uri="{BB962C8B-B14F-4D97-AF65-F5344CB8AC3E}">
        <p14:creationId xmlns:p14="http://schemas.microsoft.com/office/powerpoint/2010/main" val="37686603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6360496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4724" y="1060714"/>
            <a:ext cx="1196168" cy="879276"/>
          </a:xfrm>
          <a:prstGeom prst="rect">
            <a:avLst/>
          </a:prstGeom>
        </p:spPr>
      </p:pic>
      <p:pic>
        <p:nvPicPr>
          <p:cNvPr id="4" name="Picture 3" descr="imag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29191" y="2163296"/>
            <a:ext cx="1239296" cy="767621"/>
          </a:xfrm>
          <a:prstGeom prst="rect">
            <a:avLst/>
          </a:prstGeom>
        </p:spPr>
      </p:pic>
      <p:pic>
        <p:nvPicPr>
          <p:cNvPr id="5" name="Picture 4" descr="image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1148" y="4535945"/>
            <a:ext cx="1465344" cy="1144454"/>
          </a:xfrm>
          <a:prstGeom prst="rect">
            <a:avLst/>
          </a:prstGeom>
        </p:spPr>
      </p:pic>
      <p:sp>
        <p:nvSpPr>
          <p:cNvPr id="6" name="TextBox 5"/>
          <p:cNvSpPr txBox="1"/>
          <p:nvPr/>
        </p:nvSpPr>
        <p:spPr>
          <a:xfrm>
            <a:off x="544270" y="851362"/>
            <a:ext cx="3011730" cy="172354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smtClean="0">
                <a:ln w="17780" cmpd="sng">
                  <a:solidFill>
                    <a:srgbClr val="FFFFFF"/>
                  </a:solidFill>
                  <a:prstDash val="solid"/>
                  <a:miter lim="800000"/>
                </a:ln>
                <a:solidFill>
                  <a:srgbClr val="000000"/>
                </a:solidFill>
                <a:effectLst>
                  <a:outerShdw blurRad="50800" algn="tl" rotWithShape="0">
                    <a:srgbClr val="000000"/>
                  </a:outerShdw>
                </a:effectLst>
              </a:rPr>
              <a:t>Laboratory Staff </a:t>
            </a:r>
          </a:p>
          <a:p>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778269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Main Principals of Work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6221465"/>
              </p:ext>
            </p:extLst>
          </p:nvPr>
        </p:nvGraphicFramePr>
        <p:xfrm>
          <a:off x="1066800" y="2103120"/>
          <a:ext cx="10058400" cy="393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51993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1066800" y="642594"/>
            <a:ext cx="10058400" cy="864473"/>
          </a:xfrm>
        </p:spPr>
        <p:txBody>
          <a:bodyPr/>
          <a:lstStyle/>
          <a:p>
            <a:pPr algn="ctr">
              <a:defRPr/>
            </a:pPr>
            <a:r>
              <a:rPr lang="en-US" sz="3600" b="1" dirty="0" smtClean="0">
                <a:latin typeface="AcadNusx" pitchFamily="2" charset="0"/>
              </a:rPr>
              <a:t>Innovative Teaching and Learning </a:t>
            </a:r>
            <a:endParaRPr lang="ru-RU" sz="3600" b="1" dirty="0">
              <a:latin typeface="AcadNusx" pitchFamily="2" charset="0"/>
            </a:endParaRPr>
          </a:p>
        </p:txBody>
      </p:sp>
      <p:sp>
        <p:nvSpPr>
          <p:cNvPr id="80899" name="Rectangle 3"/>
          <p:cNvSpPr>
            <a:spLocks noGrp="1" noChangeArrowheads="1"/>
          </p:cNvSpPr>
          <p:nvPr>
            <p:ph type="body" idx="4294967295"/>
          </p:nvPr>
        </p:nvSpPr>
        <p:spPr>
          <a:xfrm>
            <a:off x="882316" y="1752599"/>
            <a:ext cx="10795334" cy="4505671"/>
          </a:xfrm>
        </p:spPr>
        <p:txBody>
          <a:bodyPr/>
          <a:lstStyle/>
          <a:p>
            <a:pPr marL="0" indent="0">
              <a:lnSpc>
                <a:spcPct val="90000"/>
              </a:lnSpc>
              <a:buNone/>
              <a:defRPr/>
            </a:pPr>
            <a:endParaRPr lang="en-US" b="1" dirty="0" smtClean="0">
              <a:latin typeface="Times New Roman" pitchFamily="18" charset="0"/>
              <a:cs typeface="Times New Roman" pitchFamily="18" charset="0"/>
            </a:endParaRPr>
          </a:p>
          <a:p>
            <a:pPr marL="0" indent="0">
              <a:lnSpc>
                <a:spcPct val="90000"/>
              </a:lnSpc>
              <a:buNone/>
              <a:defRPr/>
            </a:pPr>
            <a:endParaRPr lang="en-US" b="1" dirty="0">
              <a:latin typeface="Times New Roman" pitchFamily="18" charset="0"/>
              <a:cs typeface="Times New Roman" pitchFamily="18" charset="0"/>
            </a:endParaRPr>
          </a:p>
          <a:p>
            <a:pPr marL="0" indent="0">
              <a:lnSpc>
                <a:spcPct val="90000"/>
              </a:lnSpc>
              <a:buNone/>
              <a:defRPr/>
            </a:pPr>
            <a:r>
              <a:rPr lang="en-US" sz="2800" b="1" dirty="0" smtClean="0">
                <a:latin typeface="Times New Roman" pitchFamily="18" charset="0"/>
                <a:cs typeface="Times New Roman" pitchFamily="18" charset="0"/>
              </a:rPr>
              <a:t>                                                                           Project Based Learning</a:t>
            </a:r>
          </a:p>
          <a:p>
            <a:pPr marL="0" indent="0">
              <a:lnSpc>
                <a:spcPct val="90000"/>
              </a:lnSpc>
              <a:buNone/>
              <a:defRPr/>
            </a:pPr>
            <a:endParaRPr lang="en-US" b="1" dirty="0">
              <a:latin typeface="Times New Roman" pitchFamily="18" charset="0"/>
              <a:cs typeface="Times New Roman" pitchFamily="18" charset="0"/>
            </a:endParaRPr>
          </a:p>
          <a:p>
            <a:pPr marL="0" indent="0">
              <a:lnSpc>
                <a:spcPct val="90000"/>
              </a:lnSpc>
              <a:buNone/>
              <a:defRPr/>
            </a:pPr>
            <a:endParaRPr lang="en-US" b="1" dirty="0" smtClean="0">
              <a:latin typeface="Times New Roman" pitchFamily="18" charset="0"/>
              <a:cs typeface="Times New Roman" pitchFamily="18" charset="0"/>
            </a:endParaRPr>
          </a:p>
          <a:p>
            <a:pPr marL="0" indent="0">
              <a:lnSpc>
                <a:spcPct val="90000"/>
              </a:lnSpc>
              <a:buNone/>
              <a:defRPr/>
            </a:pPr>
            <a:r>
              <a:rPr lang="en-US" b="1" dirty="0" smtClean="0">
                <a:latin typeface="Times New Roman" pitchFamily="18" charset="0"/>
                <a:cs typeface="Times New Roman" pitchFamily="18" charset="0"/>
              </a:rPr>
              <a:t> </a:t>
            </a:r>
            <a:endParaRPr lang="ru-RU" b="1" dirty="0" smtClean="0">
              <a:latin typeface="Times New Roman" pitchFamily="18" charset="0"/>
              <a:cs typeface="Times New Roman" pitchFamily="18" charset="0"/>
            </a:endParaRPr>
          </a:p>
          <a:p>
            <a:pPr marL="0" indent="0">
              <a:lnSpc>
                <a:spcPct val="90000"/>
              </a:lnSpc>
              <a:buNone/>
              <a:defRPr/>
            </a:pPr>
            <a:r>
              <a:rPr lang="de-DE" sz="2800" b="1" dirty="0" smtClean="0">
                <a:latin typeface="Times New Roman" pitchFamily="18" charset="0"/>
                <a:cs typeface="Times New Roman" pitchFamily="18" charset="0"/>
              </a:rPr>
              <a:t>                                                                                                                                                          Multi </a:t>
            </a:r>
            <a:r>
              <a:rPr lang="de-DE" sz="2800" b="1" dirty="0" err="1" smtClean="0">
                <a:latin typeface="Times New Roman" pitchFamily="18" charset="0"/>
                <a:cs typeface="Times New Roman" pitchFamily="18" charset="0"/>
              </a:rPr>
              <a:t>disciplinary</a:t>
            </a:r>
            <a:r>
              <a:rPr lang="de-DE" sz="2800" b="1" dirty="0" smtClean="0">
                <a:latin typeface="Times New Roman" pitchFamily="18" charset="0"/>
                <a:cs typeface="Times New Roman" pitchFamily="18" charset="0"/>
              </a:rPr>
              <a:t>  </a:t>
            </a:r>
            <a:endParaRPr lang="ka-GE" sz="2800" b="1" dirty="0" smtClean="0">
              <a:latin typeface="Times New Roman" pitchFamily="18" charset="0"/>
              <a:cs typeface="Times New Roman" pitchFamily="18" charset="0"/>
            </a:endParaRPr>
          </a:p>
          <a:p>
            <a:pPr marL="0" indent="0">
              <a:lnSpc>
                <a:spcPct val="90000"/>
              </a:lnSpc>
              <a:buNone/>
              <a:defRPr/>
            </a:pPr>
            <a:r>
              <a:rPr lang="de-DE" sz="2800" b="1" dirty="0" smtClean="0">
                <a:latin typeface="Times New Roman" pitchFamily="18" charset="0"/>
                <a:cs typeface="Times New Roman" pitchFamily="18" charset="0"/>
              </a:rPr>
              <a:t>Group Work</a:t>
            </a:r>
            <a:endParaRPr lang="de-DE" sz="2800" b="1" dirty="0" smtClean="0">
              <a:latin typeface="AcadNusx" pitchFamily="2" charset="0"/>
            </a:endParaRPr>
          </a:p>
          <a:p>
            <a:pPr eaLnBrk="1" hangingPunct="1">
              <a:lnSpc>
                <a:spcPct val="90000"/>
              </a:lnSpc>
              <a:buFont typeface="Wingdings" panose="05000000000000000000" pitchFamily="2" charset="2"/>
              <a:buNone/>
              <a:defRPr/>
            </a:pPr>
            <a:endParaRPr lang="ru-RU" b="1" dirty="0" smtClean="0">
              <a:latin typeface="AcadNusx" pitchFamily="2" charset="0"/>
            </a:endParaRPr>
          </a:p>
          <a:p>
            <a:pPr eaLnBrk="1" hangingPunct="1">
              <a:lnSpc>
                <a:spcPct val="90000"/>
              </a:lnSpc>
              <a:defRPr/>
            </a:pPr>
            <a:endParaRPr lang="ru-RU" b="1" dirty="0" smtClean="0">
              <a:latin typeface="AcadNusx" pitchFamily="2" charset="0"/>
            </a:endParaRPr>
          </a:p>
          <a:p>
            <a:pPr eaLnBrk="1" hangingPunct="1">
              <a:lnSpc>
                <a:spcPct val="90000"/>
              </a:lnSpc>
              <a:defRPr/>
            </a:pPr>
            <a:endParaRPr lang="ru-RU" b="1"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316" y="1849766"/>
            <a:ext cx="2914650" cy="22864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4750" y="2992999"/>
            <a:ext cx="3352800" cy="2893452"/>
          </a:xfrm>
          <a:prstGeom prst="rect">
            <a:avLst/>
          </a:prstGeom>
        </p:spPr>
      </p:pic>
    </p:spTree>
    <p:extLst>
      <p:ext uri="{BB962C8B-B14F-4D97-AF65-F5344CB8AC3E}">
        <p14:creationId xmlns:p14="http://schemas.microsoft.com/office/powerpoint/2010/main" val="2797262237"/>
      </p:ext>
    </p:extLst>
  </p:cSld>
  <p:clrMapOvr>
    <a:masterClrMapping/>
  </p:clrMapOvr>
  <p:transition xmlns:p14="http://schemas.microsoft.com/office/powerpoint/2010/main" spd="slow" advTm="7000"/>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3F20CFC1-E34F-405B-AA49-5BE0E194F1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2956</TotalTime>
  <Words>746</Words>
  <Application>Microsoft Macintosh PowerPoint</Application>
  <PresentationFormat>Custom</PresentationFormat>
  <Paragraphs>126</Paragraphs>
  <Slides>18</Slides>
  <Notes>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Savon</vt:lpstr>
      <vt:lpstr>Project Director : Professor Ketevan Makashvili    ISU Project Coordinator: Professor Shorena Sadzaglishvili  GSU Project Coordinator: Zurab zurabashvili </vt:lpstr>
      <vt:lpstr>INTERNATIONAL FRAMEWORK:  General Principles of the  Equal Rights for Adolescents with Limited Abilities; </vt:lpstr>
      <vt:lpstr>  Systematic Approach to Employment   People with special needs and People /persons with disabilities</vt:lpstr>
      <vt:lpstr>PROJECT AIMS</vt:lpstr>
      <vt:lpstr>International Collaboration</vt:lpstr>
      <vt:lpstr>PowerPoint Presentation</vt:lpstr>
      <vt:lpstr>PowerPoint Presentation</vt:lpstr>
      <vt:lpstr>The Main Principals of Work</vt:lpstr>
      <vt:lpstr>Innovative Teaching and Learning </vt:lpstr>
      <vt:lpstr>PowerPoint Presentation</vt:lpstr>
      <vt:lpstr>PowerPoint Presentation</vt:lpstr>
      <vt:lpstr>PowerPoint Presentation</vt:lpstr>
      <vt:lpstr>PowerPoint Presentation</vt:lpstr>
      <vt:lpstr>PowerPoint Presentation</vt:lpstr>
      <vt:lpstr>PowerPoint Presentation</vt:lpstr>
      <vt:lpstr>NETWORKING - MODI</vt:lpstr>
      <vt:lpstr>PowerPoint Presentation</vt:lpstr>
      <vt:lpstr>Thank YOU !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Preparation for the transition from School to Adult life -  Alternative and Complementary interventions for  the Autism Spectrum Disorder.  Prof. Ketevan makashvili ketevan_makashvili @iliauni.edu.ge</dc:title>
  <dc:creator>User</dc:creator>
  <cp:lastModifiedBy>Shorena Sadzaglishvili</cp:lastModifiedBy>
  <cp:revision>192</cp:revision>
  <dcterms:created xsi:type="dcterms:W3CDTF">2015-11-09T12:28:44Z</dcterms:created>
  <dcterms:modified xsi:type="dcterms:W3CDTF">2024-08-16T18:55:21Z</dcterms:modified>
</cp:coreProperties>
</file>