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70" r:id="rId8"/>
    <p:sldId id="271" r:id="rId9"/>
    <p:sldId id="273" r:id="rId10"/>
    <p:sldId id="272" r:id="rId11"/>
    <p:sldId id="261" r:id="rId12"/>
    <p:sldId id="263" r:id="rId13"/>
    <p:sldId id="266" r:id="rId14"/>
    <p:sldId id="264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-14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734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574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74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1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161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074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052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7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020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807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201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7D099-7964-0F40-91F3-47AC87591C03}" type="datetimeFigureOut">
              <a:rPr lang="en-US" smtClean="0"/>
              <a:t>7/23/25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7976E-98DA-9241-8D44-CEA34BEBE7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78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shorena_sadzaglishvili@iliauni.edu.ge" TargetMode="Externa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4" Type="http://schemas.openxmlformats.org/officeDocument/2006/relationships/image" Target="../media/image14.png"/><Relationship Id="rId5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image" Target="../media/image20.png"/><Relationship Id="rId6" Type="http://schemas.openxmlformats.org/officeDocument/2006/relationships/image" Target="../media/image21.png"/><Relationship Id="rId7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5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channel/UClpSPTQeQ8qZ-cNU3BEVPgQ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</a:t>
            </a:r>
            <a:r>
              <a:rPr lang="en-US" dirty="0" err="1" smtClean="0"/>
              <a:t>სასწავლო</a:t>
            </a:r>
            <a:r>
              <a:rPr lang="en-US" dirty="0" smtClean="0"/>
              <a:t> </a:t>
            </a:r>
            <a:r>
              <a:rPr lang="en-US" dirty="0" err="1" smtClean="0"/>
              <a:t>ლაბორატორიები</a:t>
            </a:r>
            <a:r>
              <a:rPr lang="en-US" dirty="0" smtClean="0"/>
              <a:t> </a:t>
            </a:r>
            <a:r>
              <a:rPr lang="en-US" dirty="0" err="1" smtClean="0"/>
              <a:t>თანაბარი</a:t>
            </a:r>
            <a:r>
              <a:rPr lang="en-US" dirty="0" smtClean="0"/>
              <a:t> </a:t>
            </a:r>
            <a:r>
              <a:rPr lang="en-US" dirty="0" err="1" smtClean="0"/>
              <a:t>უფლებებისათვის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შორენა</a:t>
            </a:r>
            <a:r>
              <a:rPr lang="en-US" dirty="0" smtClean="0"/>
              <a:t> </a:t>
            </a:r>
            <a:r>
              <a:rPr lang="en-US" dirty="0" err="1" smtClean="0"/>
              <a:t>საძაგლიშვილი</a:t>
            </a:r>
            <a:endParaRPr lang="en-US" dirty="0" smtClean="0"/>
          </a:p>
          <a:p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მუშაობის</a:t>
            </a:r>
            <a:r>
              <a:rPr lang="en-US" dirty="0" smtClean="0"/>
              <a:t> </a:t>
            </a:r>
            <a:r>
              <a:rPr lang="en-US" dirty="0" err="1" smtClean="0"/>
              <a:t>სამაგისტრო</a:t>
            </a:r>
            <a:r>
              <a:rPr lang="en-US" dirty="0" smtClean="0"/>
              <a:t> </a:t>
            </a:r>
            <a:r>
              <a:rPr lang="en-US" dirty="0" err="1" smtClean="0"/>
              <a:t>პროგრამის</a:t>
            </a:r>
            <a:r>
              <a:rPr lang="en-US" dirty="0" smtClean="0"/>
              <a:t> </a:t>
            </a:r>
            <a:r>
              <a:rPr lang="en-US" dirty="0" err="1" smtClean="0"/>
              <a:t>ხელმძღვანელი</a:t>
            </a:r>
            <a:endParaRPr lang="en-US" dirty="0" smtClean="0"/>
          </a:p>
          <a:p>
            <a:r>
              <a:rPr lang="en-US" dirty="0" err="1" smtClean="0"/>
              <a:t>ილიას</a:t>
            </a:r>
            <a:r>
              <a:rPr lang="en-US" dirty="0" smtClean="0"/>
              <a:t> </a:t>
            </a:r>
            <a:r>
              <a:rPr lang="en-US" dirty="0" err="1" smtClean="0"/>
              <a:t>სახელმწიფო</a:t>
            </a:r>
            <a:r>
              <a:rPr lang="en-US" dirty="0" smtClean="0"/>
              <a:t> </a:t>
            </a:r>
            <a:r>
              <a:rPr lang="en-US" dirty="0" err="1" smtClean="0"/>
              <a:t>უნივერსიტეტი</a:t>
            </a:r>
            <a:endParaRPr lang="en-US" dirty="0" smtClean="0"/>
          </a:p>
          <a:p>
            <a:r>
              <a:rPr lang="en-US" dirty="0">
                <a:solidFill>
                  <a:srgbClr val="0070C0"/>
                </a:solidFill>
                <a:hlinkClick r:id="rId2"/>
              </a:rPr>
              <a:t>shorena_sadzaglishvili@iliauni.edu.ge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" y="258093"/>
            <a:ext cx="7390172" cy="1872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3517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509" y="647700"/>
            <a:ext cx="5029200" cy="5562600"/>
          </a:xfrm>
          <a:prstGeom prst="rect">
            <a:avLst/>
          </a:prstGeom>
        </p:spPr>
      </p:pic>
      <p:pic>
        <p:nvPicPr>
          <p:cNvPr id="3" name="Picture 2" descr="image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709" y="1395512"/>
            <a:ext cx="3041173" cy="2653948"/>
          </a:xfrm>
          <a:prstGeom prst="rect">
            <a:avLst/>
          </a:prstGeom>
        </p:spPr>
      </p:pic>
      <p:pic>
        <p:nvPicPr>
          <p:cNvPr id="5" name="Picture 4" descr="images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511" y="506512"/>
            <a:ext cx="1778000" cy="1778000"/>
          </a:xfrm>
          <a:prstGeom prst="rect">
            <a:avLst/>
          </a:prstGeom>
        </p:spPr>
      </p:pic>
      <p:pic>
        <p:nvPicPr>
          <p:cNvPr id="6" name="Picture 5" descr="images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339" y="4630328"/>
            <a:ext cx="1778000" cy="17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3551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altLang="en-US" sz="3600" dirty="0" err="1" smtClean="0">
                <a:cs typeface="ＭＳ Ｐゴシック" charset="0"/>
              </a:rPr>
              <a:t>კურსდამთავრებულები</a:t>
            </a:r>
            <a:endParaRPr lang="en-US" altLang="en-US" sz="3600" dirty="0">
              <a:cs typeface="ＭＳ Ｐゴシック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entury Gothic" charset="0"/>
                <a:ea typeface="MS PGothic" charset="0"/>
              </a:rPr>
              <a:t>13 </a:t>
            </a:r>
            <a:r>
              <a:rPr lang="en-US" dirty="0" err="1" smtClean="0">
                <a:latin typeface="Century Gothic" charset="0"/>
                <a:ea typeface="MS PGothic" charset="0"/>
              </a:rPr>
              <a:t>სტუდენტი</a:t>
            </a:r>
            <a:r>
              <a:rPr lang="en-US" dirty="0" smtClean="0">
                <a:latin typeface="Century Gothic" charset="0"/>
                <a:ea typeface="MS PGothic" charset="0"/>
              </a:rPr>
              <a:t> - 2019-2021</a:t>
            </a:r>
          </a:p>
          <a:p>
            <a:pPr marL="0" indent="0">
              <a:buNone/>
            </a:pPr>
            <a:endParaRPr lang="en-US" dirty="0" smtClean="0">
              <a:latin typeface="Century Gothic" charset="0"/>
              <a:ea typeface="MS PGothic" charset="0"/>
            </a:endParaRPr>
          </a:p>
          <a:p>
            <a:r>
              <a:rPr lang="en-US" dirty="0" smtClean="0">
                <a:latin typeface="Century Gothic" charset="0"/>
                <a:ea typeface="MS PGothic" charset="0"/>
              </a:rPr>
              <a:t>10 </a:t>
            </a:r>
            <a:r>
              <a:rPr lang="en-US" dirty="0" err="1" smtClean="0">
                <a:latin typeface="Century Gothic" charset="0"/>
                <a:ea typeface="MS PGothic" charset="0"/>
              </a:rPr>
              <a:t>სტუდენტი</a:t>
            </a:r>
            <a:r>
              <a:rPr lang="en-US" dirty="0" smtClean="0">
                <a:latin typeface="Century Gothic" charset="0"/>
                <a:ea typeface="MS PGothic" charset="0"/>
              </a:rPr>
              <a:t> - 2023-2025 (</a:t>
            </a:r>
            <a:r>
              <a:rPr lang="en-US" dirty="0" err="1" smtClean="0">
                <a:latin typeface="Century Gothic" charset="0"/>
                <a:ea typeface="MS PGothic" charset="0"/>
              </a:rPr>
              <a:t>ოთხი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სემესტრი</a:t>
            </a:r>
            <a:r>
              <a:rPr lang="en-US" dirty="0" smtClean="0">
                <a:latin typeface="Century Gothic" charset="0"/>
                <a:ea typeface="MS PGothic" charset="0"/>
              </a:rPr>
              <a:t>)</a:t>
            </a:r>
          </a:p>
          <a:p>
            <a:pPr marL="0" indent="0">
              <a:buNone/>
            </a:pPr>
            <a:endParaRPr lang="en-US" dirty="0" smtClean="0">
              <a:latin typeface="Century Gothic" charset="0"/>
              <a:ea typeface="MS PGothic" charset="0"/>
            </a:endParaRPr>
          </a:p>
          <a:p>
            <a:r>
              <a:rPr lang="en-US" dirty="0" err="1" smtClean="0">
                <a:latin typeface="Century Gothic" charset="0"/>
                <a:ea typeface="MS PGothic" charset="0"/>
              </a:rPr>
              <a:t>სამაგისტრო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ნაშრომი</a:t>
            </a:r>
            <a:endParaRPr lang="en-US" dirty="0" smtClean="0">
              <a:latin typeface="Century Gothic" charset="0"/>
              <a:ea typeface="MS PGothic" charset="0"/>
            </a:endParaRPr>
          </a:p>
          <a:p>
            <a:endParaRPr lang="en-US" dirty="0">
              <a:latin typeface="Century Gothic" charset="0"/>
              <a:ea typeface="MS PGothic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799" y="5314270"/>
            <a:ext cx="8503001" cy="133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7565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58759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4200" y="1143569"/>
            <a:ext cx="2717800" cy="1295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400" y="2240562"/>
            <a:ext cx="4945864" cy="21211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13206" y="2785331"/>
            <a:ext cx="3308383" cy="110845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65650" y="1538600"/>
            <a:ext cx="3289300" cy="292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69884" y="4578533"/>
            <a:ext cx="6196156" cy="2139507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133672" y="1587597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1</a:t>
            </a:r>
            <a:endParaRPr lang="en-US" sz="3600" b="1" dirty="0"/>
          </a:p>
        </p:txBody>
      </p:sp>
      <p:sp>
        <p:nvSpPr>
          <p:cNvPr id="9" name="Oval 8"/>
          <p:cNvSpPr/>
          <p:nvPr/>
        </p:nvSpPr>
        <p:spPr>
          <a:xfrm>
            <a:off x="133672" y="278533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/>
              <a:t>2</a:t>
            </a:r>
          </a:p>
        </p:txBody>
      </p:sp>
      <p:sp>
        <p:nvSpPr>
          <p:cNvPr id="10" name="Oval 9"/>
          <p:cNvSpPr/>
          <p:nvPr/>
        </p:nvSpPr>
        <p:spPr>
          <a:xfrm>
            <a:off x="152400" y="436171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3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686841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1800" dirty="0"/>
              <a:t>Shorena </a:t>
            </a:r>
            <a:r>
              <a:rPr lang="en-US" sz="1800" dirty="0" err="1"/>
              <a:t>Sadzaglshvili</a:t>
            </a:r>
            <a:r>
              <a:rPr lang="en-US" sz="1800" dirty="0"/>
              <a:t> et al., </a:t>
            </a:r>
            <a:r>
              <a:rPr lang="en-US" sz="1800" i="1" dirty="0"/>
              <a:t>Implementing Innovative Projects for Social Work and Psychology Academic Programs</a:t>
            </a:r>
            <a:r>
              <a:rPr lang="en-US" sz="1800" dirty="0"/>
              <a:t>. In: </a:t>
            </a:r>
            <a:r>
              <a:rPr lang="en-US" sz="1800" i="1" dirty="0"/>
              <a:t>Social Work in an Unequal World</a:t>
            </a:r>
            <a:r>
              <a:rPr lang="en-US" sz="1800" dirty="0"/>
              <a:t>. Edited by: </a:t>
            </a:r>
            <a:r>
              <a:rPr lang="en-US" sz="1800" dirty="0" err="1"/>
              <a:t>Rajendra</a:t>
            </a:r>
            <a:r>
              <a:rPr lang="en-US" sz="1800" dirty="0"/>
              <a:t> </a:t>
            </a:r>
            <a:r>
              <a:rPr lang="en-US" sz="1800" dirty="0" err="1"/>
              <a:t>Baikady</a:t>
            </a:r>
            <a:r>
              <a:rPr lang="en-US" sz="1800" dirty="0"/>
              <a:t>, Oxford University Press. © Oxford University Press (2025). DOI: 10.1093/</a:t>
            </a:r>
            <a:r>
              <a:rPr lang="en-US" sz="1800" dirty="0" err="1"/>
              <a:t>oso</a:t>
            </a:r>
            <a:r>
              <a:rPr lang="en-US" sz="1800" dirty="0"/>
              <a:t>/9780197807538.003.0002 </a:t>
            </a:r>
            <a:br>
              <a:rPr lang="en-US" sz="1800" dirty="0"/>
            </a:br>
            <a:endParaRPr lang="en-US" sz="18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8725" b="18725"/>
          <a:stretch>
            <a:fillRect/>
          </a:stretch>
        </p:blipFill>
        <p:spPr>
          <a:xfrm>
            <a:off x="334180" y="1417638"/>
            <a:ext cx="7901477" cy="4697901"/>
          </a:xfrm>
        </p:spPr>
      </p:pic>
    </p:spTree>
    <p:extLst>
      <p:ext uri="{BB962C8B-B14F-4D97-AF65-F5344CB8AC3E}">
        <p14:creationId xmlns:p14="http://schemas.microsoft.com/office/powerpoint/2010/main" val="4216520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24380"/>
            <a:ext cx="9144000" cy="3490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549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სტუდკასტი</a:t>
            </a:r>
            <a:endParaRPr lang="en-US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57" b="24157"/>
          <a:stretch>
            <a:fillRect/>
          </a:stretch>
        </p:blipFill>
        <p:spPr bwMode="auto">
          <a:xfrm>
            <a:off x="457200" y="1600200"/>
            <a:ext cx="2951436" cy="279493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856646" y="1600201"/>
            <a:ext cx="4572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dirty="0"/>
              <a:t>„</a:t>
            </a:r>
            <a:r>
              <a:rPr lang="en-US" dirty="0" err="1">
                <a:latin typeface="Sylfaen"/>
                <a:cs typeface="Sylfaen"/>
              </a:rPr>
              <a:t>სტუდ</a:t>
            </a:r>
            <a:r>
              <a:rPr lang="ka-GE" dirty="0">
                <a:latin typeface="Sylfaen"/>
                <a:cs typeface="Sylfaen"/>
              </a:rPr>
              <a:t>კასტი</a:t>
            </a:r>
            <a:r>
              <a:rPr lang="en-US" dirty="0">
                <a:latin typeface="Sylfaen"/>
                <a:cs typeface="Sylfaen"/>
              </a:rPr>
              <a:t>“</a:t>
            </a:r>
            <a:r>
              <a:rPr lang="ka-GE" dirty="0">
                <a:latin typeface="Sylfaen"/>
                <a:cs typeface="Sylfaen"/>
              </a:rPr>
              <a:t> - პოდკასტების ციკლისგან შემდგარი  გადაცემა, რომლის მიზანია შექმნას პლატფორმა, სადაც ისმის სტუდენტების ხმა, მათი გამოწვევები, საჭიროებები, აკადემიური ცხოვრებისა და სტუდენტობის თავისებურებები. ლექტორები</a:t>
            </a:r>
            <a:r>
              <a:rPr lang="en-US" dirty="0">
                <a:latin typeface="Sylfaen"/>
                <a:cs typeface="Sylfaen"/>
              </a:rPr>
              <a:t>,</a:t>
            </a:r>
            <a:r>
              <a:rPr lang="ka-GE" dirty="0">
                <a:latin typeface="Sylfaen"/>
                <a:cs typeface="Sylfaen"/>
              </a:rPr>
              <a:t> სტუდენტები და მოწვეული სტუმრები საუბრობენ მათთვის მნიშვნელოვან და აქტუალურ საკითხებზე.  </a:t>
            </a:r>
            <a:r>
              <a:rPr lang="en-US" dirty="0" err="1">
                <a:latin typeface="Sylfaen"/>
                <a:cs typeface="Sylfaen"/>
              </a:rPr>
              <a:t>პოდკასტი</a:t>
            </a:r>
            <a:r>
              <a:rPr lang="ka-GE" dirty="0">
                <a:latin typeface="Sylfaen"/>
                <a:cs typeface="Sylfaen"/>
              </a:rPr>
              <a:t> ეხება გ</a:t>
            </a:r>
            <a:r>
              <a:rPr lang="en-US" dirty="0" err="1">
                <a:latin typeface="Sylfaen"/>
                <a:cs typeface="Sylfaen"/>
              </a:rPr>
              <a:t>ანათლების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err="1">
                <a:latin typeface="Sylfaen"/>
                <a:cs typeface="Sylfaen"/>
              </a:rPr>
              <a:t>მრავალ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err="1">
                <a:latin typeface="Sylfaen"/>
                <a:cs typeface="Sylfaen"/>
              </a:rPr>
              <a:t>ასპექტს</a:t>
            </a:r>
            <a:r>
              <a:rPr lang="ka-GE" dirty="0">
                <a:latin typeface="Sylfaen"/>
                <a:cs typeface="Sylfaen"/>
              </a:rPr>
              <a:t>, როგორც </a:t>
            </a:r>
            <a:r>
              <a:rPr lang="en-US" dirty="0" err="1">
                <a:latin typeface="Sylfaen"/>
                <a:cs typeface="Sylfaen"/>
              </a:rPr>
              <a:t>პიროვნულ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err="1">
                <a:latin typeface="Sylfaen"/>
                <a:cs typeface="Sylfaen"/>
              </a:rPr>
              <a:t>ზრდ</a:t>
            </a:r>
            <a:r>
              <a:rPr lang="ka-GE" dirty="0">
                <a:latin typeface="Sylfaen"/>
                <a:cs typeface="Sylfaen"/>
              </a:rPr>
              <a:t>ას </a:t>
            </a:r>
            <a:r>
              <a:rPr lang="en-US" dirty="0" err="1">
                <a:latin typeface="Sylfaen"/>
                <a:cs typeface="Sylfaen"/>
              </a:rPr>
              <a:t>და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err="1">
                <a:latin typeface="Sylfaen"/>
                <a:cs typeface="Sylfaen"/>
              </a:rPr>
              <a:t>კარიერული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err="1">
                <a:latin typeface="Sylfaen"/>
                <a:cs typeface="Sylfaen"/>
              </a:rPr>
              <a:t>მიზნებ</a:t>
            </a:r>
            <a:r>
              <a:rPr lang="ka-GE" dirty="0">
                <a:latin typeface="Sylfaen"/>
                <a:cs typeface="Sylfaen"/>
              </a:rPr>
              <a:t>ს, ასევე </a:t>
            </a:r>
            <a:r>
              <a:rPr lang="en-US" dirty="0" err="1">
                <a:latin typeface="Sylfaen"/>
                <a:cs typeface="Sylfaen"/>
              </a:rPr>
              <a:t>ინკლუზიურობ</a:t>
            </a:r>
            <a:r>
              <a:rPr lang="ka-GE" dirty="0">
                <a:latin typeface="Sylfaen"/>
                <a:cs typeface="Sylfaen"/>
              </a:rPr>
              <a:t>ასა </a:t>
            </a:r>
            <a:r>
              <a:rPr lang="en-US" dirty="0" err="1">
                <a:latin typeface="Sylfaen"/>
                <a:cs typeface="Sylfaen"/>
              </a:rPr>
              <a:t>და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err="1">
                <a:latin typeface="Sylfaen"/>
                <a:cs typeface="Sylfaen"/>
              </a:rPr>
              <a:t>აკადემიური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err="1">
                <a:latin typeface="Sylfaen"/>
                <a:cs typeface="Sylfaen"/>
              </a:rPr>
              <a:t>გარემოს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err="1">
                <a:latin typeface="Sylfaen"/>
                <a:cs typeface="Sylfaen"/>
              </a:rPr>
              <a:t>განვითარებ</a:t>
            </a:r>
            <a:r>
              <a:rPr lang="ka-GE" dirty="0">
                <a:latin typeface="Sylfaen"/>
                <a:cs typeface="Sylfaen"/>
              </a:rPr>
              <a:t>ას.</a:t>
            </a:r>
            <a:endParaRPr lang="en-US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1338834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sz="2400" dirty="0">
                <a:hlinkClick r:id="rId2"/>
              </a:rPr>
              <a:t>https://www.youtube.com/channel/UClpSPTQeQ8qZ</a:t>
            </a:r>
            <a:r>
              <a:rPr lang="en-US" sz="2400">
                <a:hlinkClick r:id="rId2"/>
              </a:rPr>
              <a:t>-</a:t>
            </a:r>
            <a:r>
              <a:rPr lang="en-US" sz="2400" smtClean="0">
                <a:hlinkClick r:id="rId2"/>
              </a:rPr>
              <a:t>cNU3BEVPgQ</a:t>
            </a:r>
            <a:r>
              <a:rPr lang="en-US" sz="2400" smtClean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>
                <a:latin typeface="Sylfaen"/>
                <a:cs typeface="Sylfaen"/>
              </a:rPr>
              <a:t>ვიდეო</a:t>
            </a:r>
            <a:r>
              <a:rPr lang="en-US" dirty="0" smtClean="0">
                <a:latin typeface="Sylfaen"/>
                <a:cs typeface="Sylfaen"/>
              </a:rPr>
              <a:t> 1</a:t>
            </a:r>
            <a:r>
              <a:rPr lang="ka-GE" dirty="0" smtClean="0">
                <a:latin typeface="Sylfaen"/>
                <a:cs typeface="Sylfaen"/>
              </a:rPr>
              <a:t>:</a:t>
            </a:r>
            <a:r>
              <a:rPr lang="ka-GE" dirty="0" smtClean="0"/>
              <a:t> </a:t>
            </a:r>
            <a:r>
              <a:rPr lang="ka-GE" dirty="0"/>
              <a:t>„ერთად შევქმნათ სამყაროს ხმა, სადაც ყველა ისტორია მნიშვნელოვანია“ </a:t>
            </a:r>
            <a:endParaRPr lang="en-US" dirty="0"/>
          </a:p>
          <a:p>
            <a:r>
              <a:rPr lang="en-US" dirty="0" err="1">
                <a:latin typeface="Sylfaen"/>
                <a:cs typeface="Sylfaen"/>
              </a:rPr>
              <a:t>ვიდეო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smtClean="0">
                <a:latin typeface="Sylfaen"/>
                <a:cs typeface="Sylfaen"/>
              </a:rPr>
              <a:t>2</a:t>
            </a:r>
            <a:r>
              <a:rPr lang="ka-GE" dirty="0" smtClean="0">
                <a:latin typeface="Sylfaen"/>
                <a:cs typeface="Sylfaen"/>
              </a:rPr>
              <a:t>:</a:t>
            </a:r>
            <a:r>
              <a:rPr lang="ka-GE" dirty="0" smtClean="0"/>
              <a:t> </a:t>
            </a:r>
            <a:r>
              <a:rPr lang="ka-GE" dirty="0"/>
              <a:t>„ბარიერების გადალახვა- ცხოვრება შეზღუდული შესაძლებლობებით“</a:t>
            </a:r>
            <a:endParaRPr lang="en-US" dirty="0"/>
          </a:p>
          <a:p>
            <a:r>
              <a:rPr lang="en-US" dirty="0" err="1">
                <a:latin typeface="Sylfaen"/>
                <a:cs typeface="Sylfaen"/>
              </a:rPr>
              <a:t>ვიდეო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smtClean="0">
                <a:latin typeface="Sylfaen"/>
                <a:cs typeface="Sylfaen"/>
              </a:rPr>
              <a:t>3</a:t>
            </a:r>
            <a:r>
              <a:rPr lang="ka-GE" dirty="0" smtClean="0">
                <a:latin typeface="Sylfaen"/>
                <a:cs typeface="Sylfaen"/>
              </a:rPr>
              <a:t>:</a:t>
            </a:r>
            <a:r>
              <a:rPr lang="ka-GE" dirty="0" smtClean="0"/>
              <a:t> </a:t>
            </a:r>
            <a:r>
              <a:rPr lang="ka-GE" dirty="0"/>
              <a:t>„როცა შვილი შთაგონებაა, ხოლო დედა მაგალითი“ </a:t>
            </a:r>
            <a:endParaRPr lang="en-US" dirty="0" smtClean="0"/>
          </a:p>
          <a:p>
            <a:r>
              <a:rPr lang="en-US" dirty="0" err="1">
                <a:latin typeface="Sylfaen"/>
                <a:cs typeface="Sylfaen"/>
              </a:rPr>
              <a:t>ვიდეო</a:t>
            </a:r>
            <a:r>
              <a:rPr lang="en-US" dirty="0">
                <a:latin typeface="Sylfaen"/>
                <a:cs typeface="Sylfaen"/>
              </a:rPr>
              <a:t> </a:t>
            </a:r>
            <a:r>
              <a:rPr lang="en-US" dirty="0" smtClean="0">
                <a:latin typeface="Sylfaen"/>
                <a:cs typeface="Sylfaen"/>
              </a:rPr>
              <a:t>4</a:t>
            </a:r>
            <a:r>
              <a:rPr lang="ka-GE" dirty="0" smtClean="0">
                <a:latin typeface="Sylfaen"/>
                <a:cs typeface="Sylfaen"/>
              </a:rPr>
              <a:t>: </a:t>
            </a:r>
            <a:r>
              <a:rPr lang="ka-GE" dirty="0"/>
              <a:t>„პროფესია- მხოლოდ სამსახური თუ თვითგამოხატვის საშუალება?“ </a:t>
            </a:r>
            <a:endParaRPr lang="en-US" dirty="0" smtClean="0"/>
          </a:p>
          <a:p>
            <a:r>
              <a:rPr lang="ka-GE" dirty="0" smtClean="0"/>
              <a:t>ვიდეო 5:  </a:t>
            </a:r>
            <a:r>
              <a:rPr lang="ka-GE" dirty="0"/>
              <a:t>„ერასმუსი- უფრო მეტი, ვიდრე სწავლა“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6804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299" y="2571505"/>
            <a:ext cx="8229600" cy="971305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err="1" smtClean="0"/>
              <a:t>მადლობა</a:t>
            </a:r>
            <a:r>
              <a:rPr lang="en-US" dirty="0" smtClean="0"/>
              <a:t> </a:t>
            </a:r>
            <a:r>
              <a:rPr lang="en-US" dirty="0" err="1" smtClean="0"/>
              <a:t>ყურადღებისათვის</a:t>
            </a:r>
            <a:r>
              <a:rPr lang="en-US" dirty="0" smtClean="0"/>
              <a:t>!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66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მუშაობის</a:t>
            </a:r>
            <a:r>
              <a:rPr lang="en-US" dirty="0" smtClean="0"/>
              <a:t> </a:t>
            </a:r>
            <a:r>
              <a:rPr lang="en-US" dirty="0" err="1" smtClean="0"/>
              <a:t>სამაგისტრო</a:t>
            </a:r>
            <a:r>
              <a:rPr lang="en-US" dirty="0" smtClean="0"/>
              <a:t> </a:t>
            </a:r>
            <a:r>
              <a:rPr lang="en-US" dirty="0" err="1" smtClean="0"/>
              <a:t>პროგრამა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მუშაობის</a:t>
            </a:r>
            <a:r>
              <a:rPr lang="en-US" dirty="0" smtClean="0"/>
              <a:t> </a:t>
            </a:r>
            <a:r>
              <a:rPr lang="en-US" dirty="0" err="1" smtClean="0"/>
              <a:t>პრაქტიკა</a:t>
            </a:r>
            <a:r>
              <a:rPr lang="en-US" dirty="0" smtClean="0"/>
              <a:t> - 24 </a:t>
            </a:r>
            <a:r>
              <a:rPr lang="en-US" dirty="0" err="1" smtClean="0"/>
              <a:t>კრედიტი</a:t>
            </a:r>
            <a:endParaRPr lang="en-US" dirty="0" smtClean="0"/>
          </a:p>
          <a:p>
            <a:r>
              <a:rPr lang="en-US" dirty="0" smtClean="0"/>
              <a:t>30 </a:t>
            </a:r>
            <a:r>
              <a:rPr lang="en-US" dirty="0" err="1" smtClean="0"/>
              <a:t>მდე</a:t>
            </a:r>
            <a:r>
              <a:rPr lang="en-US" dirty="0" smtClean="0"/>
              <a:t> </a:t>
            </a:r>
            <a:r>
              <a:rPr lang="en-US" dirty="0" err="1" smtClean="0"/>
              <a:t>პრაქტიკის</a:t>
            </a:r>
            <a:r>
              <a:rPr lang="en-US" dirty="0" smtClean="0"/>
              <a:t> </a:t>
            </a:r>
            <a:r>
              <a:rPr lang="en-US" dirty="0" err="1" smtClean="0"/>
              <a:t>ორგანიზაცია</a:t>
            </a:r>
            <a:endParaRPr lang="en-US" dirty="0" smtClean="0"/>
          </a:p>
          <a:p>
            <a:r>
              <a:rPr lang="en-US" dirty="0" err="1" smtClean="0">
                <a:latin typeface="Century Gothic" charset="0"/>
                <a:ea typeface="MS PGothic" charset="0"/>
              </a:rPr>
              <a:t>ევრაზიის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პროექტი</a:t>
            </a:r>
            <a:r>
              <a:rPr lang="en-US" dirty="0" smtClean="0">
                <a:latin typeface="Century Gothic" charset="0"/>
                <a:ea typeface="MS PGothic" charset="0"/>
              </a:rPr>
              <a:t>: Eurasia Project “Building bridges - development of practice based higher education in social pedagogy as a tool for social reforms and inclusion of persons with disabilities in Armenia, Georgia, Kyrgyzstan and Norway” </a:t>
            </a:r>
            <a:br>
              <a:rPr lang="en-US" dirty="0" smtClean="0">
                <a:latin typeface="Century Gothic" charset="0"/>
                <a:ea typeface="MS PGothic" charset="0"/>
              </a:rPr>
            </a:br>
            <a:r>
              <a:rPr lang="en-US" dirty="0" smtClean="0">
                <a:latin typeface="Century Gothic" charset="0"/>
                <a:ea typeface="MS PGothic" charset="0"/>
              </a:rPr>
              <a:t>(CPEA-LT-2017-2021) </a:t>
            </a:r>
            <a:br>
              <a:rPr lang="en-US" dirty="0" smtClean="0">
                <a:latin typeface="Century Gothic" charset="0"/>
                <a:ea typeface="MS PGothic" charset="0"/>
              </a:rPr>
            </a:br>
            <a:endParaRPr lang="en-US" dirty="0" smtClean="0">
              <a:latin typeface="Century Gothic" charset="0"/>
              <a:ea typeface="MS PGothic" charset="0"/>
            </a:endParaRPr>
          </a:p>
          <a:p>
            <a:r>
              <a:rPr lang="en-US" dirty="0" err="1" smtClean="0"/>
              <a:t>რუდოლფ</a:t>
            </a:r>
            <a:r>
              <a:rPr lang="en-US" dirty="0" smtClean="0"/>
              <a:t> </a:t>
            </a:r>
            <a:r>
              <a:rPr lang="en-US" dirty="0" err="1" smtClean="0"/>
              <a:t>შტაინერის</a:t>
            </a:r>
            <a:r>
              <a:rPr lang="en-US" dirty="0" smtClean="0"/>
              <a:t> </a:t>
            </a:r>
            <a:r>
              <a:rPr lang="en-US" dirty="0" err="1" smtClean="0"/>
              <a:t>საუნივერსიტეტო</a:t>
            </a:r>
            <a:r>
              <a:rPr lang="en-US" dirty="0" smtClean="0"/>
              <a:t> </a:t>
            </a:r>
            <a:r>
              <a:rPr lang="en-US" dirty="0" err="1" smtClean="0"/>
              <a:t>კოლეჯი</a:t>
            </a:r>
            <a:r>
              <a:rPr lang="en-US" dirty="0" smtClean="0"/>
              <a:t>, </a:t>
            </a:r>
            <a:r>
              <a:rPr lang="en-US" dirty="0" err="1" smtClean="0"/>
              <a:t>ნორვეგია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ka-GE" dirty="0" smtClean="0">
                <a:latin typeface="Sylfaen"/>
                <a:cs typeface="Sylfaen"/>
              </a:rPr>
              <a:t>1</a:t>
            </a:r>
            <a:r>
              <a:rPr lang="ka-GE" dirty="0">
                <a:latin typeface="Sylfaen"/>
                <a:cs typeface="Sylfaen"/>
              </a:rPr>
              <a:t>. ბავშვის განვითარების ინსტიტუტი</a:t>
            </a:r>
          </a:p>
          <a:p>
            <a:pPr marL="0" indent="0">
              <a:buNone/>
            </a:pPr>
            <a:r>
              <a:rPr lang="ka-GE" dirty="0">
                <a:latin typeface="Sylfaen"/>
                <a:cs typeface="Sylfaen"/>
              </a:rPr>
              <a:t>2. კავშირი ადამიანებისთვის განსაკუთრებულ ზრუნვას რომ საჭიროებენ (Apnsc)</a:t>
            </a:r>
          </a:p>
          <a:p>
            <a:pPr marL="0" indent="0">
              <a:buNone/>
            </a:pPr>
            <a:r>
              <a:rPr lang="ka-GE" dirty="0">
                <a:latin typeface="Sylfaen"/>
                <a:cs typeface="Sylfaen"/>
              </a:rPr>
              <a:t>3. </a:t>
            </a:r>
            <a:r>
              <a:rPr lang="ka-GE" dirty="0" smtClean="0">
                <a:latin typeface="Sylfaen"/>
                <a:cs typeface="Sylfaen"/>
              </a:rPr>
              <a:t>თავისუფალი </a:t>
            </a:r>
            <a:r>
              <a:rPr lang="ka-GE" dirty="0">
                <a:latin typeface="Sylfaen"/>
                <a:cs typeface="Sylfaen"/>
              </a:rPr>
              <a:t>პედაგოგოკის ცენტრი</a:t>
            </a:r>
          </a:p>
          <a:p>
            <a:pPr marL="0" indent="0">
              <a:buNone/>
            </a:pPr>
            <a:r>
              <a:rPr lang="ka-GE" dirty="0">
                <a:latin typeface="Sylfaen"/>
                <a:cs typeface="Sylfaen"/>
              </a:rPr>
              <a:t>4. თემი ქედელი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>
              <a:latin typeface="Century Gothic" charset="0"/>
              <a:ea typeface="MS PGothic" charset="0"/>
            </a:endParaRPr>
          </a:p>
          <a:p>
            <a:r>
              <a:rPr lang="en-US" dirty="0" err="1" smtClean="0">
                <a:latin typeface="Century Gothic" charset="0"/>
                <a:ea typeface="MS PGothic" charset="0"/>
              </a:rPr>
              <a:t>სოციალური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მუშაობის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პრაქტიკის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მოდული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შეზღუდული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შესაძლებლობის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მოქნე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პირებთან</a:t>
            </a:r>
            <a:endParaRPr lang="en-US" dirty="0" smtClean="0">
              <a:latin typeface="Century Gothic" charset="0"/>
              <a:ea typeface="MS PGothic" charset="0"/>
            </a:endParaRPr>
          </a:p>
          <a:p>
            <a:r>
              <a:rPr lang="en-US" dirty="0" err="1" smtClean="0"/>
              <a:t>არჩევითი</a:t>
            </a:r>
            <a:r>
              <a:rPr lang="en-US" dirty="0" smtClean="0"/>
              <a:t> </a:t>
            </a:r>
            <a:r>
              <a:rPr lang="en-US" dirty="0" err="1" smtClean="0"/>
              <a:t>კურსი</a:t>
            </a:r>
            <a:r>
              <a:rPr lang="en-US" dirty="0"/>
              <a:t>: “</a:t>
            </a:r>
            <a:r>
              <a:rPr lang="en-US" dirty="0" err="1"/>
              <a:t>სოციალური</a:t>
            </a:r>
            <a:r>
              <a:rPr lang="en-US" dirty="0"/>
              <a:t> </a:t>
            </a:r>
            <a:r>
              <a:rPr lang="en-US" dirty="0" err="1"/>
              <a:t>მუშაობის</a:t>
            </a:r>
            <a:r>
              <a:rPr lang="en-US" dirty="0"/>
              <a:t> </a:t>
            </a:r>
            <a:r>
              <a:rPr lang="en-US" dirty="0" err="1"/>
              <a:t>პრაქტიკა</a:t>
            </a:r>
            <a:r>
              <a:rPr lang="en-US" dirty="0"/>
              <a:t> </a:t>
            </a:r>
            <a:r>
              <a:rPr lang="en-US" dirty="0" err="1"/>
              <a:t>შეზღუდული</a:t>
            </a:r>
            <a:r>
              <a:rPr lang="en-US" dirty="0"/>
              <a:t> </a:t>
            </a:r>
            <a:r>
              <a:rPr lang="en-US" dirty="0" err="1"/>
              <a:t>შესაძლებლობის</a:t>
            </a:r>
            <a:r>
              <a:rPr lang="en-US" dirty="0"/>
              <a:t> </a:t>
            </a:r>
            <a:r>
              <a:rPr lang="en-US" dirty="0" err="1"/>
              <a:t>მქონე</a:t>
            </a:r>
            <a:r>
              <a:rPr lang="en-US" dirty="0"/>
              <a:t> </a:t>
            </a:r>
            <a:r>
              <a:rPr lang="en-US" dirty="0" err="1"/>
              <a:t>პირებთან</a:t>
            </a:r>
            <a:r>
              <a:rPr lang="en-US" dirty="0" smtClean="0"/>
              <a:t>”</a:t>
            </a:r>
            <a:endParaRPr lang="en-US" dirty="0" smtClean="0">
              <a:latin typeface="Century Gothic" charset="0"/>
              <a:ea typeface="MS PGothic" charset="0"/>
            </a:endParaRPr>
          </a:p>
          <a:p>
            <a:r>
              <a:rPr lang="en-US" dirty="0" err="1" smtClean="0">
                <a:latin typeface="Century Gothic" charset="0"/>
                <a:ea typeface="MS PGothic" charset="0"/>
              </a:rPr>
              <a:t>პრაქტიკის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  <a:r>
              <a:rPr lang="en-US" dirty="0" err="1" smtClean="0">
                <a:latin typeface="Century Gothic" charset="0"/>
                <a:ea typeface="MS PGothic" charset="0"/>
              </a:rPr>
              <a:t>კოორდინატორი</a:t>
            </a:r>
            <a:r>
              <a:rPr lang="en-US" dirty="0" smtClean="0">
                <a:latin typeface="Century Gothic" charset="0"/>
                <a:ea typeface="MS PGothic" charset="0"/>
              </a:rPr>
              <a:t>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954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0500" y="1511300"/>
            <a:ext cx="6223000" cy="382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993366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>
                <a:latin typeface="Sylfaen" charset="0"/>
                <a:ea typeface="MS PGothic" charset="0"/>
              </a:rPr>
              <a:t>კომპტენციების განვითარებაზე დამოკიდებული კურიკულუმი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Century Gothic" charset="0"/>
              <a:ea typeface="MS PGothic" charset="0"/>
            </a:endParaRPr>
          </a:p>
          <a:p>
            <a:r>
              <a:rPr lang="en-US">
                <a:latin typeface="Sylfaen" charset="0"/>
                <a:ea typeface="MS PGothic" charset="0"/>
              </a:rPr>
              <a:t>ცოდნა და გაგება</a:t>
            </a:r>
          </a:p>
          <a:p>
            <a:r>
              <a:rPr lang="en-US">
                <a:latin typeface="Sylfaen" charset="0"/>
                <a:ea typeface="MS PGothic" charset="0"/>
              </a:rPr>
              <a:t>უნარ-ჩვევები და მეთოდლოგიური კომპეტენციები</a:t>
            </a:r>
          </a:p>
          <a:p>
            <a:r>
              <a:rPr lang="ka-GE">
                <a:latin typeface="Sylfaen" charset="0"/>
                <a:ea typeface="MS PGothic" charset="0"/>
              </a:rPr>
              <a:t>პიროვნული და სოციალური კომპეტენციები </a:t>
            </a:r>
            <a:endParaRPr lang="en-US">
              <a:latin typeface="Sylfaen" charset="0"/>
              <a:ea typeface="MS PGothic" charset="0"/>
            </a:endParaRPr>
          </a:p>
          <a:p>
            <a:endParaRPr lang="en-US">
              <a:latin typeface="Sylfaen" charset="0"/>
              <a:ea typeface="MS PGothic" charset="0"/>
            </a:endParaRPr>
          </a:p>
          <a:p>
            <a:endParaRPr lang="en-US">
              <a:latin typeface="Sylfaen" charset="0"/>
              <a:ea typeface="MS P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8827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194157" y="857251"/>
            <a:ext cx="184731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  <a:p>
            <a:pPr algn="ctr"/>
            <a:endParaRPr lang="en-US" sz="1350" b="1" dirty="0"/>
          </a:p>
        </p:txBody>
      </p:sp>
      <p:sp>
        <p:nvSpPr>
          <p:cNvPr id="5" name="Rectangle 4"/>
          <p:cNvSpPr/>
          <p:nvPr/>
        </p:nvSpPr>
        <p:spPr>
          <a:xfrm>
            <a:off x="1737739" y="1257968"/>
            <a:ext cx="6132203" cy="3023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500" b="1" dirty="0"/>
              <a:t> </a:t>
            </a:r>
            <a:endParaRPr lang="en-US" sz="1500" dirty="0"/>
          </a:p>
          <a:p>
            <a:pPr lvl="0" algn="ctr">
              <a:spcBef>
                <a:spcPct val="0"/>
              </a:spcBef>
            </a:pPr>
            <a:endParaRPr lang="en-GB" sz="2700" dirty="0">
              <a:solidFill>
                <a:prstClr val="black">
                  <a:lumMod val="85000"/>
                  <a:lumOff val="15000"/>
                </a:prstClr>
              </a:solidFill>
              <a:latin typeface="Impact"/>
              <a:ea typeface="+mj-ea"/>
              <a:cs typeface="+mj-cs"/>
            </a:endParaRPr>
          </a:p>
          <a:p>
            <a:pPr algn="ctr">
              <a:spcBef>
                <a:spcPct val="0"/>
              </a:spcBef>
            </a:pPr>
            <a:r>
              <a:rPr lang="en-US" sz="2700" b="1" dirty="0" err="1" smtClean="0"/>
              <a:t>გრანტი</a:t>
            </a:r>
            <a:r>
              <a:rPr lang="en-US" sz="2700" b="1" dirty="0" smtClean="0"/>
              <a:t> </a:t>
            </a:r>
            <a:r>
              <a:rPr lang="en-US" sz="2700" b="1" dirty="0"/>
              <a:t>#CIF-2023-04</a:t>
            </a:r>
          </a:p>
          <a:p>
            <a:pPr lvl="0" algn="ctr">
              <a:spcBef>
                <a:spcPct val="0"/>
              </a:spcBef>
            </a:pPr>
            <a:endParaRPr lang="en-GB" sz="2700" dirty="0">
              <a:solidFill>
                <a:prstClr val="black">
                  <a:lumMod val="85000"/>
                  <a:lumOff val="15000"/>
                </a:prstClr>
              </a:solidFill>
              <a:latin typeface="Impac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en-GB" sz="27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“</a:t>
            </a:r>
            <a:r>
              <a:rPr lang="en-GB" sz="27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სასწავლო</a:t>
            </a:r>
            <a:r>
              <a:rPr lang="en-GB" sz="27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 </a:t>
            </a:r>
            <a:r>
              <a:rPr lang="en-GB" sz="27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ლაბორატორიები</a:t>
            </a:r>
            <a:r>
              <a:rPr lang="en-GB" sz="27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 </a:t>
            </a:r>
            <a:r>
              <a:rPr lang="en-GB" sz="27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თანაბარი</a:t>
            </a:r>
            <a:r>
              <a:rPr lang="en-GB" sz="27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 </a:t>
            </a:r>
            <a:r>
              <a:rPr lang="en-GB" sz="2700" dirty="0" err="1" smtClean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უფლებებისათვის</a:t>
            </a:r>
            <a:r>
              <a:rPr lang="en-GB" sz="27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”</a:t>
            </a:r>
            <a:endParaRPr lang="en-GB" sz="2700" dirty="0">
              <a:solidFill>
                <a:prstClr val="black">
                  <a:lumMod val="85000"/>
                  <a:lumOff val="15000"/>
                </a:prstClr>
              </a:solidFill>
              <a:latin typeface="Impact"/>
              <a:ea typeface="+mj-ea"/>
              <a:cs typeface="+mj-cs"/>
            </a:endParaRPr>
          </a:p>
          <a:p>
            <a:pPr lvl="0">
              <a:spcBef>
                <a:spcPct val="0"/>
              </a:spcBef>
            </a:pPr>
            <a:endParaRPr lang="en-GB" sz="1500" dirty="0">
              <a:solidFill>
                <a:prstClr val="black">
                  <a:lumMod val="85000"/>
                  <a:lumOff val="15000"/>
                </a:prstClr>
              </a:solidFill>
              <a:latin typeface="Impac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</a:pPr>
            <a:r>
              <a:rPr lang="x-none" sz="1500" dirty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09.2023   -  0</a:t>
            </a:r>
            <a:r>
              <a:rPr lang="en-US" sz="1500" dirty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8</a:t>
            </a:r>
            <a:r>
              <a:rPr lang="x-none" sz="1500" dirty="0">
                <a:solidFill>
                  <a:prstClr val="black">
                    <a:lumMod val="85000"/>
                    <a:lumOff val="15000"/>
                  </a:prstClr>
                </a:solidFill>
                <a:latin typeface="Impact"/>
                <a:ea typeface="+mj-ea"/>
                <a:cs typeface="+mj-cs"/>
              </a:rPr>
              <a:t>.2025</a:t>
            </a:r>
          </a:p>
          <a:p>
            <a:pPr lvl="0">
              <a:spcBef>
                <a:spcPct val="0"/>
              </a:spcBef>
            </a:pPr>
            <a:endParaRPr lang="en-US" sz="1050" dirty="0">
              <a:solidFill>
                <a:prstClr val="black">
                  <a:lumMod val="85000"/>
                  <a:lumOff val="15000"/>
                </a:prstClr>
              </a:solidFill>
              <a:latin typeface="Impac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4763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>
                <a:latin typeface="Sylfaen"/>
                <a:cs typeface="Sylfaen"/>
              </a:rPr>
              <a:t>შეზღუდული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შესაძლებლობის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მქონე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პირებთან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სოციალური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მუშაობის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პრაქტიკის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გაძლიერება</a:t>
            </a:r>
            <a:endParaRPr lang="en-US" sz="24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პრაქტიკის</a:t>
            </a:r>
            <a:r>
              <a:rPr lang="en-US" dirty="0" smtClean="0"/>
              <a:t> </a:t>
            </a:r>
            <a:r>
              <a:rPr lang="en-US" dirty="0" err="1" smtClean="0"/>
              <a:t>მოდულის</a:t>
            </a:r>
            <a:r>
              <a:rPr lang="en-US" dirty="0" smtClean="0"/>
              <a:t> </a:t>
            </a:r>
            <a:r>
              <a:rPr lang="en-US" dirty="0" err="1" smtClean="0"/>
              <a:t>დახვეწა</a:t>
            </a:r>
            <a:r>
              <a:rPr lang="en-US" dirty="0" smtClean="0"/>
              <a:t> - </a:t>
            </a:r>
            <a:r>
              <a:rPr lang="en-US" dirty="0" err="1" smtClean="0"/>
              <a:t>განახლდა</a:t>
            </a:r>
            <a:r>
              <a:rPr lang="en-US" dirty="0" smtClean="0"/>
              <a:t> </a:t>
            </a:r>
            <a:r>
              <a:rPr lang="en-US" dirty="0" err="1" smtClean="0"/>
              <a:t>სილაბუსი</a:t>
            </a:r>
            <a:endParaRPr lang="en-US" dirty="0" smtClean="0"/>
          </a:p>
          <a:p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მუშაობის</a:t>
            </a:r>
            <a:r>
              <a:rPr lang="en-US" dirty="0" smtClean="0"/>
              <a:t> </a:t>
            </a:r>
            <a:r>
              <a:rPr lang="en-US" dirty="0" err="1" smtClean="0"/>
              <a:t>კონცეფციის</a:t>
            </a:r>
            <a:r>
              <a:rPr lang="en-US" dirty="0" smtClean="0"/>
              <a:t> </a:t>
            </a:r>
            <a:r>
              <a:rPr lang="en-US" dirty="0" err="1" smtClean="0"/>
              <a:t>განვითარება</a:t>
            </a:r>
            <a:r>
              <a:rPr lang="en-US" dirty="0" smtClean="0"/>
              <a:t> - </a:t>
            </a:r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მუშაობის</a:t>
            </a:r>
            <a:r>
              <a:rPr lang="en-US" dirty="0" smtClean="0"/>
              <a:t> </a:t>
            </a:r>
            <a:r>
              <a:rPr lang="en-US" dirty="0" err="1" smtClean="0"/>
              <a:t>როლის</a:t>
            </a:r>
            <a:r>
              <a:rPr lang="en-US" dirty="0" smtClean="0"/>
              <a:t> </a:t>
            </a:r>
            <a:r>
              <a:rPr lang="en-US" dirty="0" err="1" smtClean="0"/>
              <a:t>გამოყოფა</a:t>
            </a:r>
            <a:r>
              <a:rPr lang="en-US" dirty="0" smtClean="0"/>
              <a:t> </a:t>
            </a:r>
            <a:r>
              <a:rPr lang="en-US" dirty="0" err="1" smtClean="0"/>
              <a:t>დაცულ</a:t>
            </a:r>
            <a:r>
              <a:rPr lang="en-US" dirty="0" smtClean="0"/>
              <a:t> </a:t>
            </a:r>
            <a:r>
              <a:rPr lang="en-US" dirty="0" err="1" smtClean="0"/>
              <a:t>სამუშაო</a:t>
            </a:r>
            <a:r>
              <a:rPr lang="en-US" dirty="0" smtClean="0"/>
              <a:t> </a:t>
            </a:r>
            <a:r>
              <a:rPr lang="en-US" dirty="0" err="1" smtClean="0"/>
              <a:t>ადგილებში</a:t>
            </a:r>
            <a:endParaRPr lang="en-US" dirty="0" smtClean="0"/>
          </a:p>
          <a:p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მუშაკის</a:t>
            </a:r>
            <a:r>
              <a:rPr lang="en-US" dirty="0" smtClean="0"/>
              <a:t> </a:t>
            </a:r>
            <a:r>
              <a:rPr lang="en-US" dirty="0" err="1" smtClean="0"/>
              <a:t>შეფასების</a:t>
            </a:r>
            <a:r>
              <a:rPr lang="en-US" dirty="0" smtClean="0"/>
              <a:t> </a:t>
            </a:r>
            <a:r>
              <a:rPr lang="en-US" dirty="0" err="1" smtClean="0"/>
              <a:t>ინსტრუმენტის</a:t>
            </a:r>
            <a:r>
              <a:rPr lang="en-US" dirty="0" smtClean="0"/>
              <a:t> </a:t>
            </a:r>
            <a:r>
              <a:rPr lang="en-US" dirty="0" err="1" smtClean="0"/>
              <a:t>პილოტირება</a:t>
            </a:r>
            <a:endParaRPr lang="en-US" dirty="0" smtClean="0"/>
          </a:p>
          <a:p>
            <a:r>
              <a:rPr lang="en-US" dirty="0" err="1" smtClean="0"/>
              <a:t>მულტიდისციპლინური</a:t>
            </a:r>
            <a:r>
              <a:rPr lang="en-US" dirty="0" smtClean="0"/>
              <a:t> </a:t>
            </a:r>
            <a:r>
              <a:rPr lang="en-US" dirty="0" err="1" smtClean="0"/>
              <a:t>მუშაობა</a:t>
            </a:r>
            <a:endParaRPr lang="en-US" dirty="0" smtClean="0"/>
          </a:p>
          <a:p>
            <a:r>
              <a:rPr lang="en-US" dirty="0" err="1" smtClean="0"/>
              <a:t>სუპერვიზიის</a:t>
            </a:r>
            <a:r>
              <a:rPr lang="en-US" dirty="0" smtClean="0"/>
              <a:t> </a:t>
            </a:r>
            <a:r>
              <a:rPr lang="en-US" dirty="0" err="1" smtClean="0"/>
              <a:t>პრაქტიკის</a:t>
            </a:r>
            <a:r>
              <a:rPr lang="en-US" dirty="0" smtClean="0"/>
              <a:t> </a:t>
            </a:r>
            <a:r>
              <a:rPr lang="en-US" dirty="0" err="1" smtClean="0"/>
              <a:t>დახვეწა</a:t>
            </a:r>
            <a:endParaRPr lang="en-US" dirty="0" smtClean="0"/>
          </a:p>
          <a:p>
            <a:r>
              <a:rPr lang="en-US" dirty="0" err="1" smtClean="0"/>
              <a:t>პროფესიული</a:t>
            </a:r>
            <a:r>
              <a:rPr lang="en-US" dirty="0" smtClean="0"/>
              <a:t> </a:t>
            </a:r>
            <a:r>
              <a:rPr lang="en-US" dirty="0" err="1" smtClean="0"/>
              <a:t>ლიტერატურის</a:t>
            </a:r>
            <a:r>
              <a:rPr lang="en-US" dirty="0" smtClean="0"/>
              <a:t> </a:t>
            </a:r>
            <a:r>
              <a:rPr lang="en-US" dirty="0" err="1" smtClean="0"/>
              <a:t>თარგმნა</a:t>
            </a:r>
            <a:endParaRPr lang="en-US" dirty="0" smtClean="0"/>
          </a:p>
          <a:p>
            <a:r>
              <a:rPr lang="en-US" dirty="0" err="1" smtClean="0"/>
              <a:t>უწყვეტი</a:t>
            </a:r>
            <a:r>
              <a:rPr lang="en-US" dirty="0" smtClean="0"/>
              <a:t> </a:t>
            </a:r>
            <a:r>
              <a:rPr lang="en-US" dirty="0" err="1" smtClean="0"/>
              <a:t>განათლების</a:t>
            </a:r>
            <a:r>
              <a:rPr lang="en-US" dirty="0" smtClean="0"/>
              <a:t> </a:t>
            </a:r>
            <a:r>
              <a:rPr lang="en-US" dirty="0" err="1" smtClean="0"/>
              <a:t>პროგრამის</a:t>
            </a:r>
            <a:r>
              <a:rPr lang="en-US" dirty="0" smtClean="0"/>
              <a:t> </a:t>
            </a:r>
            <a:r>
              <a:rPr lang="en-US" dirty="0" err="1" smtClean="0"/>
              <a:t>განვითარება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7851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საერთაშორისო</a:t>
            </a:r>
            <a:r>
              <a:rPr lang="en-US" dirty="0" smtClean="0"/>
              <a:t> </a:t>
            </a:r>
            <a:r>
              <a:rPr lang="en-US" dirty="0" err="1" smtClean="0"/>
              <a:t>ვორკშოპები</a:t>
            </a:r>
            <a:r>
              <a:rPr lang="en-US" dirty="0"/>
              <a:t> 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t="13046" b="13046"/>
          <a:stretch>
            <a:fillRect/>
          </a:stretch>
        </p:blipFill>
        <p:spPr>
          <a:xfrm>
            <a:off x="457200" y="1600200"/>
            <a:ext cx="8229600" cy="4891282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3580899"/>
            <a:ext cx="3949700" cy="4826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705495" y="3123699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1847" y="4942082"/>
            <a:ext cx="4191000" cy="154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45944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099" y="467273"/>
            <a:ext cx="5194300" cy="173990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1503" y="2765621"/>
            <a:ext cx="6333778" cy="128433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0423" y="4656931"/>
            <a:ext cx="6233577" cy="1710239"/>
          </a:xfrm>
          <a:prstGeom prst="rect">
            <a:avLst/>
          </a:prstGeom>
        </p:spPr>
      </p:pic>
      <p:sp>
        <p:nvSpPr>
          <p:cNvPr id="5" name="Oval 4"/>
          <p:cNvSpPr/>
          <p:nvPr/>
        </p:nvSpPr>
        <p:spPr>
          <a:xfrm>
            <a:off x="6615976" y="112895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2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77103" y="276562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7" name="Oval 6"/>
          <p:cNvSpPr/>
          <p:nvPr/>
        </p:nvSpPr>
        <p:spPr>
          <a:xfrm>
            <a:off x="1688812" y="5107251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</a:rPr>
              <a:t>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34973" y="467273"/>
            <a:ext cx="2451100" cy="381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79126" y="2433441"/>
            <a:ext cx="2875442" cy="82797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8012" y="6367170"/>
            <a:ext cx="4470400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4098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კვალიფიკაციის</a:t>
            </a:r>
            <a:r>
              <a:rPr lang="en-US" dirty="0" smtClean="0"/>
              <a:t> </a:t>
            </a:r>
            <a:r>
              <a:rPr lang="en-US" dirty="0" err="1" smtClean="0"/>
              <a:t>ამაღლება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რუდოლფ</a:t>
            </a:r>
            <a:r>
              <a:rPr lang="en-US" dirty="0" smtClean="0"/>
              <a:t> </a:t>
            </a:r>
            <a:r>
              <a:rPr lang="en-US" dirty="0" err="1" smtClean="0"/>
              <a:t>შტაინერის</a:t>
            </a:r>
            <a:r>
              <a:rPr lang="en-US" dirty="0" smtClean="0"/>
              <a:t> </a:t>
            </a:r>
            <a:r>
              <a:rPr lang="en-US" dirty="0" err="1" smtClean="0"/>
              <a:t>საუნივერსიტეტო</a:t>
            </a:r>
            <a:r>
              <a:rPr lang="en-US" dirty="0" smtClean="0"/>
              <a:t> </a:t>
            </a:r>
            <a:r>
              <a:rPr lang="en-US" dirty="0" err="1" smtClean="0"/>
              <a:t>კოლეჯი</a:t>
            </a:r>
            <a:endParaRPr lang="en-US" dirty="0" smtClean="0"/>
          </a:p>
          <a:p>
            <a:r>
              <a:rPr lang="en-US" dirty="0" err="1" smtClean="0"/>
              <a:t>ბარსელონას</a:t>
            </a:r>
            <a:r>
              <a:rPr lang="en-US" dirty="0" smtClean="0"/>
              <a:t> </a:t>
            </a:r>
            <a:r>
              <a:rPr lang="en-US" dirty="0" err="1" smtClean="0"/>
              <a:t>ავტონომიური</a:t>
            </a:r>
            <a:r>
              <a:rPr lang="en-US" dirty="0" smtClean="0"/>
              <a:t> </a:t>
            </a:r>
            <a:r>
              <a:rPr lang="en-US" dirty="0" err="1" smtClean="0"/>
              <a:t>უნივერსიტეტი</a:t>
            </a:r>
            <a:r>
              <a:rPr lang="en-US" dirty="0" smtClean="0"/>
              <a:t>, </a:t>
            </a:r>
            <a:r>
              <a:rPr lang="en-US" dirty="0" err="1" smtClean="0"/>
              <a:t>საექთნო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ოკუპაციური</a:t>
            </a:r>
            <a:r>
              <a:rPr lang="en-US" dirty="0" smtClean="0"/>
              <a:t> </a:t>
            </a:r>
            <a:r>
              <a:rPr lang="en-US" dirty="0" err="1" smtClean="0"/>
              <a:t>თერაპიის</a:t>
            </a:r>
            <a:r>
              <a:rPr lang="en-US" dirty="0" smtClean="0"/>
              <a:t> </a:t>
            </a:r>
            <a:r>
              <a:rPr lang="en-US" dirty="0" err="1" smtClean="0"/>
              <a:t>სკოლა</a:t>
            </a:r>
            <a:r>
              <a:rPr lang="en-US" dirty="0" smtClean="0"/>
              <a:t>- </a:t>
            </a:r>
            <a:r>
              <a:rPr lang="en-US" dirty="0" err="1" smtClean="0"/>
              <a:t>ტერასა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ვიკის</a:t>
            </a:r>
            <a:r>
              <a:rPr lang="en-US" dirty="0" smtClean="0"/>
              <a:t> </a:t>
            </a:r>
            <a:r>
              <a:rPr lang="en-US" dirty="0" err="1" smtClean="0"/>
              <a:t>კატალონიის</a:t>
            </a:r>
            <a:r>
              <a:rPr lang="en-US" dirty="0" smtClean="0"/>
              <a:t> </a:t>
            </a:r>
            <a:r>
              <a:rPr lang="en-US" dirty="0" err="1" smtClean="0"/>
              <a:t>ცენტრალური</a:t>
            </a:r>
            <a:r>
              <a:rPr lang="en-US" dirty="0" smtClean="0"/>
              <a:t> </a:t>
            </a:r>
            <a:r>
              <a:rPr lang="en-US" dirty="0" err="1" smtClean="0"/>
              <a:t>უნივერსიტეტი</a:t>
            </a:r>
            <a:r>
              <a:rPr lang="en-US" dirty="0" smtClean="0"/>
              <a:t>, </a:t>
            </a:r>
            <a:r>
              <a:rPr lang="en-US" dirty="0" err="1" smtClean="0"/>
              <a:t>ჯანდაცვის</a:t>
            </a:r>
            <a:r>
              <a:rPr lang="en-US" dirty="0" smtClean="0"/>
              <a:t> </a:t>
            </a:r>
            <a:r>
              <a:rPr lang="en-US" dirty="0" err="1" smtClean="0"/>
              <a:t>და</a:t>
            </a:r>
            <a:r>
              <a:rPr lang="en-US" dirty="0" smtClean="0"/>
              <a:t> </a:t>
            </a:r>
            <a:r>
              <a:rPr lang="en-US" dirty="0" err="1" smtClean="0"/>
              <a:t>სოციალური</a:t>
            </a:r>
            <a:r>
              <a:rPr lang="en-US" dirty="0" smtClean="0"/>
              <a:t> </a:t>
            </a:r>
            <a:r>
              <a:rPr lang="en-US" dirty="0" err="1" smtClean="0"/>
              <a:t>კვლევების</a:t>
            </a:r>
            <a:r>
              <a:rPr lang="en-US" dirty="0" smtClean="0"/>
              <a:t> </a:t>
            </a:r>
            <a:r>
              <a:rPr lang="en-US" dirty="0" err="1" smtClean="0"/>
              <a:t>ცენტრი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523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323</Words>
  <Application>Microsoft Macintosh PowerPoint</Application>
  <PresentationFormat>On-screen Show (4:3)</PresentationFormat>
  <Paragraphs>79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“სასწავლო ლაბორატორიები თანაბარი უფლებებისათვის”</vt:lpstr>
      <vt:lpstr>სოციალური მუშაობის სამაგისტრო პროგრამა</vt:lpstr>
      <vt:lpstr>PowerPoint Presentation</vt:lpstr>
      <vt:lpstr>კომპტენციების განვითარებაზე დამოკიდებული კურიკულუმი</vt:lpstr>
      <vt:lpstr>PowerPoint Presentation</vt:lpstr>
      <vt:lpstr>შეზღუდული შესაძლებლობის მქონე პირებთან სოციალური მუშაობის პრაქტიკის გაძლიერება</vt:lpstr>
      <vt:lpstr>საერთაშორისო ვორკშოპები </vt:lpstr>
      <vt:lpstr>PowerPoint Presentation</vt:lpstr>
      <vt:lpstr>კვალიფიკაციის ამაღლება</vt:lpstr>
      <vt:lpstr>PowerPoint Presentation</vt:lpstr>
      <vt:lpstr>კურსდამთავრებულები</vt:lpstr>
      <vt:lpstr>PowerPoint Presentation</vt:lpstr>
      <vt:lpstr>Shorena Sadzaglshvili et al., Implementing Innovative Projects for Social Work and Psychology Academic Programs. In: Social Work in an Unequal World. Edited by: Rajendra Baikady, Oxford University Press. © Oxford University Press (2025). DOI: 10.1093/oso/9780197807538.003.0002  </vt:lpstr>
      <vt:lpstr>PowerPoint Presentation</vt:lpstr>
      <vt:lpstr>სტუდკასტი</vt:lpstr>
      <vt:lpstr> https://www.youtube.com/channel/UClpSPTQeQ8qZ-cNU3BEVPgQ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“სასწავლო ლაბორატორიები თანაბარი უფლებებისათვის”</dc:title>
  <dc:creator>Shorena Sadzaglishvili</dc:creator>
  <cp:lastModifiedBy>Shorena Sadzaglishvili</cp:lastModifiedBy>
  <cp:revision>19</cp:revision>
  <dcterms:created xsi:type="dcterms:W3CDTF">2025-07-20T14:28:08Z</dcterms:created>
  <dcterms:modified xsi:type="dcterms:W3CDTF">2025-07-23T13:43:09Z</dcterms:modified>
</cp:coreProperties>
</file>